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ECFF"/>
          </a:solidFill>
        </a:fill>
      </a:tcStyle>
    </a:wholeTbl>
    <a:band2H>
      <a:tcTxStyle/>
      <a:tcStyle>
        <a:tcBdr/>
        <a:fill>
          <a:solidFill>
            <a:srgbClr val="F6F6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1"/>
  </p:normalViewPr>
  <p:slideViewPr>
    <p:cSldViewPr snapToGrid="0">
      <p:cViewPr varScale="1">
        <p:scale>
          <a:sx n="132" d="100"/>
          <a:sy n="132" d="100"/>
        </p:scale>
        <p:origin x="12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 name="Shape 46"/>
          <p:cNvSpPr>
            <a:spLocks noGrp="1" noRot="1" noChangeAspect="1"/>
          </p:cNvSpPr>
          <p:nvPr>
            <p:ph type="sldImg"/>
          </p:nvPr>
        </p:nvSpPr>
        <p:spPr>
          <a:xfrm>
            <a:off x="1143000" y="685800"/>
            <a:ext cx="4572000" cy="3429000"/>
          </a:xfrm>
          <a:prstGeom prst="rect">
            <a:avLst/>
          </a:prstGeom>
        </p:spPr>
        <p:txBody>
          <a:bodyPr/>
          <a:lstStyle/>
          <a:p>
            <a:endParaRPr/>
          </a:p>
        </p:txBody>
      </p:sp>
      <p:sp>
        <p:nvSpPr>
          <p:cNvPr id="47" name="Shape 4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n-lt"/>
        <a:ea typeface="+mn-ea"/>
        <a:cs typeface="+mn-cs"/>
        <a:sym typeface="Calibri"/>
      </a:defRPr>
    </a:lvl1pPr>
    <a:lvl2pPr indent="228600" defTabSz="457200" latinLnBrk="0">
      <a:spcBef>
        <a:spcPts val="400"/>
      </a:spcBef>
      <a:defRPr sz="1200">
        <a:latin typeface="+mn-lt"/>
        <a:ea typeface="+mn-ea"/>
        <a:cs typeface="+mn-cs"/>
        <a:sym typeface="Calibri"/>
      </a:defRPr>
    </a:lvl2pPr>
    <a:lvl3pPr indent="457200" defTabSz="457200" latinLnBrk="0">
      <a:spcBef>
        <a:spcPts val="400"/>
      </a:spcBef>
      <a:defRPr sz="1200">
        <a:latin typeface="+mn-lt"/>
        <a:ea typeface="+mn-ea"/>
        <a:cs typeface="+mn-cs"/>
        <a:sym typeface="Calibri"/>
      </a:defRPr>
    </a:lvl3pPr>
    <a:lvl4pPr indent="685800" defTabSz="457200" latinLnBrk="0">
      <a:spcBef>
        <a:spcPts val="400"/>
      </a:spcBef>
      <a:defRPr sz="1200">
        <a:latin typeface="+mn-lt"/>
        <a:ea typeface="+mn-ea"/>
        <a:cs typeface="+mn-cs"/>
        <a:sym typeface="Calibri"/>
      </a:defRPr>
    </a:lvl4pPr>
    <a:lvl5pPr indent="914400" defTabSz="457200" latinLnBrk="0">
      <a:spcBef>
        <a:spcPts val="400"/>
      </a:spcBef>
      <a:defRPr sz="1200">
        <a:latin typeface="+mn-lt"/>
        <a:ea typeface="+mn-ea"/>
        <a:cs typeface="+mn-cs"/>
        <a:sym typeface="Calibri"/>
      </a:defRPr>
    </a:lvl5pPr>
    <a:lvl6pPr indent="1143000" defTabSz="457200" latinLnBrk="0">
      <a:spcBef>
        <a:spcPts val="400"/>
      </a:spcBef>
      <a:defRPr sz="1200">
        <a:latin typeface="+mn-lt"/>
        <a:ea typeface="+mn-ea"/>
        <a:cs typeface="+mn-cs"/>
        <a:sym typeface="Calibri"/>
      </a:defRPr>
    </a:lvl6pPr>
    <a:lvl7pPr indent="1371600" defTabSz="457200" latinLnBrk="0">
      <a:spcBef>
        <a:spcPts val="400"/>
      </a:spcBef>
      <a:defRPr sz="1200">
        <a:latin typeface="+mn-lt"/>
        <a:ea typeface="+mn-ea"/>
        <a:cs typeface="+mn-cs"/>
        <a:sym typeface="Calibri"/>
      </a:defRPr>
    </a:lvl7pPr>
    <a:lvl8pPr indent="1600200" defTabSz="457200" latinLnBrk="0">
      <a:spcBef>
        <a:spcPts val="400"/>
      </a:spcBef>
      <a:defRPr sz="1200">
        <a:latin typeface="+mn-lt"/>
        <a:ea typeface="+mn-ea"/>
        <a:cs typeface="+mn-cs"/>
        <a:sym typeface="Calibri"/>
      </a:defRPr>
    </a:lvl8pPr>
    <a:lvl9pPr indent="1828800" defTabSz="457200" latinLnBrk="0">
      <a:spcBef>
        <a:spcPts val="400"/>
      </a:spcBef>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w.dictionary.yahoo.com/dictionary?p=skateboarding&amp;docuid=LtbiyXnJV0tbDV/4FbUhLA"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yun.dreye.com/ews/index_dict.php" TargetMode="External"/><Relationship Id="rId4" Type="http://schemas.openxmlformats.org/officeDocument/2006/relationships/hyperlink" Target="https://tw.dictionary.yahoo.com/dictionary?p=skateboard&amp;tab=related-express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 name="Shape 1717"/>
          <p:cNvSpPr>
            <a:spLocks noGrp="1" noRot="1" noChangeAspect="1"/>
          </p:cNvSpPr>
          <p:nvPr>
            <p:ph type="sldImg"/>
          </p:nvPr>
        </p:nvSpPr>
        <p:spPr>
          <a:prstGeom prst="rect">
            <a:avLst/>
          </a:prstGeom>
        </p:spPr>
        <p:txBody>
          <a:bodyPr/>
          <a:lstStyle/>
          <a:p>
            <a:endParaRPr/>
          </a:p>
        </p:txBody>
      </p:sp>
      <p:sp>
        <p:nvSpPr>
          <p:cNvPr id="1718" name="Shape 1718"/>
          <p:cNvSpPr>
            <a:spLocks noGrp="1"/>
          </p:cNvSpPr>
          <p:nvPr>
            <p:ph type="body" sz="quarter" idx="1"/>
          </p:nvPr>
        </p:nvSpPr>
        <p:spPr>
          <a:prstGeom prst="rect">
            <a:avLst/>
          </a:prstGeom>
        </p:spPr>
        <p:txBody>
          <a:bodyPr/>
          <a:lstStyle/>
          <a:p>
            <a:pPr defTabSz="914400">
              <a:spcBef>
                <a:spcPts val="0"/>
              </a:spcBef>
            </a:pPr>
            <a:r>
              <a:t>Caption generation story like</a:t>
            </a:r>
          </a:p>
          <a:p>
            <a:pPr defTabSz="914400"/>
            <a:r>
              <a:t>How to do story like !!!!!!!!!!!!!!!!!!</a:t>
            </a:r>
          </a:p>
          <a:p>
            <a:pPr defTabSz="914400"/>
            <a:endParaRPr/>
          </a:p>
          <a:p>
            <a:pPr defTabSz="914400"/>
            <a:r>
              <a:t>http://www.cs.toronto.edu/~mbweb/</a:t>
            </a:r>
          </a:p>
          <a:p>
            <a:pPr defTabSz="914400"/>
            <a:r>
              <a:t>https://github.com/ryankiros/neural-storyteller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 name="Shape 1724"/>
          <p:cNvSpPr>
            <a:spLocks noGrp="1" noRot="1" noChangeAspect="1"/>
          </p:cNvSpPr>
          <p:nvPr>
            <p:ph type="sldImg"/>
          </p:nvPr>
        </p:nvSpPr>
        <p:spPr>
          <a:prstGeom prst="rect">
            <a:avLst/>
          </a:prstGeom>
        </p:spPr>
        <p:txBody>
          <a:bodyPr/>
          <a:lstStyle/>
          <a:p>
            <a:endParaRPr/>
          </a:p>
        </p:txBody>
      </p:sp>
      <p:sp>
        <p:nvSpPr>
          <p:cNvPr id="1725" name="Shape 1725"/>
          <p:cNvSpPr>
            <a:spLocks noGrp="1"/>
          </p:cNvSpPr>
          <p:nvPr>
            <p:ph type="body" sz="quarter" idx="1"/>
          </p:nvPr>
        </p:nvSpPr>
        <p:spPr>
          <a:prstGeom prst="rect">
            <a:avLst/>
          </a:prstGeom>
        </p:spPr>
        <p:txBody>
          <a:bodyPr/>
          <a:lstStyle/>
          <a:p>
            <a:r>
              <a:rPr>
                <a:latin typeface="新細明體"/>
                <a:ea typeface="新細明體"/>
                <a:cs typeface="新細明體"/>
                <a:sym typeface="新細明體"/>
              </a:rPr>
              <a:t>滑板相關詞</a:t>
            </a:r>
          </a:p>
          <a:p>
            <a:r>
              <a:rPr u="sng">
                <a:solidFill>
                  <a:srgbClr val="6767FF"/>
                </a:solidFill>
                <a:uFill>
                  <a:solidFill>
                    <a:srgbClr val="6767FF"/>
                  </a:solidFill>
                </a:uFill>
                <a:hlinkClick r:id="rId3"/>
              </a:rPr>
              <a:t>skateboarding</a:t>
            </a:r>
          </a:p>
          <a:p>
            <a:r>
              <a:rPr u="sng">
                <a:solidFill>
                  <a:srgbClr val="6767FF"/>
                </a:solidFill>
                <a:uFill>
                  <a:solidFill>
                    <a:srgbClr val="6767FF"/>
                  </a:solidFill>
                </a:uFill>
                <a:latin typeface="新細明體"/>
                <a:ea typeface="新細明體"/>
                <a:cs typeface="新細明體"/>
                <a:sym typeface="新細明體"/>
                <a:hlinkClick r:id="rId4"/>
              </a:rPr>
              <a:t>查看全部</a:t>
            </a:r>
          </a:p>
          <a:p>
            <a:pPr>
              <a:defRPr b="1"/>
            </a:pPr>
            <a:r>
              <a:t>skateboard</a:t>
            </a:r>
          </a:p>
          <a:p>
            <a:r>
              <a:t> </a:t>
            </a:r>
            <a:r>
              <a:rPr baseline="30000"/>
              <a:t>1</a:t>
            </a:r>
            <a:r>
              <a:t> </a:t>
            </a:r>
            <a:r>
              <a:rPr u="sng">
                <a:solidFill>
                  <a:srgbClr val="6767FF"/>
                </a:solidFill>
                <a:uFill>
                  <a:solidFill>
                    <a:srgbClr val="6767FF"/>
                  </a:solidFill>
                </a:uFill>
                <a:hlinkClick r:id="rId5"/>
              </a:rPr>
              <a:t>Dr.eye</a:t>
            </a:r>
            <a:r>
              <a:rPr u="sng">
                <a:solidFill>
                  <a:srgbClr val="6767FF"/>
                </a:solidFill>
                <a:uFill>
                  <a:solidFill>
                    <a:srgbClr val="6767FF"/>
                  </a:solidFill>
                </a:uFill>
                <a:latin typeface="新細明體"/>
                <a:ea typeface="新細明體"/>
                <a:cs typeface="新細明體"/>
                <a:sym typeface="新細明體"/>
                <a:hlinkClick r:id="rId5"/>
              </a:rPr>
              <a:t>譯典通</a:t>
            </a:r>
          </a:p>
          <a:p>
            <a:r>
              <a:t>KK [ˋsket͵bord] DJ [ˋskeitbɔ:d]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7" name="Shape 1737"/>
          <p:cNvSpPr>
            <a:spLocks noGrp="1" noRot="1" noChangeAspect="1"/>
          </p:cNvSpPr>
          <p:nvPr>
            <p:ph type="sldImg"/>
          </p:nvPr>
        </p:nvSpPr>
        <p:spPr>
          <a:prstGeom prst="rect">
            <a:avLst/>
          </a:prstGeom>
        </p:spPr>
        <p:txBody>
          <a:bodyPr/>
          <a:lstStyle/>
          <a:p>
            <a:endParaRPr/>
          </a:p>
        </p:txBody>
      </p:sp>
      <p:sp>
        <p:nvSpPr>
          <p:cNvPr id="1738" name="Shape 1738"/>
          <p:cNvSpPr>
            <a:spLocks noGrp="1"/>
          </p:cNvSpPr>
          <p:nvPr>
            <p:ph type="body" sz="quarter" idx="1"/>
          </p:nvPr>
        </p:nvSpPr>
        <p:spPr>
          <a:prstGeom prst="rect">
            <a:avLst/>
          </a:prstGeom>
        </p:spPr>
        <p:txBody>
          <a:bodyPr/>
          <a:lstStyle/>
          <a:p>
            <a:r>
              <a:t>Another application is summarization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Default 0">
    <p:spTree>
      <p:nvGrpSpPr>
        <p:cNvPr id="1" name=""/>
        <p:cNvGrpSpPr/>
        <p:nvPr/>
      </p:nvGrpSpPr>
      <p:grpSpPr>
        <a:xfrm>
          <a:off x="0" y="0"/>
          <a:ext cx="0" cy="0"/>
          <a:chOff x="0" y="0"/>
          <a:chExt cx="0" cy="0"/>
        </a:xfrm>
      </p:grpSpPr>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grpSp>
        <p:nvGrpSpPr>
          <p:cNvPr id="37" name="Group"/>
          <p:cNvGrpSpPr/>
          <p:nvPr/>
        </p:nvGrpSpPr>
        <p:grpSpPr>
          <a:xfrm>
            <a:off x="1658937" y="1600200"/>
            <a:ext cx="6837363" cy="3200400"/>
            <a:chOff x="0" y="0"/>
            <a:chExt cx="6837362" cy="3200400"/>
          </a:xfrm>
        </p:grpSpPr>
        <p:sp>
          <p:nvSpPr>
            <p:cNvPr id="31" name="Circle"/>
            <p:cNvSpPr/>
            <p:nvPr/>
          </p:nvSpPr>
          <p:spPr>
            <a:xfrm flipH="1">
              <a:off x="5313362" y="0"/>
              <a:ext cx="1524001" cy="15240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2" name="Circle"/>
            <p:cNvSpPr/>
            <p:nvPr/>
          </p:nvSpPr>
          <p:spPr>
            <a:xfrm flipH="1">
              <a:off x="3522662" y="0"/>
              <a:ext cx="1524001" cy="15240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3" name="Circle"/>
            <p:cNvSpPr/>
            <p:nvPr/>
          </p:nvSpPr>
          <p:spPr>
            <a:xfrm flipH="1">
              <a:off x="1731962" y="0"/>
              <a:ext cx="1524001" cy="1524000"/>
            </a:xfrm>
            <a:prstGeom prst="ellipse">
              <a:avLst/>
            </a:prstGeom>
            <a:noFill/>
            <a:ln w="28575" cap="flat">
              <a:solidFill>
                <a:schemeClr val="accent2"/>
              </a:solidFill>
              <a:prstDash val="solid"/>
              <a:round/>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4" name="Circle"/>
            <p:cNvSpPr/>
            <p:nvPr/>
          </p:nvSpPr>
          <p:spPr>
            <a:xfrm flipH="1">
              <a:off x="1731962" y="1676400"/>
              <a:ext cx="1524001" cy="15240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5" name="Circle"/>
            <p:cNvSpPr/>
            <p:nvPr/>
          </p:nvSpPr>
          <p:spPr>
            <a:xfrm flipH="1">
              <a:off x="0" y="1676400"/>
              <a:ext cx="1524000" cy="15240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6" name="Circle"/>
            <p:cNvSpPr/>
            <p:nvPr/>
          </p:nvSpPr>
          <p:spPr>
            <a:xfrm flipH="1">
              <a:off x="5313362" y="1676400"/>
              <a:ext cx="1524001" cy="1524000"/>
            </a:xfrm>
            <a:prstGeom prst="ellipse">
              <a:avLst/>
            </a:prstGeom>
            <a:noFill/>
            <a:ln w="28575" cap="flat">
              <a:solidFill>
                <a:schemeClr val="accent2"/>
              </a:solidFill>
              <a:prstDash val="solid"/>
              <a:round/>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grpSp>
      <p:sp>
        <p:nvSpPr>
          <p:cNvPr id="38" name="Body Level One…"/>
          <p:cNvSpPr txBox="1">
            <a:spLocks noGrp="1"/>
          </p:cNvSpPr>
          <p:nvPr>
            <p:ph type="body" idx="1"/>
          </p:nvPr>
        </p:nvSpPr>
        <p:spPr>
          <a:xfrm>
            <a:off x="457200" y="1600200"/>
            <a:ext cx="8229600" cy="4530725"/>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xfrm>
            <a:off x="457200" y="274637"/>
            <a:ext cx="8229600" cy="1143001"/>
          </a:xfrm>
          <a:prstGeom prst="rect">
            <a:avLst/>
          </a:prstGeom>
        </p:spPr>
        <p:txBody>
          <a:bodyPr>
            <a:normAutofit/>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 name="Group"/>
          <p:cNvGrpSpPr/>
          <p:nvPr/>
        </p:nvGrpSpPr>
        <p:grpSpPr>
          <a:xfrm>
            <a:off x="1071562" y="304800"/>
            <a:ext cx="7615238" cy="1106488"/>
            <a:chOff x="0" y="0"/>
            <a:chExt cx="7615237" cy="1106487"/>
          </a:xfrm>
        </p:grpSpPr>
        <p:sp>
          <p:nvSpPr>
            <p:cNvPr id="2" name="Circle"/>
            <p:cNvSpPr/>
            <p:nvPr/>
          </p:nvSpPr>
          <p:spPr>
            <a:xfrm flipH="1">
              <a:off x="3797300" y="0"/>
              <a:ext cx="1104900" cy="11049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3" name="Circle"/>
            <p:cNvSpPr/>
            <p:nvPr/>
          </p:nvSpPr>
          <p:spPr>
            <a:xfrm flipH="1">
              <a:off x="6511925" y="0"/>
              <a:ext cx="1103313" cy="1104900"/>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4" name="Circle"/>
            <p:cNvSpPr/>
            <p:nvPr/>
          </p:nvSpPr>
          <p:spPr>
            <a:xfrm flipH="1">
              <a:off x="0" y="1587"/>
              <a:ext cx="1103313" cy="1104901"/>
            </a:xfrm>
            <a:prstGeom prst="ellipse">
              <a:avLst/>
            </a:prstGeom>
            <a:solidFill>
              <a:schemeClr val="accent2"/>
            </a:solidFill>
            <a:ln w="12700" cap="flat">
              <a:noFill/>
              <a:miter lim="400000"/>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5" name="Circle"/>
            <p:cNvSpPr/>
            <p:nvPr/>
          </p:nvSpPr>
          <p:spPr>
            <a:xfrm flipH="1">
              <a:off x="5253037" y="0"/>
              <a:ext cx="1103313" cy="1104900"/>
            </a:xfrm>
            <a:prstGeom prst="ellipse">
              <a:avLst/>
            </a:prstGeom>
            <a:noFill/>
            <a:ln w="28575" cap="flat">
              <a:solidFill>
                <a:schemeClr val="accent2"/>
              </a:solidFill>
              <a:prstDash val="solid"/>
              <a:round/>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sp>
          <p:nvSpPr>
            <p:cNvPr id="6" name="Circle"/>
            <p:cNvSpPr/>
            <p:nvPr/>
          </p:nvSpPr>
          <p:spPr>
            <a:xfrm flipH="1">
              <a:off x="1287462" y="0"/>
              <a:ext cx="1103313" cy="1104900"/>
            </a:xfrm>
            <a:prstGeom prst="ellipse">
              <a:avLst/>
            </a:prstGeom>
            <a:noFill/>
            <a:ln w="28575" cap="flat">
              <a:solidFill>
                <a:schemeClr val="accent2"/>
              </a:solidFill>
              <a:prstDash val="solid"/>
              <a:round/>
            </a:ln>
            <a:effectLst/>
          </p:spPr>
          <p:txBody>
            <a:bodyPr wrap="square" lIns="45719" tIns="45719" rIns="45719" bIns="45719" numCol="1" anchor="ctr">
              <a:noAutofit/>
            </a:bodyPr>
            <a:lstStyle/>
            <a:p>
              <a:pPr algn="ctr">
                <a:defRPr sz="1800">
                  <a:latin typeface="Times New Roman"/>
                  <a:ea typeface="Times New Roman"/>
                  <a:cs typeface="Times New Roman"/>
                  <a:sym typeface="Times New Roman"/>
                </a:defRPr>
              </a:pPr>
              <a:endParaRPr/>
            </a:p>
          </p:txBody>
        </p:sp>
      </p:grpSp>
      <p:sp>
        <p:nvSpPr>
          <p:cNvPr id="8"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9"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8441397" y="6248400"/>
            <a:ext cx="245404" cy="226986"/>
          </a:xfrm>
          <a:prstGeom prst="rect">
            <a:avLst/>
          </a:prstGeom>
          <a:ln w="12700">
            <a:miter lim="400000"/>
          </a:ln>
        </p:spPr>
        <p:txBody>
          <a:bodyPr wrap="none" lIns="45719" rIns="45719">
            <a:spAutoFit/>
          </a:bodyPr>
          <a:lstStyle>
            <a:lvl1pPr algn="r">
              <a:defRPr sz="10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800" b="0"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
          <a:schemeClr val="accent1"/>
        </a:buClr>
        <a:buSzPct val="100000"/>
        <a:buFontTx/>
        <a:buChar char="•"/>
        <a:tabLst/>
        <a:defRPr sz="3200" b="0" i="0" u="none" strike="noStrike" cap="none" spc="0" baseline="0">
          <a:solidFill>
            <a:srgbClr val="000000"/>
          </a:solidFill>
          <a:uFillTx/>
          <a:latin typeface="Arial"/>
          <a:ea typeface="Arial"/>
          <a:cs typeface="Arial"/>
          <a:sym typeface="Arial"/>
        </a:defRPr>
      </a:lvl1pPr>
      <a:lvl2pPr marL="795866" marR="0" indent="-338666" algn="l" defTabSz="914400" rtl="0" latinLnBrk="0">
        <a:lnSpc>
          <a:spcPct val="100000"/>
        </a:lnSpc>
        <a:spcBef>
          <a:spcPts val="700"/>
        </a:spcBef>
        <a:spcAft>
          <a:spcPts val="0"/>
        </a:spcAft>
        <a:buClr>
          <a:schemeClr val="accent1"/>
        </a:buClr>
        <a:buSzPct val="100000"/>
        <a:buFontTx/>
        <a:buChar char="○"/>
        <a:tabLst/>
        <a:defRPr sz="3200" b="0" i="0" u="none" strike="noStrike" cap="none" spc="0" baseline="0">
          <a:solidFill>
            <a:srgbClr val="000000"/>
          </a:solidFill>
          <a:uFillTx/>
          <a:latin typeface="Arial"/>
          <a:ea typeface="Arial"/>
          <a:cs typeface="Arial"/>
          <a:sym typeface="Arial"/>
        </a:defRPr>
      </a:lvl2pPr>
      <a:lvl3pPr marL="1232452" marR="0" indent="-318052" algn="l" defTabSz="914400" rtl="0" latinLnBrk="0">
        <a:lnSpc>
          <a:spcPct val="100000"/>
        </a:lnSpc>
        <a:spcBef>
          <a:spcPts val="700"/>
        </a:spcBef>
        <a:spcAft>
          <a:spcPts val="0"/>
        </a:spcAft>
        <a:buClr>
          <a:schemeClr val="accent1"/>
        </a:buClr>
        <a:buSzPct val="100000"/>
        <a:buFontTx/>
        <a:buChar char="●"/>
        <a:tabLst/>
        <a:defRPr sz="3200" b="0" i="0" u="none" strike="noStrike" cap="none" spc="0" baseline="0">
          <a:solidFill>
            <a:srgbClr val="000000"/>
          </a:solidFill>
          <a:uFillTx/>
          <a:latin typeface="Arial"/>
          <a:ea typeface="Arial"/>
          <a:cs typeface="Arial"/>
          <a:sym typeface="Arial"/>
        </a:defRPr>
      </a:lvl3pPr>
      <a:lvl4pPr marL="1737360" marR="0" indent="-365760" algn="l" defTabSz="914400" rtl="0" latinLnBrk="0">
        <a:lnSpc>
          <a:spcPct val="100000"/>
        </a:lnSpc>
        <a:spcBef>
          <a:spcPts val="700"/>
        </a:spcBef>
        <a:spcAft>
          <a:spcPts val="0"/>
        </a:spcAft>
        <a:buClr>
          <a:schemeClr val="accent1"/>
        </a:buClr>
        <a:buSzPct val="100000"/>
        <a:buFontTx/>
        <a:buChar char="•"/>
        <a:tabLst/>
        <a:defRPr sz="3200" b="0" i="0" u="none" strike="noStrike" cap="none" spc="0" baseline="0">
          <a:solidFill>
            <a:srgbClr val="000000"/>
          </a:solidFill>
          <a:uFillTx/>
          <a:latin typeface="Arial"/>
          <a:ea typeface="Arial"/>
          <a:cs typeface="Arial"/>
          <a:sym typeface="Arial"/>
        </a:defRPr>
      </a:lvl4pPr>
      <a:lvl5pPr marL="2235200" marR="0" indent="-406400" algn="l" defTabSz="914400" rtl="0" latinLnBrk="0">
        <a:lnSpc>
          <a:spcPct val="100000"/>
        </a:lnSpc>
        <a:spcBef>
          <a:spcPts val="700"/>
        </a:spcBef>
        <a:spcAft>
          <a:spcPts val="0"/>
        </a:spcAft>
        <a:buClr>
          <a:schemeClr val="accent1"/>
        </a:buClr>
        <a:buSzPct val="100000"/>
        <a:buFontTx/>
        <a:buChar char="•"/>
        <a:tabLst/>
        <a:defRPr sz="3200" b="0" i="0" u="none" strike="noStrike" cap="none" spc="0" baseline="0">
          <a:solidFill>
            <a:srgbClr val="000000"/>
          </a:solidFill>
          <a:uFillTx/>
          <a:latin typeface="Arial"/>
          <a:ea typeface="Arial"/>
          <a:cs typeface="Arial"/>
          <a:sym typeface="Arial"/>
        </a:defRPr>
      </a:lvl5pPr>
      <a:lvl6pPr marL="2692400" marR="0" indent="-406400" algn="l" defTabSz="914400" rtl="0" latinLnBrk="0">
        <a:lnSpc>
          <a:spcPct val="100000"/>
        </a:lnSpc>
        <a:spcBef>
          <a:spcPts val="700"/>
        </a:spcBef>
        <a:spcAft>
          <a:spcPts val="0"/>
        </a:spcAft>
        <a:buClr>
          <a:schemeClr val="accent1"/>
        </a:buClr>
        <a:buSzPct val="100000"/>
        <a:buFont typeface="Wingdings"/>
        <a:buChar char=""/>
        <a:tabLst/>
        <a:defRPr sz="3200" b="0" i="0" u="none" strike="noStrike" cap="none" spc="0" baseline="0">
          <a:solidFill>
            <a:srgbClr val="000000"/>
          </a:solidFill>
          <a:uFillTx/>
          <a:latin typeface="Arial"/>
          <a:ea typeface="Arial"/>
          <a:cs typeface="Arial"/>
          <a:sym typeface="Arial"/>
        </a:defRPr>
      </a:lvl6pPr>
      <a:lvl7pPr marL="3149600" marR="0" indent="-406400" algn="l" defTabSz="914400" rtl="0" latinLnBrk="0">
        <a:lnSpc>
          <a:spcPct val="100000"/>
        </a:lnSpc>
        <a:spcBef>
          <a:spcPts val="700"/>
        </a:spcBef>
        <a:spcAft>
          <a:spcPts val="0"/>
        </a:spcAft>
        <a:buClr>
          <a:schemeClr val="accent1"/>
        </a:buClr>
        <a:buSzPct val="100000"/>
        <a:buFont typeface="Wingdings"/>
        <a:buChar char=""/>
        <a:tabLst/>
        <a:defRPr sz="3200" b="0" i="0" u="none" strike="noStrike" cap="none" spc="0" baseline="0">
          <a:solidFill>
            <a:srgbClr val="000000"/>
          </a:solidFill>
          <a:uFillTx/>
          <a:latin typeface="Arial"/>
          <a:ea typeface="Arial"/>
          <a:cs typeface="Arial"/>
          <a:sym typeface="Arial"/>
        </a:defRPr>
      </a:lvl7pPr>
      <a:lvl8pPr marL="3606800" marR="0" indent="-406400" algn="l" defTabSz="914400" rtl="0" latinLnBrk="0">
        <a:lnSpc>
          <a:spcPct val="100000"/>
        </a:lnSpc>
        <a:spcBef>
          <a:spcPts val="700"/>
        </a:spcBef>
        <a:spcAft>
          <a:spcPts val="0"/>
        </a:spcAft>
        <a:buClr>
          <a:schemeClr val="accent1"/>
        </a:buClr>
        <a:buSzPct val="100000"/>
        <a:buFont typeface="Wingdings"/>
        <a:buChar char=""/>
        <a:tabLst/>
        <a:defRPr sz="3200" b="0" i="0" u="none" strike="noStrike" cap="none" spc="0" baseline="0">
          <a:solidFill>
            <a:srgbClr val="000000"/>
          </a:solidFill>
          <a:uFillTx/>
          <a:latin typeface="Arial"/>
          <a:ea typeface="Arial"/>
          <a:cs typeface="Arial"/>
          <a:sym typeface="Arial"/>
        </a:defRPr>
      </a:lvl8pPr>
      <a:lvl9pPr marL="4064000" marR="0" indent="-406400" algn="l" defTabSz="914400" rtl="0" latinLnBrk="0">
        <a:lnSpc>
          <a:spcPct val="100000"/>
        </a:lnSpc>
        <a:spcBef>
          <a:spcPts val="700"/>
        </a:spcBef>
        <a:spcAft>
          <a:spcPts val="0"/>
        </a:spcAft>
        <a:buClr>
          <a:schemeClr val="accent1"/>
        </a:buClr>
        <a:buSzPct val="100000"/>
        <a:buFont typeface="Wingdings"/>
        <a:buChar char=""/>
        <a:tabLst/>
        <a:defRPr sz="3200" b="0" i="0" u="none" strike="noStrike" cap="none" spc="0"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8.png"/><Relationship Id="rId5" Type="http://schemas.openxmlformats.org/officeDocument/2006/relationships/image" Target="../media/image24.png"/><Relationship Id="rId10" Type="http://schemas.openxmlformats.org/officeDocument/2006/relationships/image" Target="../media/image37.png"/><Relationship Id="rId4" Type="http://schemas.openxmlformats.org/officeDocument/2006/relationships/image" Target="../media/image23.png"/><Relationship Id="rId9" Type="http://schemas.openxmlformats.org/officeDocument/2006/relationships/image" Target="../media/image36.png"/><Relationship Id="rId1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46.png"/><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4.png"/><Relationship Id="rId5" Type="http://schemas.openxmlformats.org/officeDocument/2006/relationships/image" Target="../media/image42.png"/><Relationship Id="rId1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41.png"/><Relationship Id="rId9" Type="http://schemas.openxmlformats.org/officeDocument/2006/relationships/image" Target="../media/image25.png"/><Relationship Id="rId1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22.png"/><Relationship Id="rId21" Type="http://schemas.openxmlformats.org/officeDocument/2006/relationships/image" Target="../media/image59.png"/><Relationship Id="rId7" Type="http://schemas.openxmlformats.org/officeDocument/2006/relationships/image" Target="../media/image43.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21.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26.png"/><Relationship Id="rId5" Type="http://schemas.openxmlformats.org/officeDocument/2006/relationships/image" Target="../media/image49.png"/><Relationship Id="rId15" Type="http://schemas.openxmlformats.org/officeDocument/2006/relationships/image" Target="../media/image53.png"/><Relationship Id="rId23" Type="http://schemas.openxmlformats.org/officeDocument/2006/relationships/image" Target="../media/image17.png"/><Relationship Id="rId10" Type="http://schemas.openxmlformats.org/officeDocument/2006/relationships/image" Target="../media/image25.png"/><Relationship Id="rId19" Type="http://schemas.openxmlformats.org/officeDocument/2006/relationships/image" Target="../media/image57.png"/><Relationship Id="rId4" Type="http://schemas.openxmlformats.org/officeDocument/2006/relationships/image" Target="../media/image48.png"/><Relationship Id="rId9" Type="http://schemas.openxmlformats.org/officeDocument/2006/relationships/image" Target="../media/image24.png"/><Relationship Id="rId14" Type="http://schemas.openxmlformats.org/officeDocument/2006/relationships/image" Target="../media/image52.png"/><Relationship Id="rId22"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7.png"/><Relationship Id="rId21" Type="http://schemas.openxmlformats.org/officeDocument/2006/relationships/image" Target="../media/image83.png"/><Relationship Id="rId7" Type="http://schemas.openxmlformats.org/officeDocument/2006/relationships/image" Target="../media/image43.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image" Target="../media/image66.png"/><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21.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94.png"/><Relationship Id="rId5" Type="http://schemas.openxmlformats.org/officeDocument/2006/relationships/image" Target="../media/image91.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ecture 6 Smaller Network: RNN"/>
          <p:cNvSpPr txBox="1">
            <a:spLocks noGrp="1"/>
          </p:cNvSpPr>
          <p:nvPr>
            <p:ph type="title" idx="4294967295"/>
          </p:nvPr>
        </p:nvSpPr>
        <p:spPr>
          <a:xfrm>
            <a:off x="457200" y="274637"/>
            <a:ext cx="8229600" cy="1143001"/>
          </a:xfrm>
          <a:prstGeom prst="rect">
            <a:avLst/>
          </a:prstGeom>
        </p:spPr>
        <p:txBody>
          <a:bodyPr>
            <a:normAutofit/>
          </a:bodyPr>
          <a:lstStyle/>
          <a:p>
            <a:r>
              <a:t>Lecture 6 Smaller Network: RNN</a:t>
            </a:r>
          </a:p>
        </p:txBody>
      </p:sp>
      <p:pic>
        <p:nvPicPr>
          <p:cNvPr id="50" name="image.png" descr="image.png"/>
          <p:cNvPicPr>
            <a:picLocks noChangeAspect="1"/>
          </p:cNvPicPr>
          <p:nvPr/>
        </p:nvPicPr>
        <p:blipFill>
          <a:blip r:embed="rId2"/>
          <a:stretch>
            <a:fillRect/>
          </a:stretch>
        </p:blipFill>
        <p:spPr>
          <a:xfrm>
            <a:off x="1066800" y="1905000"/>
            <a:ext cx="7035800" cy="3810000"/>
          </a:xfrm>
          <a:prstGeom prst="rect">
            <a:avLst/>
          </a:prstGeom>
          <a:ln w="12700">
            <a:miter lim="400000"/>
          </a:ln>
        </p:spPr>
      </p:pic>
      <p:sp>
        <p:nvSpPr>
          <p:cNvPr id="51" name="This is our fully connected network. If x1 .... xn, n is very large and growing,…"/>
          <p:cNvSpPr txBox="1"/>
          <p:nvPr/>
        </p:nvSpPr>
        <p:spPr>
          <a:xfrm>
            <a:off x="502919" y="5791200"/>
            <a:ext cx="7651327" cy="970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This is our fully connected network. If x</a:t>
            </a:r>
            <a:r>
              <a:rPr baseline="-25000"/>
              <a:t>1 .</a:t>
            </a:r>
            <a:r>
              <a:t>... x</a:t>
            </a:r>
            <a:r>
              <a:rPr baseline="-25000"/>
              <a:t>n</a:t>
            </a:r>
            <a:r>
              <a:t>, n is very large and growing, </a:t>
            </a:r>
          </a:p>
          <a:p>
            <a:pPr>
              <a:defRPr sz="1800"/>
            </a:pPr>
            <a:r>
              <a:t>this network would become too large. We now will input </a:t>
            </a:r>
            <a:r>
              <a:rPr>
                <a:solidFill>
                  <a:srgbClr val="FF0000"/>
                </a:solidFill>
              </a:rPr>
              <a:t>one x</a:t>
            </a:r>
            <a:r>
              <a:rPr baseline="-25000">
                <a:solidFill>
                  <a:srgbClr val="FF0000"/>
                </a:solidFill>
              </a:rPr>
              <a:t>i</a:t>
            </a:r>
            <a:r>
              <a:rPr>
                <a:solidFill>
                  <a:srgbClr val="FF0000"/>
                </a:solidFill>
              </a:rPr>
              <a:t> at a time</a:t>
            </a:r>
            <a:r>
              <a:t>, </a:t>
            </a:r>
          </a:p>
          <a:p>
            <a:pPr>
              <a:defRPr sz="1800"/>
            </a:pPr>
            <a:r>
              <a:t>and </a:t>
            </a:r>
            <a:r>
              <a:rPr>
                <a:solidFill>
                  <a:srgbClr val="FF0000"/>
                </a:solidFill>
              </a:rPr>
              <a:t>re-use the same edge weights.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LSTM"/>
          <p:cNvSpPr txBox="1">
            <a:spLocks noGrp="1"/>
          </p:cNvSpPr>
          <p:nvPr>
            <p:ph type="title" idx="4294967295"/>
          </p:nvPr>
        </p:nvSpPr>
        <p:spPr>
          <a:xfrm>
            <a:off x="457200" y="274637"/>
            <a:ext cx="8229600" cy="1143001"/>
          </a:xfrm>
          <a:prstGeom prst="rect">
            <a:avLst/>
          </a:prstGeom>
        </p:spPr>
        <p:txBody>
          <a:bodyPr>
            <a:normAutofit/>
          </a:bodyPr>
          <a:lstStyle/>
          <a:p>
            <a:r>
              <a:t>LSTM</a:t>
            </a:r>
          </a:p>
        </p:txBody>
      </p:sp>
      <p:pic>
        <p:nvPicPr>
          <p:cNvPr id="423" name="image.png" descr="image.png"/>
          <p:cNvPicPr>
            <a:picLocks noChangeAspect="1"/>
          </p:cNvPicPr>
          <p:nvPr/>
        </p:nvPicPr>
        <p:blipFill>
          <a:blip r:embed="rId2"/>
          <a:stretch>
            <a:fillRect/>
          </a:stretch>
        </p:blipFill>
        <p:spPr>
          <a:xfrm>
            <a:off x="0" y="1066800"/>
            <a:ext cx="9144000" cy="3429000"/>
          </a:xfrm>
          <a:prstGeom prst="rect">
            <a:avLst/>
          </a:prstGeom>
          <a:ln w="12700">
            <a:miter lim="400000"/>
          </a:ln>
        </p:spPr>
      </p:pic>
      <p:pic>
        <p:nvPicPr>
          <p:cNvPr id="424" name="image.png" descr="image.png"/>
          <p:cNvPicPr>
            <a:picLocks noChangeAspect="1"/>
          </p:cNvPicPr>
          <p:nvPr/>
        </p:nvPicPr>
        <p:blipFill>
          <a:blip r:embed="rId3"/>
          <a:stretch>
            <a:fillRect/>
          </a:stretch>
        </p:blipFill>
        <p:spPr>
          <a:xfrm>
            <a:off x="3048000" y="4800600"/>
            <a:ext cx="6248400" cy="1928813"/>
          </a:xfrm>
          <a:prstGeom prst="rect">
            <a:avLst/>
          </a:prstGeom>
          <a:ln w="12700">
            <a:miter lim="400000"/>
          </a:ln>
        </p:spPr>
      </p:pic>
      <p:sp>
        <p:nvSpPr>
          <p:cNvPr id="425" name="ht-1"/>
          <p:cNvSpPr txBox="1"/>
          <p:nvPr/>
        </p:nvSpPr>
        <p:spPr>
          <a:xfrm>
            <a:off x="2712720" y="3429000"/>
            <a:ext cx="409127"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a:t>
            </a:r>
            <a:r>
              <a:rPr baseline="-25000"/>
              <a:t>t-1</a:t>
            </a:r>
          </a:p>
        </p:txBody>
      </p:sp>
      <p:sp>
        <p:nvSpPr>
          <p:cNvPr id="426" name="Ct-1"/>
          <p:cNvSpPr txBox="1"/>
          <p:nvPr/>
        </p:nvSpPr>
        <p:spPr>
          <a:xfrm>
            <a:off x="2715895" y="1839912"/>
            <a:ext cx="447078"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C</a:t>
            </a:r>
            <a:r>
              <a:rPr baseline="-25000"/>
              <a:t>t-1</a:t>
            </a:r>
          </a:p>
        </p:txBody>
      </p:sp>
      <p:sp>
        <p:nvSpPr>
          <p:cNvPr id="427" name="Line"/>
          <p:cNvSpPr/>
          <p:nvPr/>
        </p:nvSpPr>
        <p:spPr>
          <a:xfrm>
            <a:off x="3333568" y="1673270"/>
            <a:ext cx="96277" cy="614467"/>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428" name="Line"/>
          <p:cNvSpPr/>
          <p:nvPr/>
        </p:nvSpPr>
        <p:spPr>
          <a:xfrm>
            <a:off x="4038600" y="1752599"/>
            <a:ext cx="152401" cy="9906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429" name="Line"/>
          <p:cNvSpPr/>
          <p:nvPr/>
        </p:nvSpPr>
        <p:spPr>
          <a:xfrm>
            <a:off x="4495800" y="1752599"/>
            <a:ext cx="533400" cy="9906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430" name="Forget  input…"/>
          <p:cNvSpPr txBox="1"/>
          <p:nvPr/>
        </p:nvSpPr>
        <p:spPr>
          <a:xfrm>
            <a:off x="3322320" y="4495800"/>
            <a:ext cx="1387560"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Forget  input</a:t>
            </a:r>
          </a:p>
          <a:p>
            <a:pPr>
              <a:defRPr sz="1800"/>
            </a:pPr>
            <a:r>
              <a:t>gate      gate</a:t>
            </a:r>
          </a:p>
        </p:txBody>
      </p:sp>
      <p:sp>
        <p:nvSpPr>
          <p:cNvPr id="431" name="Line"/>
          <p:cNvSpPr/>
          <p:nvPr/>
        </p:nvSpPr>
        <p:spPr>
          <a:xfrm>
            <a:off x="3657599" y="5105399"/>
            <a:ext cx="76201" cy="2286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432" name="Line"/>
          <p:cNvSpPr/>
          <p:nvPr/>
        </p:nvSpPr>
        <p:spPr>
          <a:xfrm>
            <a:off x="4343400" y="5105400"/>
            <a:ext cx="0" cy="5334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433" name="Forget  input.  output…"/>
          <p:cNvSpPr txBox="1"/>
          <p:nvPr/>
        </p:nvSpPr>
        <p:spPr>
          <a:xfrm>
            <a:off x="2997183" y="1053147"/>
            <a:ext cx="2387645" cy="617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Forget  input.  output</a:t>
            </a:r>
          </a:p>
          <a:p>
            <a:pPr>
              <a:defRPr sz="1800"/>
            </a:pPr>
            <a:r>
              <a:t>gate      gate.   Gate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4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9" nodeType="clickEffect">
                                  <p:stCondLst>
                                    <p:cond delay="0"/>
                                  </p:stCondLst>
                                  <p:iterate>
                                    <p:tmAbs val="0"/>
                                  </p:iterate>
                                  <p:childTnLst>
                                    <p:set>
                                      <p:cBhvr>
                                        <p:cTn id="38" fill="hold">
                                          <p:stCondLst>
                                            <p:cond delay="0"/>
                                          </p:stCondLst>
                                        </p:cTn>
                                        <p:tgtEl>
                                          <p:spTgt spid="42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4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fill="hold" grpId="11" nodeType="clickEffect">
                                  <p:stCondLst>
                                    <p:cond delay="0"/>
                                  </p:stCondLst>
                                  <p:iterate>
                                    <p:tmAbs val="0"/>
                                  </p:iterate>
                                  <p:childTnLst>
                                    <p:animEffect transition="out" filter="fade">
                                      <p:cBhvr>
                                        <p:cTn id="46" dur="500" fill="hold"/>
                                        <p:tgtEl>
                                          <p:spTgt spid="428"/>
                                        </p:tgtEl>
                                      </p:cBhvr>
                                    </p:animEffect>
                                    <p:set>
                                      <p:cBhvr>
                                        <p:cTn id="47" fill="hold">
                                          <p:stCondLst>
                                            <p:cond delay="499"/>
                                          </p:stCondLst>
                                        </p:cTn>
                                        <p:tgtEl>
                                          <p:spTgt spid="4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2" nodeType="clickEffect">
                                  <p:stCondLst>
                                    <p:cond delay="0"/>
                                  </p:stCondLst>
                                  <p:iterate>
                                    <p:tmAbs val="0"/>
                                  </p:iterate>
                                  <p:childTnLst>
                                    <p:set>
                                      <p:cBhvr>
                                        <p:cTn id="51" fill="hold"/>
                                        <p:tgtEl>
                                          <p:spTgt spid="42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3" nodeType="clickEffect">
                                  <p:stCondLst>
                                    <p:cond delay="0"/>
                                  </p:stCondLst>
                                  <p:iterate>
                                    <p:tmAbs val="0"/>
                                  </p:iterate>
                                  <p:childTnLst>
                                    <p:set>
                                      <p:cBhvr>
                                        <p:cTn id="55" fill="hold">
                                          <p:stCondLst>
                                            <p:cond delay="0"/>
                                          </p:stCondLst>
                                        </p:cTn>
                                        <p:tgtEl>
                                          <p:spTgt spid="42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4" nodeType="clickEffect">
                                  <p:stCondLst>
                                    <p:cond delay="0"/>
                                  </p:stCondLst>
                                  <p:iterate>
                                    <p:tmAbs val="0"/>
                                  </p:iterate>
                                  <p:childTnLst>
                                    <p:set>
                                      <p:cBhvr>
                                        <p:cTn id="59" fill="hold"/>
                                        <p:tgtEl>
                                          <p:spTgt spid="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1" animBg="1" advAuto="0"/>
      <p:bldP spid="424" grpId="4" animBg="1" advAuto="0"/>
      <p:bldP spid="425" grpId="3" animBg="1" advAuto="0"/>
      <p:bldP spid="426" grpId="2" animBg="1" advAuto="0"/>
      <p:bldP spid="427" grpId="8" animBg="1" advAuto="0"/>
      <p:bldP spid="427" grpId="9" animBg="1" advAuto="0"/>
      <p:bldP spid="428" grpId="10" animBg="1" advAuto="0"/>
      <p:bldP spid="428" grpId="11" animBg="1" advAuto="0"/>
      <p:bldP spid="429" grpId="12" animBg="1" advAuto="0"/>
      <p:bldP spid="429" grpId="13" animBg="1" advAuto="0"/>
      <p:bldP spid="430" grpId="5" animBg="1" advAuto="0"/>
      <p:bldP spid="431" grpId="6" animBg="1" advAuto="0"/>
      <p:bldP spid="432" grpId="7" animBg="1" advAuto="0"/>
      <p:bldP spid="433" grpId="14"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image.png" descr="image.png"/>
          <p:cNvPicPr>
            <a:picLocks noChangeAspect="1"/>
          </p:cNvPicPr>
          <p:nvPr/>
        </p:nvPicPr>
        <p:blipFill>
          <a:blip r:embed="rId2"/>
          <a:stretch>
            <a:fillRect/>
          </a:stretch>
        </p:blipFill>
        <p:spPr>
          <a:xfrm>
            <a:off x="0" y="0"/>
            <a:ext cx="5486400" cy="1693863"/>
          </a:xfrm>
          <a:prstGeom prst="rect">
            <a:avLst/>
          </a:prstGeom>
          <a:ln w="12700">
            <a:miter lim="400000"/>
          </a:ln>
        </p:spPr>
      </p:pic>
      <p:pic>
        <p:nvPicPr>
          <p:cNvPr id="436" name="image.png" descr="image.png"/>
          <p:cNvPicPr>
            <a:picLocks noChangeAspect="1"/>
          </p:cNvPicPr>
          <p:nvPr/>
        </p:nvPicPr>
        <p:blipFill>
          <a:blip r:embed="rId3"/>
          <a:stretch>
            <a:fillRect/>
          </a:stretch>
        </p:blipFill>
        <p:spPr>
          <a:xfrm>
            <a:off x="0" y="1600200"/>
            <a:ext cx="5715000" cy="1765300"/>
          </a:xfrm>
          <a:prstGeom prst="rect">
            <a:avLst/>
          </a:prstGeom>
          <a:ln w="12700">
            <a:miter lim="400000"/>
          </a:ln>
        </p:spPr>
      </p:pic>
      <p:pic>
        <p:nvPicPr>
          <p:cNvPr id="437" name="image.png" descr="image.png"/>
          <p:cNvPicPr>
            <a:picLocks noChangeAspect="1"/>
          </p:cNvPicPr>
          <p:nvPr/>
        </p:nvPicPr>
        <p:blipFill>
          <a:blip r:embed="rId4"/>
          <a:stretch>
            <a:fillRect/>
          </a:stretch>
        </p:blipFill>
        <p:spPr>
          <a:xfrm>
            <a:off x="0" y="3200400"/>
            <a:ext cx="6172200" cy="1906588"/>
          </a:xfrm>
          <a:prstGeom prst="rect">
            <a:avLst/>
          </a:prstGeom>
          <a:ln w="12700">
            <a:miter lim="400000"/>
          </a:ln>
        </p:spPr>
      </p:pic>
      <p:pic>
        <p:nvPicPr>
          <p:cNvPr id="438" name="image.png" descr="image.png"/>
          <p:cNvPicPr>
            <a:picLocks noChangeAspect="1"/>
          </p:cNvPicPr>
          <p:nvPr/>
        </p:nvPicPr>
        <p:blipFill>
          <a:blip r:embed="rId5"/>
          <a:stretch>
            <a:fillRect/>
          </a:stretch>
        </p:blipFill>
        <p:spPr>
          <a:xfrm>
            <a:off x="6386512" y="-152400"/>
            <a:ext cx="2744788" cy="2133600"/>
          </a:xfrm>
          <a:prstGeom prst="rect">
            <a:avLst/>
          </a:prstGeom>
          <a:ln w="12700">
            <a:miter lim="400000"/>
          </a:ln>
        </p:spPr>
      </p:pic>
      <p:sp>
        <p:nvSpPr>
          <p:cNvPr id="439" name="it decides what component…"/>
          <p:cNvSpPr txBox="1"/>
          <p:nvPr/>
        </p:nvSpPr>
        <p:spPr>
          <a:xfrm>
            <a:off x="6049645" y="2209800"/>
            <a:ext cx="3031106" cy="9709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i</a:t>
            </a:r>
            <a:r>
              <a:rPr baseline="-25000"/>
              <a:t>t </a:t>
            </a:r>
            <a:r>
              <a:t>decides what component </a:t>
            </a:r>
          </a:p>
          <a:p>
            <a:pPr>
              <a:defRPr sz="1800"/>
            </a:pPr>
            <a:r>
              <a:t>is to be updated.</a:t>
            </a:r>
          </a:p>
          <a:p>
            <a:pPr>
              <a:defRPr sz="1800"/>
            </a:pPr>
            <a:r>
              <a:t>C’</a:t>
            </a:r>
            <a:r>
              <a:rPr baseline="-25000"/>
              <a:t>t</a:t>
            </a:r>
            <a:r>
              <a:t> provides change contents</a:t>
            </a:r>
          </a:p>
        </p:txBody>
      </p:sp>
      <p:sp>
        <p:nvSpPr>
          <p:cNvPr id="440" name="Updating the cell state"/>
          <p:cNvSpPr txBox="1"/>
          <p:nvPr/>
        </p:nvSpPr>
        <p:spPr>
          <a:xfrm>
            <a:off x="6065520" y="4114800"/>
            <a:ext cx="2366142"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Updating the cell state</a:t>
            </a:r>
          </a:p>
        </p:txBody>
      </p:sp>
      <p:pic>
        <p:nvPicPr>
          <p:cNvPr id="441" name="image.png" descr="image.png"/>
          <p:cNvPicPr>
            <a:picLocks noChangeAspect="1"/>
          </p:cNvPicPr>
          <p:nvPr/>
        </p:nvPicPr>
        <p:blipFill>
          <a:blip r:embed="rId6"/>
          <a:stretch>
            <a:fillRect/>
          </a:stretch>
        </p:blipFill>
        <p:spPr>
          <a:xfrm>
            <a:off x="0" y="4876800"/>
            <a:ext cx="6430963" cy="1985963"/>
          </a:xfrm>
          <a:prstGeom prst="rect">
            <a:avLst/>
          </a:prstGeom>
          <a:ln w="12700">
            <a:miter lim="400000"/>
          </a:ln>
        </p:spPr>
      </p:pic>
      <p:sp>
        <p:nvSpPr>
          <p:cNvPr id="442" name="Decide what part of the cell…"/>
          <p:cNvSpPr txBox="1"/>
          <p:nvPr/>
        </p:nvSpPr>
        <p:spPr>
          <a:xfrm>
            <a:off x="6233795" y="5562600"/>
            <a:ext cx="286151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Decide what part of the cell</a:t>
            </a:r>
          </a:p>
          <a:p>
            <a:pPr>
              <a:defRPr sz="1800"/>
            </a:pPr>
            <a:r>
              <a:t>state to output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1" animBg="1" advAuto="0"/>
      <p:bldP spid="436" grpId="2" animBg="1" advAuto="0"/>
      <p:bldP spid="437"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RNN vs LSTM"/>
          <p:cNvSpPr txBox="1">
            <a:spLocks noGrp="1"/>
          </p:cNvSpPr>
          <p:nvPr>
            <p:ph type="title" idx="4294967295"/>
          </p:nvPr>
        </p:nvSpPr>
        <p:spPr>
          <a:xfrm>
            <a:off x="457200" y="274637"/>
            <a:ext cx="8229600" cy="1143001"/>
          </a:xfrm>
          <a:prstGeom prst="rect">
            <a:avLst/>
          </a:prstGeom>
        </p:spPr>
        <p:txBody>
          <a:bodyPr>
            <a:normAutofit/>
          </a:bodyPr>
          <a:lstStyle/>
          <a:p>
            <a:r>
              <a:t>RNN vs LSTM</a:t>
            </a:r>
          </a:p>
        </p:txBody>
      </p:sp>
      <p:pic>
        <p:nvPicPr>
          <p:cNvPr id="445" name="image.png" descr="image.png"/>
          <p:cNvPicPr>
            <a:picLocks noChangeAspect="1"/>
          </p:cNvPicPr>
          <p:nvPr/>
        </p:nvPicPr>
        <p:blipFill>
          <a:blip r:embed="rId2"/>
          <a:stretch>
            <a:fillRect/>
          </a:stretch>
        </p:blipFill>
        <p:spPr>
          <a:xfrm>
            <a:off x="381000" y="1524000"/>
            <a:ext cx="8356600" cy="46736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eephole LSTM"/>
          <p:cNvSpPr txBox="1">
            <a:spLocks noGrp="1"/>
          </p:cNvSpPr>
          <p:nvPr>
            <p:ph type="title" idx="4294967295"/>
          </p:nvPr>
        </p:nvSpPr>
        <p:spPr>
          <a:xfrm>
            <a:off x="457200" y="274637"/>
            <a:ext cx="5029200" cy="715963"/>
          </a:xfrm>
          <a:prstGeom prst="rect">
            <a:avLst/>
          </a:prstGeom>
        </p:spPr>
        <p:txBody>
          <a:bodyPr>
            <a:normAutofit/>
          </a:bodyPr>
          <a:lstStyle>
            <a:lvl1pPr>
              <a:defRPr sz="3600"/>
            </a:lvl1pPr>
          </a:lstStyle>
          <a:p>
            <a:r>
              <a:t>Peephole LSTM</a:t>
            </a:r>
          </a:p>
        </p:txBody>
      </p:sp>
      <p:pic>
        <p:nvPicPr>
          <p:cNvPr id="448" name="image.png" descr="image.png"/>
          <p:cNvPicPr>
            <a:picLocks noChangeAspect="1"/>
          </p:cNvPicPr>
          <p:nvPr/>
        </p:nvPicPr>
        <p:blipFill>
          <a:blip r:embed="rId2"/>
          <a:stretch>
            <a:fillRect/>
          </a:stretch>
        </p:blipFill>
        <p:spPr>
          <a:xfrm>
            <a:off x="1905000" y="1143000"/>
            <a:ext cx="6172200" cy="2314575"/>
          </a:xfrm>
          <a:prstGeom prst="rect">
            <a:avLst/>
          </a:prstGeom>
          <a:ln w="12700">
            <a:miter lim="400000"/>
          </a:ln>
        </p:spPr>
      </p:pic>
      <p:pic>
        <p:nvPicPr>
          <p:cNvPr id="449" name="image.png" descr="image.png"/>
          <p:cNvPicPr>
            <a:picLocks noChangeAspect="1"/>
          </p:cNvPicPr>
          <p:nvPr/>
        </p:nvPicPr>
        <p:blipFill>
          <a:blip r:embed="rId3"/>
          <a:stretch>
            <a:fillRect/>
          </a:stretch>
        </p:blipFill>
        <p:spPr>
          <a:xfrm>
            <a:off x="914400" y="3962400"/>
            <a:ext cx="7620000" cy="2354263"/>
          </a:xfrm>
          <a:prstGeom prst="rect">
            <a:avLst/>
          </a:prstGeom>
          <a:ln w="12700">
            <a:miter lim="400000"/>
          </a:ln>
        </p:spPr>
      </p:pic>
      <p:sp>
        <p:nvSpPr>
          <p:cNvPr id="450" name="Allows “peeping into the memory”"/>
          <p:cNvSpPr txBox="1"/>
          <p:nvPr/>
        </p:nvSpPr>
        <p:spPr>
          <a:xfrm>
            <a:off x="45719" y="3810000"/>
            <a:ext cx="349653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Allows “</a:t>
            </a:r>
            <a:r>
              <a:rPr>
                <a:solidFill>
                  <a:srgbClr val="FF0000"/>
                </a:solidFill>
              </a:rPr>
              <a:t>peeping</a:t>
            </a:r>
            <a:r>
              <a:t> into the memory”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Naïve RNN vs LSTM"/>
          <p:cNvSpPr txBox="1">
            <a:spLocks noGrp="1"/>
          </p:cNvSpPr>
          <p:nvPr>
            <p:ph type="title" idx="4294967295"/>
          </p:nvPr>
        </p:nvSpPr>
        <p:spPr>
          <a:xfrm>
            <a:off x="0" y="0"/>
            <a:ext cx="4781550" cy="1325563"/>
          </a:xfrm>
          <a:prstGeom prst="rect">
            <a:avLst/>
          </a:prstGeom>
        </p:spPr>
        <p:txBody>
          <a:bodyPr>
            <a:normAutofit/>
          </a:bodyPr>
          <a:lstStyle>
            <a:lvl1pPr>
              <a:defRPr sz="3600">
                <a:solidFill>
                  <a:srgbClr val="FF0000"/>
                </a:solidFill>
              </a:defRPr>
            </a:lvl1pPr>
          </a:lstStyle>
          <a:p>
            <a:r>
              <a:t>Naïve RNN vs LSTM</a:t>
            </a:r>
          </a:p>
        </p:txBody>
      </p:sp>
      <p:sp>
        <p:nvSpPr>
          <p:cNvPr id="453" name="c changes slowly"/>
          <p:cNvSpPr txBox="1"/>
          <p:nvPr/>
        </p:nvSpPr>
        <p:spPr>
          <a:xfrm>
            <a:off x="274320" y="4916487"/>
            <a:ext cx="2883536"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c changes slowly</a:t>
            </a:r>
          </a:p>
        </p:txBody>
      </p:sp>
      <p:sp>
        <p:nvSpPr>
          <p:cNvPr id="454" name="h changes faster"/>
          <p:cNvSpPr txBox="1"/>
          <p:nvPr/>
        </p:nvSpPr>
        <p:spPr>
          <a:xfrm>
            <a:off x="350520" y="5848350"/>
            <a:ext cx="2839086"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a:lvl1pPr>
          </a:lstStyle>
          <a:p>
            <a:r>
              <a:t>h changes faster</a:t>
            </a:r>
          </a:p>
        </p:txBody>
      </p:sp>
      <p:sp>
        <p:nvSpPr>
          <p:cNvPr id="455" name="ct is ct-1 added by something"/>
          <p:cNvSpPr txBox="1"/>
          <p:nvPr/>
        </p:nvSpPr>
        <p:spPr>
          <a:xfrm>
            <a:off x="3955732" y="4943475"/>
            <a:ext cx="4685348"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c</a:t>
            </a:r>
            <a:r>
              <a:rPr baseline="30000"/>
              <a:t>t</a:t>
            </a:r>
            <a:r>
              <a:t> is c</a:t>
            </a:r>
            <a:r>
              <a:rPr baseline="30000"/>
              <a:t>t-1</a:t>
            </a:r>
            <a:r>
              <a:t> added by something</a:t>
            </a:r>
          </a:p>
        </p:txBody>
      </p:sp>
      <p:sp>
        <p:nvSpPr>
          <p:cNvPr id="456" name="ht and ht-1 can be very different"/>
          <p:cNvSpPr txBox="1"/>
          <p:nvPr/>
        </p:nvSpPr>
        <p:spPr>
          <a:xfrm>
            <a:off x="3955732" y="5848350"/>
            <a:ext cx="5142548"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800"/>
            </a:pPr>
            <a:r>
              <a:t>h</a:t>
            </a:r>
            <a:r>
              <a:rPr baseline="30000"/>
              <a:t>t</a:t>
            </a:r>
            <a:r>
              <a:t> and h</a:t>
            </a:r>
            <a:r>
              <a:rPr baseline="30000"/>
              <a:t>t-1</a:t>
            </a:r>
            <a:r>
              <a:t> can be very different</a:t>
            </a:r>
          </a:p>
        </p:txBody>
      </p:sp>
      <p:sp>
        <p:nvSpPr>
          <p:cNvPr id="457" name="Arrow"/>
          <p:cNvSpPr/>
          <p:nvPr/>
        </p:nvSpPr>
        <p:spPr>
          <a:xfrm>
            <a:off x="3154362" y="5022850"/>
            <a:ext cx="660401" cy="392113"/>
          </a:xfrm>
          <a:prstGeom prst="rightArrow">
            <a:avLst>
              <a:gd name="adj1" fmla="val 50000"/>
              <a:gd name="adj2" fmla="val 50004"/>
            </a:avLst>
          </a:prstGeom>
          <a:solidFill>
            <a:srgbClr val="000000"/>
          </a:solidFill>
          <a:ln w="25400">
            <a:solidFill>
              <a:srgbClr val="000000"/>
            </a:solidFill>
          </a:ln>
        </p:spPr>
        <p:txBody>
          <a:bodyPr lIns="45719" rIns="45719" anchor="ctr"/>
          <a:lstStyle/>
          <a:p>
            <a:pPr algn="ctr">
              <a:defRPr sz="1800">
                <a:solidFill>
                  <a:srgbClr val="FFFFFF"/>
                </a:solidFill>
              </a:defRPr>
            </a:pPr>
            <a:endParaRPr/>
          </a:p>
        </p:txBody>
      </p:sp>
      <p:sp>
        <p:nvSpPr>
          <p:cNvPr id="458" name="Arrow"/>
          <p:cNvSpPr/>
          <p:nvPr/>
        </p:nvSpPr>
        <p:spPr>
          <a:xfrm>
            <a:off x="3154362" y="5932487"/>
            <a:ext cx="660401" cy="392113"/>
          </a:xfrm>
          <a:prstGeom prst="rightArrow">
            <a:avLst>
              <a:gd name="adj1" fmla="val 50000"/>
              <a:gd name="adj2" fmla="val 49996"/>
            </a:avLst>
          </a:prstGeom>
          <a:solidFill>
            <a:srgbClr val="000000"/>
          </a:solidFill>
          <a:ln w="25400">
            <a:solidFill>
              <a:srgbClr val="000000"/>
            </a:solidFill>
          </a:ln>
        </p:spPr>
        <p:txBody>
          <a:bodyPr lIns="45719" rIns="45719" anchor="ctr"/>
          <a:lstStyle/>
          <a:p>
            <a:pPr algn="ctr">
              <a:defRPr sz="1800">
                <a:solidFill>
                  <a:srgbClr val="FFFFFF"/>
                </a:solidFill>
              </a:defRPr>
            </a:pPr>
            <a:endParaRPr/>
          </a:p>
        </p:txBody>
      </p:sp>
      <p:sp>
        <p:nvSpPr>
          <p:cNvPr id="459" name="Rectangle"/>
          <p:cNvSpPr/>
          <p:nvPr/>
        </p:nvSpPr>
        <p:spPr>
          <a:xfrm>
            <a:off x="1187450" y="2544762"/>
            <a:ext cx="508000" cy="930276"/>
          </a:xfrm>
          <a:prstGeom prst="rect">
            <a:avLst/>
          </a:prstGeom>
          <a:solidFill>
            <a:srgbClr val="C4C4D6"/>
          </a:solidFill>
          <a:ln w="25400">
            <a:solidFill>
              <a:srgbClr val="8F8F9D"/>
            </a:solidFill>
          </a:ln>
        </p:spPr>
        <p:txBody>
          <a:bodyPr lIns="45719" rIns="45719" anchor="ctr"/>
          <a:lstStyle/>
          <a:p>
            <a:pPr algn="ctr">
              <a:defRPr sz="2800" baseline="30000">
                <a:solidFill>
                  <a:srgbClr val="FFFFFF"/>
                </a:solidFill>
              </a:defRPr>
            </a:pPr>
            <a:endParaRPr/>
          </a:p>
        </p:txBody>
      </p:sp>
      <p:grpSp>
        <p:nvGrpSpPr>
          <p:cNvPr id="462" name="Group"/>
          <p:cNvGrpSpPr/>
          <p:nvPr/>
        </p:nvGrpSpPr>
        <p:grpSpPr>
          <a:xfrm>
            <a:off x="2133600" y="2525712"/>
            <a:ext cx="1219200" cy="931863"/>
            <a:chOff x="0" y="0"/>
            <a:chExt cx="1219200" cy="931862"/>
          </a:xfrm>
        </p:grpSpPr>
        <p:sp>
          <p:nvSpPr>
            <p:cNvPr id="460" name="Rectangle"/>
            <p:cNvSpPr/>
            <p:nvPr/>
          </p:nvSpPr>
          <p:spPr>
            <a:xfrm>
              <a:off x="0" y="0"/>
              <a:ext cx="1219200"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pPr>
              <a:endParaRPr/>
            </a:p>
          </p:txBody>
        </p:sp>
        <p:sp>
          <p:nvSpPr>
            <p:cNvPr id="461" name="Naïve…"/>
            <p:cNvSpPr txBox="1"/>
            <p:nvPr/>
          </p:nvSpPr>
          <p:spPr>
            <a:xfrm>
              <a:off x="58419" y="19627"/>
              <a:ext cx="1102362"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Naïve </a:t>
              </a:r>
            </a:p>
            <a:p>
              <a:pPr algn="ctr">
                <a:defRPr sz="2800"/>
              </a:pPr>
              <a:r>
                <a:t>RNN</a:t>
              </a:r>
            </a:p>
          </p:txBody>
        </p:sp>
      </p:grpSp>
      <p:grpSp>
        <p:nvGrpSpPr>
          <p:cNvPr id="465" name="Group"/>
          <p:cNvGrpSpPr/>
          <p:nvPr/>
        </p:nvGrpSpPr>
        <p:grpSpPr>
          <a:xfrm>
            <a:off x="3695700" y="2549525"/>
            <a:ext cx="508000" cy="931863"/>
            <a:chOff x="0" y="0"/>
            <a:chExt cx="508000" cy="931862"/>
          </a:xfrm>
        </p:grpSpPr>
        <p:sp>
          <p:nvSpPr>
            <p:cNvPr id="463" name="Rectangle"/>
            <p:cNvSpPr/>
            <p:nvPr/>
          </p:nvSpPr>
          <p:spPr>
            <a:xfrm>
              <a:off x="0" y="0"/>
              <a:ext cx="508000" cy="931863"/>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800" baseline="30000"/>
              </a:pPr>
              <a:endParaRPr/>
            </a:p>
          </p:txBody>
        </p:sp>
        <p:sp>
          <p:nvSpPr>
            <p:cNvPr id="464" name="ht"/>
            <p:cNvSpPr txBox="1"/>
            <p:nvPr/>
          </p:nvSpPr>
          <p:spPr>
            <a:xfrm>
              <a:off x="58419" y="222827"/>
              <a:ext cx="39116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h</a:t>
              </a:r>
              <a:r>
                <a:rPr baseline="30000"/>
                <a:t>t</a:t>
              </a:r>
            </a:p>
          </p:txBody>
        </p:sp>
      </p:grpSp>
      <p:grpSp>
        <p:nvGrpSpPr>
          <p:cNvPr id="468" name="Group"/>
          <p:cNvGrpSpPr/>
          <p:nvPr/>
        </p:nvGrpSpPr>
        <p:grpSpPr>
          <a:xfrm>
            <a:off x="2252662" y="1644434"/>
            <a:ext cx="931863" cy="486207"/>
            <a:chOff x="0" y="0"/>
            <a:chExt cx="931862" cy="486206"/>
          </a:xfrm>
        </p:grpSpPr>
        <p:sp>
          <p:nvSpPr>
            <p:cNvPr id="466" name="Rectangle"/>
            <p:cNvSpPr/>
            <p:nvPr/>
          </p:nvSpPr>
          <p:spPr>
            <a:xfrm>
              <a:off x="0" y="9740"/>
              <a:ext cx="931863" cy="466726"/>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2800" baseline="30000"/>
              </a:pPr>
              <a:endParaRPr/>
            </a:p>
          </p:txBody>
        </p:sp>
        <p:sp>
          <p:nvSpPr>
            <p:cNvPr id="467" name="yt"/>
            <p:cNvSpPr txBox="1"/>
            <p:nvPr/>
          </p:nvSpPr>
          <p:spPr>
            <a:xfrm>
              <a:off x="58419" y="-1"/>
              <a:ext cx="815024"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y</a:t>
              </a:r>
              <a:r>
                <a:rPr baseline="30000"/>
                <a:t>t</a:t>
              </a:r>
            </a:p>
          </p:txBody>
        </p:sp>
      </p:grpSp>
      <p:grpSp>
        <p:nvGrpSpPr>
          <p:cNvPr id="471" name="Group"/>
          <p:cNvGrpSpPr/>
          <p:nvPr/>
        </p:nvGrpSpPr>
        <p:grpSpPr>
          <a:xfrm>
            <a:off x="2266950" y="3823277"/>
            <a:ext cx="931863" cy="486208"/>
            <a:chOff x="0" y="0"/>
            <a:chExt cx="931862" cy="486206"/>
          </a:xfrm>
        </p:grpSpPr>
        <p:sp>
          <p:nvSpPr>
            <p:cNvPr id="469" name="Rectangle"/>
            <p:cNvSpPr/>
            <p:nvPr/>
          </p:nvSpPr>
          <p:spPr>
            <a:xfrm>
              <a:off x="0" y="10534"/>
              <a:ext cx="931863"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470" name="xt"/>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t</a:t>
              </a:r>
            </a:p>
          </p:txBody>
        </p:sp>
      </p:grpSp>
      <p:sp>
        <p:nvSpPr>
          <p:cNvPr id="472" name="Line"/>
          <p:cNvSpPr/>
          <p:nvPr/>
        </p:nvSpPr>
        <p:spPr>
          <a:xfrm>
            <a:off x="1746250" y="2998787"/>
            <a:ext cx="388938" cy="1"/>
          </a:xfrm>
          <a:prstGeom prst="line">
            <a:avLst/>
          </a:prstGeom>
          <a:ln w="38100">
            <a:solidFill>
              <a:srgbClr val="000000"/>
            </a:solidFill>
            <a:tailEnd type="triangle"/>
          </a:ln>
        </p:spPr>
        <p:txBody>
          <a:bodyPr lIns="45719" rIns="45719"/>
          <a:lstStyle/>
          <a:p>
            <a:endParaRPr/>
          </a:p>
        </p:txBody>
      </p:sp>
      <p:sp>
        <p:nvSpPr>
          <p:cNvPr id="473" name="Line"/>
          <p:cNvSpPr/>
          <p:nvPr/>
        </p:nvSpPr>
        <p:spPr>
          <a:xfrm>
            <a:off x="3306762" y="3014662"/>
            <a:ext cx="388938" cy="1"/>
          </a:xfrm>
          <a:prstGeom prst="line">
            <a:avLst/>
          </a:prstGeom>
          <a:ln w="38100">
            <a:solidFill>
              <a:srgbClr val="000000"/>
            </a:solidFill>
            <a:tailEnd type="triangle"/>
          </a:ln>
        </p:spPr>
        <p:txBody>
          <a:bodyPr lIns="45719" rIns="45719"/>
          <a:lstStyle/>
          <a:p>
            <a:endParaRPr/>
          </a:p>
        </p:txBody>
      </p:sp>
      <p:sp>
        <p:nvSpPr>
          <p:cNvPr id="474" name="Line"/>
          <p:cNvSpPr/>
          <p:nvPr/>
        </p:nvSpPr>
        <p:spPr>
          <a:xfrm flipV="1">
            <a:off x="2734627" y="2137410"/>
            <a:ext cx="1" cy="390526"/>
          </a:xfrm>
          <a:prstGeom prst="line">
            <a:avLst/>
          </a:prstGeom>
          <a:ln w="38100">
            <a:solidFill>
              <a:srgbClr val="000000"/>
            </a:solidFill>
            <a:tailEnd type="triangle"/>
          </a:ln>
        </p:spPr>
        <p:txBody>
          <a:bodyPr lIns="45719" rIns="45719"/>
          <a:lstStyle/>
          <a:p>
            <a:endParaRPr/>
          </a:p>
        </p:txBody>
      </p:sp>
      <p:sp>
        <p:nvSpPr>
          <p:cNvPr id="475" name="Line"/>
          <p:cNvSpPr/>
          <p:nvPr/>
        </p:nvSpPr>
        <p:spPr>
          <a:xfrm flipV="1">
            <a:off x="2748914" y="3443922"/>
            <a:ext cx="1" cy="388938"/>
          </a:xfrm>
          <a:prstGeom prst="line">
            <a:avLst/>
          </a:prstGeom>
          <a:ln w="38100">
            <a:solidFill>
              <a:srgbClr val="000000"/>
            </a:solidFill>
            <a:tailEnd type="triangle"/>
          </a:ln>
        </p:spPr>
        <p:txBody>
          <a:bodyPr lIns="45719" rIns="45719"/>
          <a:lstStyle/>
          <a:p>
            <a:endParaRPr/>
          </a:p>
        </p:txBody>
      </p:sp>
      <p:sp>
        <p:nvSpPr>
          <p:cNvPr id="476" name="ht-1"/>
          <p:cNvSpPr txBox="1"/>
          <p:nvPr/>
        </p:nvSpPr>
        <p:spPr>
          <a:xfrm>
            <a:off x="1163281" y="2779712"/>
            <a:ext cx="578563"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2800"/>
            </a:pPr>
            <a:r>
              <a:t>h</a:t>
            </a:r>
            <a:r>
              <a:rPr baseline="30000"/>
              <a:t>t-1</a:t>
            </a:r>
          </a:p>
        </p:txBody>
      </p:sp>
      <p:grpSp>
        <p:nvGrpSpPr>
          <p:cNvPr id="479" name="Group"/>
          <p:cNvGrpSpPr/>
          <p:nvPr/>
        </p:nvGrpSpPr>
        <p:grpSpPr>
          <a:xfrm>
            <a:off x="5795962" y="1498600"/>
            <a:ext cx="1135063" cy="1997075"/>
            <a:chOff x="0" y="0"/>
            <a:chExt cx="1135062" cy="1997075"/>
          </a:xfrm>
        </p:grpSpPr>
        <p:sp>
          <p:nvSpPr>
            <p:cNvPr id="477" name="Rectangle"/>
            <p:cNvSpPr/>
            <p:nvPr/>
          </p:nvSpPr>
          <p:spPr>
            <a:xfrm>
              <a:off x="0" y="0"/>
              <a:ext cx="1135063" cy="1997075"/>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pPr>
              <a:endParaRPr/>
            </a:p>
          </p:txBody>
        </p:sp>
        <p:sp>
          <p:nvSpPr>
            <p:cNvPr id="478" name="LSTM"/>
            <p:cNvSpPr txBox="1"/>
            <p:nvPr/>
          </p:nvSpPr>
          <p:spPr>
            <a:xfrm>
              <a:off x="58419" y="552234"/>
              <a:ext cx="1018224"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LSTM</a:t>
              </a:r>
            </a:p>
          </p:txBody>
        </p:sp>
      </p:grpSp>
      <p:sp>
        <p:nvSpPr>
          <p:cNvPr id="480" name="Rectangle"/>
          <p:cNvSpPr/>
          <p:nvPr/>
        </p:nvSpPr>
        <p:spPr>
          <a:xfrm>
            <a:off x="4876800" y="1498600"/>
            <a:ext cx="508000" cy="930275"/>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p:spPr>
        <p:txBody>
          <a:bodyPr lIns="45719" rIns="45719" anchor="ctr"/>
          <a:lstStyle/>
          <a:p>
            <a:pPr algn="ctr">
              <a:defRPr sz="2800" baseline="30000"/>
            </a:pPr>
            <a:endParaRPr/>
          </a:p>
        </p:txBody>
      </p:sp>
      <p:grpSp>
        <p:nvGrpSpPr>
          <p:cNvPr id="483" name="Group"/>
          <p:cNvGrpSpPr/>
          <p:nvPr/>
        </p:nvGrpSpPr>
        <p:grpSpPr>
          <a:xfrm>
            <a:off x="5883275" y="590334"/>
            <a:ext cx="931863" cy="486207"/>
            <a:chOff x="0" y="0"/>
            <a:chExt cx="931862" cy="486206"/>
          </a:xfrm>
        </p:grpSpPr>
        <p:sp>
          <p:nvSpPr>
            <p:cNvPr id="481" name="Rectangle"/>
            <p:cNvSpPr/>
            <p:nvPr/>
          </p:nvSpPr>
          <p:spPr>
            <a:xfrm>
              <a:off x="0" y="9740"/>
              <a:ext cx="931863" cy="466726"/>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2800" baseline="30000"/>
              </a:pPr>
              <a:endParaRPr/>
            </a:p>
          </p:txBody>
        </p:sp>
        <p:sp>
          <p:nvSpPr>
            <p:cNvPr id="482" name="yt"/>
            <p:cNvSpPr txBox="1"/>
            <p:nvPr/>
          </p:nvSpPr>
          <p:spPr>
            <a:xfrm>
              <a:off x="58419" y="-1"/>
              <a:ext cx="815024"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y</a:t>
              </a:r>
              <a:r>
                <a:rPr baseline="30000"/>
                <a:t>t</a:t>
              </a:r>
            </a:p>
          </p:txBody>
        </p:sp>
      </p:grpSp>
      <p:grpSp>
        <p:nvGrpSpPr>
          <p:cNvPr id="486" name="Group"/>
          <p:cNvGrpSpPr/>
          <p:nvPr/>
        </p:nvGrpSpPr>
        <p:grpSpPr>
          <a:xfrm>
            <a:off x="5919787" y="3932815"/>
            <a:ext cx="931863" cy="486207"/>
            <a:chOff x="0" y="0"/>
            <a:chExt cx="931862" cy="486206"/>
          </a:xfrm>
        </p:grpSpPr>
        <p:sp>
          <p:nvSpPr>
            <p:cNvPr id="484" name="Rectangle"/>
            <p:cNvSpPr/>
            <p:nvPr/>
          </p:nvSpPr>
          <p:spPr>
            <a:xfrm>
              <a:off x="0" y="10534"/>
              <a:ext cx="931863"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485" name="xt"/>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t</a:t>
              </a:r>
            </a:p>
          </p:txBody>
        </p:sp>
      </p:grpSp>
      <p:sp>
        <p:nvSpPr>
          <p:cNvPr id="487" name="Line"/>
          <p:cNvSpPr/>
          <p:nvPr/>
        </p:nvSpPr>
        <p:spPr>
          <a:xfrm>
            <a:off x="5384800" y="1995487"/>
            <a:ext cx="388938" cy="1"/>
          </a:xfrm>
          <a:prstGeom prst="line">
            <a:avLst/>
          </a:prstGeom>
          <a:ln w="38100">
            <a:solidFill>
              <a:srgbClr val="000000"/>
            </a:solidFill>
            <a:tailEnd type="triangle"/>
          </a:ln>
        </p:spPr>
        <p:txBody>
          <a:bodyPr lIns="45719" rIns="45719"/>
          <a:lstStyle/>
          <a:p>
            <a:endParaRPr/>
          </a:p>
        </p:txBody>
      </p:sp>
      <p:sp>
        <p:nvSpPr>
          <p:cNvPr id="488" name="Line"/>
          <p:cNvSpPr/>
          <p:nvPr/>
        </p:nvSpPr>
        <p:spPr>
          <a:xfrm flipV="1">
            <a:off x="6365240" y="1083310"/>
            <a:ext cx="1" cy="390526"/>
          </a:xfrm>
          <a:prstGeom prst="line">
            <a:avLst/>
          </a:prstGeom>
          <a:ln w="38100">
            <a:solidFill>
              <a:srgbClr val="000000"/>
            </a:solidFill>
            <a:tailEnd type="triangle"/>
          </a:ln>
        </p:spPr>
        <p:txBody>
          <a:bodyPr lIns="45719" rIns="45719"/>
          <a:lstStyle/>
          <a:p>
            <a:endParaRPr/>
          </a:p>
        </p:txBody>
      </p:sp>
      <p:sp>
        <p:nvSpPr>
          <p:cNvPr id="489" name="Line"/>
          <p:cNvSpPr/>
          <p:nvPr/>
        </p:nvSpPr>
        <p:spPr>
          <a:xfrm flipV="1">
            <a:off x="6401752" y="3553459"/>
            <a:ext cx="1" cy="388939"/>
          </a:xfrm>
          <a:prstGeom prst="line">
            <a:avLst/>
          </a:prstGeom>
          <a:ln w="38100">
            <a:solidFill>
              <a:srgbClr val="000000"/>
            </a:solidFill>
            <a:tailEnd type="triangle"/>
          </a:ln>
        </p:spPr>
        <p:txBody>
          <a:bodyPr lIns="45719" rIns="45719"/>
          <a:lstStyle/>
          <a:p>
            <a:endParaRPr/>
          </a:p>
        </p:txBody>
      </p:sp>
      <p:sp>
        <p:nvSpPr>
          <p:cNvPr id="490" name="Rectangle"/>
          <p:cNvSpPr/>
          <p:nvPr/>
        </p:nvSpPr>
        <p:spPr>
          <a:xfrm>
            <a:off x="4884737" y="2563812"/>
            <a:ext cx="508001" cy="931863"/>
          </a:xfrm>
          <a:prstGeom prst="rect">
            <a:avLst/>
          </a:prstGeom>
          <a:solidFill>
            <a:srgbClr val="E2E2FF"/>
          </a:solidFill>
          <a:ln w="25400">
            <a:solidFill>
              <a:srgbClr val="A6A6BC"/>
            </a:solidFill>
          </a:ln>
        </p:spPr>
        <p:txBody>
          <a:bodyPr lIns="45719" rIns="45719" anchor="ctr"/>
          <a:lstStyle/>
          <a:p>
            <a:pPr algn="ctr">
              <a:defRPr sz="2800" baseline="30000">
                <a:solidFill>
                  <a:srgbClr val="FFFFFF"/>
                </a:solidFill>
              </a:defRPr>
            </a:pPr>
            <a:endParaRPr/>
          </a:p>
        </p:txBody>
      </p:sp>
      <p:sp>
        <p:nvSpPr>
          <p:cNvPr id="491" name="Line"/>
          <p:cNvSpPr/>
          <p:nvPr/>
        </p:nvSpPr>
        <p:spPr>
          <a:xfrm>
            <a:off x="5392737" y="3087687"/>
            <a:ext cx="390526" cy="1"/>
          </a:xfrm>
          <a:prstGeom prst="line">
            <a:avLst/>
          </a:prstGeom>
          <a:ln w="38100">
            <a:solidFill>
              <a:srgbClr val="000000"/>
            </a:solidFill>
            <a:tailEnd type="triangle"/>
          </a:ln>
        </p:spPr>
        <p:txBody>
          <a:bodyPr lIns="45719" rIns="45719"/>
          <a:lstStyle/>
          <a:p>
            <a:endParaRPr/>
          </a:p>
        </p:txBody>
      </p:sp>
      <p:sp>
        <p:nvSpPr>
          <p:cNvPr id="492" name="Line"/>
          <p:cNvSpPr/>
          <p:nvPr/>
        </p:nvSpPr>
        <p:spPr>
          <a:xfrm>
            <a:off x="6923087" y="1995487"/>
            <a:ext cx="388938" cy="1"/>
          </a:xfrm>
          <a:prstGeom prst="line">
            <a:avLst/>
          </a:prstGeom>
          <a:ln w="38100">
            <a:solidFill>
              <a:srgbClr val="000000"/>
            </a:solidFill>
            <a:tailEnd type="triangle"/>
          </a:ln>
        </p:spPr>
        <p:txBody>
          <a:bodyPr lIns="45719" rIns="45719"/>
          <a:lstStyle/>
          <a:p>
            <a:endParaRPr/>
          </a:p>
        </p:txBody>
      </p:sp>
      <p:sp>
        <p:nvSpPr>
          <p:cNvPr id="493" name="Line"/>
          <p:cNvSpPr/>
          <p:nvPr/>
        </p:nvSpPr>
        <p:spPr>
          <a:xfrm>
            <a:off x="6931025" y="3087687"/>
            <a:ext cx="388938" cy="1"/>
          </a:xfrm>
          <a:prstGeom prst="line">
            <a:avLst/>
          </a:prstGeom>
          <a:ln w="38100">
            <a:solidFill>
              <a:srgbClr val="000000"/>
            </a:solidFill>
            <a:tailEnd type="triangle"/>
          </a:ln>
        </p:spPr>
        <p:txBody>
          <a:bodyPr lIns="45719" rIns="45719"/>
          <a:lstStyle/>
          <a:p>
            <a:endParaRPr/>
          </a:p>
        </p:txBody>
      </p:sp>
      <p:grpSp>
        <p:nvGrpSpPr>
          <p:cNvPr id="496" name="Group"/>
          <p:cNvGrpSpPr/>
          <p:nvPr/>
        </p:nvGrpSpPr>
        <p:grpSpPr>
          <a:xfrm>
            <a:off x="7342187" y="1522412"/>
            <a:ext cx="508001" cy="931863"/>
            <a:chOff x="0" y="0"/>
            <a:chExt cx="508000" cy="931862"/>
          </a:xfrm>
        </p:grpSpPr>
        <p:sp>
          <p:nvSpPr>
            <p:cNvPr id="494" name="Rectangle"/>
            <p:cNvSpPr/>
            <p:nvPr/>
          </p:nvSpPr>
          <p:spPr>
            <a:xfrm>
              <a:off x="0" y="0"/>
              <a:ext cx="508000"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495" name="ct"/>
            <p:cNvSpPr txBox="1"/>
            <p:nvPr/>
          </p:nvSpPr>
          <p:spPr>
            <a:xfrm>
              <a:off x="50482" y="222827"/>
              <a:ext cx="407036"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c</a:t>
              </a:r>
              <a:r>
                <a:rPr baseline="30000"/>
                <a:t>t</a:t>
              </a:r>
            </a:p>
          </p:txBody>
        </p:sp>
      </p:grpSp>
      <p:grpSp>
        <p:nvGrpSpPr>
          <p:cNvPr id="499" name="Group"/>
          <p:cNvGrpSpPr/>
          <p:nvPr/>
        </p:nvGrpSpPr>
        <p:grpSpPr>
          <a:xfrm>
            <a:off x="7350125" y="2589212"/>
            <a:ext cx="508000" cy="931863"/>
            <a:chOff x="0" y="0"/>
            <a:chExt cx="508000" cy="931862"/>
          </a:xfrm>
        </p:grpSpPr>
        <p:sp>
          <p:nvSpPr>
            <p:cNvPr id="497" name="Rectangle"/>
            <p:cNvSpPr/>
            <p:nvPr/>
          </p:nvSpPr>
          <p:spPr>
            <a:xfrm>
              <a:off x="0" y="0"/>
              <a:ext cx="508000"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pPr>
              <a:endParaRPr/>
            </a:p>
          </p:txBody>
        </p:sp>
        <p:sp>
          <p:nvSpPr>
            <p:cNvPr id="498" name="ht"/>
            <p:cNvSpPr txBox="1"/>
            <p:nvPr/>
          </p:nvSpPr>
          <p:spPr>
            <a:xfrm>
              <a:off x="58419" y="222827"/>
              <a:ext cx="39116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h</a:t>
              </a:r>
              <a:r>
                <a:rPr baseline="30000"/>
                <a:t>t</a:t>
              </a:r>
            </a:p>
          </p:txBody>
        </p:sp>
      </p:grpSp>
      <p:sp>
        <p:nvSpPr>
          <p:cNvPr id="500" name="ht-1"/>
          <p:cNvSpPr txBox="1"/>
          <p:nvPr/>
        </p:nvSpPr>
        <p:spPr>
          <a:xfrm>
            <a:off x="4885968" y="2794000"/>
            <a:ext cx="578564"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2800"/>
            </a:pPr>
            <a:r>
              <a:t>h</a:t>
            </a:r>
            <a:r>
              <a:rPr baseline="30000"/>
              <a:t>t-1</a:t>
            </a:r>
          </a:p>
        </p:txBody>
      </p:sp>
      <p:sp>
        <p:nvSpPr>
          <p:cNvPr id="501" name="ct-1"/>
          <p:cNvSpPr txBox="1"/>
          <p:nvPr/>
        </p:nvSpPr>
        <p:spPr>
          <a:xfrm>
            <a:off x="4859440" y="1727200"/>
            <a:ext cx="558595"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2800"/>
            </a:pPr>
            <a:r>
              <a:t>c</a:t>
            </a:r>
            <a:r>
              <a:rPr baseline="30000"/>
              <a:t>t-1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48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8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48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49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7" nodeType="afterEffect">
                                  <p:stCondLst>
                                    <p:cond delay="0"/>
                                  </p:stCondLst>
                                  <p:iterate>
                                    <p:tmAbs val="0"/>
                                  </p:iterate>
                                  <p:childTnLst>
                                    <p:set>
                                      <p:cBhvr>
                                        <p:cTn id="26" fill="hold"/>
                                        <p:tgtEl>
                                          <p:spTgt spid="49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50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5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0" nodeType="clickEffect">
                                  <p:stCondLst>
                                    <p:cond delay="0"/>
                                  </p:stCondLst>
                                  <p:iterate>
                                    <p:tmAbs val="0"/>
                                  </p:iterate>
                                  <p:childTnLst>
                                    <p:set>
                                      <p:cBhvr>
                                        <p:cTn id="36" fill="hold"/>
                                        <p:tgtEl>
                                          <p:spTgt spid="49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1" nodeType="afterEffect">
                                  <p:stCondLst>
                                    <p:cond delay="0"/>
                                  </p:stCondLst>
                                  <p:iterate>
                                    <p:tmAbs val="0"/>
                                  </p:iterate>
                                  <p:childTnLst>
                                    <p:set>
                                      <p:cBhvr>
                                        <p:cTn id="39" fill="hold"/>
                                        <p:tgtEl>
                                          <p:spTgt spid="493"/>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2" nodeType="afterEffect">
                                  <p:stCondLst>
                                    <p:cond delay="0"/>
                                  </p:stCondLst>
                                  <p:iterate>
                                    <p:tmAbs val="0"/>
                                  </p:iterate>
                                  <p:childTnLst>
                                    <p:set>
                                      <p:cBhvr>
                                        <p:cTn id="42" fill="hold"/>
                                        <p:tgtEl>
                                          <p:spTgt spid="49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4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4" nodeType="clickEffect">
                                  <p:stCondLst>
                                    <p:cond delay="0"/>
                                  </p:stCondLst>
                                  <p:iterate>
                                    <p:tmAbs val="0"/>
                                  </p:iterate>
                                  <p:childTnLst>
                                    <p:set>
                                      <p:cBhvr>
                                        <p:cTn id="49" fill="hold"/>
                                        <p:tgtEl>
                                          <p:spTgt spid="48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5" nodeType="afterEffect">
                                  <p:stCondLst>
                                    <p:cond delay="0"/>
                                  </p:stCondLst>
                                  <p:iterate>
                                    <p:tmAbs val="0"/>
                                  </p:iterate>
                                  <p:childTnLst>
                                    <p:set>
                                      <p:cBhvr>
                                        <p:cTn id="52" fill="hold"/>
                                        <p:tgtEl>
                                          <p:spTgt spid="4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6" nodeType="clickEffect">
                                  <p:stCondLst>
                                    <p:cond delay="0"/>
                                  </p:stCondLst>
                                  <p:iterate>
                                    <p:tmAbs val="0"/>
                                  </p:iterate>
                                  <p:childTnLst>
                                    <p:set>
                                      <p:cBhvr>
                                        <p:cTn id="56" fill="hold"/>
                                        <p:tgtEl>
                                          <p:spTgt spid="45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7" nodeType="clickEffect">
                                  <p:stCondLst>
                                    <p:cond delay="0"/>
                                  </p:stCondLst>
                                  <p:iterate>
                                    <p:tmAbs val="0"/>
                                  </p:iterate>
                                  <p:childTnLst>
                                    <p:set>
                                      <p:cBhvr>
                                        <p:cTn id="60" fill="hold"/>
                                        <p:tgtEl>
                                          <p:spTgt spid="455"/>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18" nodeType="afterEffect">
                                  <p:stCondLst>
                                    <p:cond delay="0"/>
                                  </p:stCondLst>
                                  <p:iterate>
                                    <p:tmAbs val="0"/>
                                  </p:iterate>
                                  <p:childTnLst>
                                    <p:set>
                                      <p:cBhvr>
                                        <p:cTn id="63" fill="hold"/>
                                        <p:tgtEl>
                                          <p:spTgt spid="4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9" nodeType="clickEffect">
                                  <p:stCondLst>
                                    <p:cond delay="0"/>
                                  </p:stCondLst>
                                  <p:iterate>
                                    <p:tmAbs val="0"/>
                                  </p:iterate>
                                  <p:childTnLst>
                                    <p:set>
                                      <p:cBhvr>
                                        <p:cTn id="67" fill="hold"/>
                                        <p:tgtEl>
                                          <p:spTgt spid="45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0" nodeType="clickEffect">
                                  <p:stCondLst>
                                    <p:cond delay="0"/>
                                  </p:stCondLst>
                                  <p:iterate>
                                    <p:tmAbs val="0"/>
                                  </p:iterate>
                                  <p:childTnLst>
                                    <p:set>
                                      <p:cBhvr>
                                        <p:cTn id="71" fill="hold"/>
                                        <p:tgtEl>
                                          <p:spTgt spid="456"/>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21" nodeType="afterEffect">
                                  <p:stCondLst>
                                    <p:cond delay="0"/>
                                  </p:stCondLst>
                                  <p:iterate>
                                    <p:tmAbs val="0"/>
                                  </p:iterate>
                                  <p:childTnLst>
                                    <p:set>
                                      <p:cBhvr>
                                        <p:cTn id="74" fill="hold"/>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16" animBg="1" advAuto="0"/>
      <p:bldP spid="454" grpId="19" animBg="1" advAuto="0"/>
      <p:bldP spid="455" grpId="17" animBg="1" advAuto="0"/>
      <p:bldP spid="456" grpId="20" animBg="1" advAuto="0"/>
      <p:bldP spid="457" grpId="18" animBg="1" advAuto="0"/>
      <p:bldP spid="458" grpId="21" animBg="1" advAuto="0"/>
      <p:bldP spid="479" grpId="1" animBg="1" advAuto="0"/>
      <p:bldP spid="480" grpId="4" animBg="1" advAuto="0"/>
      <p:bldP spid="483" grpId="14" animBg="1" advAuto="0"/>
      <p:bldP spid="486" grpId="2" animBg="1" advAuto="0"/>
      <p:bldP spid="487" grpId="5" animBg="1" advAuto="0"/>
      <p:bldP spid="488" grpId="15" animBg="1" advAuto="0"/>
      <p:bldP spid="489" grpId="3" animBg="1" advAuto="0"/>
      <p:bldP spid="490" grpId="6" animBg="1" advAuto="0"/>
      <p:bldP spid="491" grpId="7" animBg="1" advAuto="0"/>
      <p:bldP spid="492" grpId="10" animBg="1" advAuto="0"/>
      <p:bldP spid="493" grpId="11" animBg="1" advAuto="0"/>
      <p:bldP spid="496" grpId="12" animBg="1" advAuto="0"/>
      <p:bldP spid="499" grpId="13" animBg="1" advAuto="0"/>
      <p:bldP spid="500" grpId="8" animBg="1" advAuto="0"/>
      <p:bldP spid="501" grpId="9"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5" name="Group"/>
          <p:cNvGrpSpPr/>
          <p:nvPr/>
        </p:nvGrpSpPr>
        <p:grpSpPr>
          <a:xfrm>
            <a:off x="2490470" y="5832474"/>
            <a:ext cx="816611" cy="414340"/>
            <a:chOff x="0" y="0"/>
            <a:chExt cx="816610" cy="414338"/>
          </a:xfrm>
        </p:grpSpPr>
        <p:sp>
          <p:nvSpPr>
            <p:cNvPr id="503" name="Rectangle"/>
            <p:cNvSpPr/>
            <p:nvPr/>
          </p:nvSpPr>
          <p:spPr>
            <a:xfrm>
              <a:off x="11430" y="46037"/>
              <a:ext cx="720726" cy="368302"/>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04" name="x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grpSp>
        <p:nvGrpSpPr>
          <p:cNvPr id="508" name="Group"/>
          <p:cNvGrpSpPr/>
          <p:nvPr/>
        </p:nvGrpSpPr>
        <p:grpSpPr>
          <a:xfrm>
            <a:off x="2525712" y="4424362"/>
            <a:ext cx="719138" cy="431801"/>
            <a:chOff x="0" y="0"/>
            <a:chExt cx="719137" cy="431800"/>
          </a:xfrm>
        </p:grpSpPr>
        <p:sp>
          <p:nvSpPr>
            <p:cNvPr id="506" name="Rectangle"/>
            <p:cNvSpPr/>
            <p:nvPr/>
          </p:nvSpPr>
          <p:spPr>
            <a:xfrm>
              <a:off x="0" y="0"/>
              <a:ext cx="719138"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507" name="z"/>
            <p:cNvSpPr txBox="1"/>
            <p:nvPr/>
          </p:nvSpPr>
          <p:spPr>
            <a:xfrm>
              <a:off x="50482" y="40569"/>
              <a:ext cx="618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511" name="Group"/>
          <p:cNvGrpSpPr/>
          <p:nvPr/>
        </p:nvGrpSpPr>
        <p:grpSpPr>
          <a:xfrm>
            <a:off x="1579562" y="4395787"/>
            <a:ext cx="828676" cy="547688"/>
            <a:chOff x="0" y="0"/>
            <a:chExt cx="828675" cy="547687"/>
          </a:xfrm>
        </p:grpSpPr>
        <p:pic>
          <p:nvPicPr>
            <p:cNvPr id="509"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510" name="zi"/>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grpSp>
        <p:nvGrpSpPr>
          <p:cNvPr id="514" name="Group"/>
          <p:cNvGrpSpPr/>
          <p:nvPr/>
        </p:nvGrpSpPr>
        <p:grpSpPr>
          <a:xfrm>
            <a:off x="695325" y="4395787"/>
            <a:ext cx="828675" cy="547688"/>
            <a:chOff x="0" y="0"/>
            <a:chExt cx="828675" cy="547687"/>
          </a:xfrm>
        </p:grpSpPr>
        <p:pic>
          <p:nvPicPr>
            <p:cNvPr id="512"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513" name="zf"/>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517" name="Group"/>
          <p:cNvGrpSpPr/>
          <p:nvPr/>
        </p:nvGrpSpPr>
        <p:grpSpPr>
          <a:xfrm>
            <a:off x="3352800" y="4395787"/>
            <a:ext cx="835025" cy="554038"/>
            <a:chOff x="0" y="0"/>
            <a:chExt cx="835025" cy="554037"/>
          </a:xfrm>
        </p:grpSpPr>
        <p:pic>
          <p:nvPicPr>
            <p:cNvPr id="515" name="image.png" descr="image.png"/>
            <p:cNvPicPr>
              <a:picLocks noChangeAspect="1"/>
            </p:cNvPicPr>
            <p:nvPr/>
          </p:nvPicPr>
          <p:blipFill>
            <a:blip r:embed="rId3"/>
            <a:stretch>
              <a:fillRect/>
            </a:stretch>
          </p:blipFill>
          <p:spPr>
            <a:xfrm>
              <a:off x="0" y="0"/>
              <a:ext cx="835025" cy="554038"/>
            </a:xfrm>
            <a:prstGeom prst="rect">
              <a:avLst/>
            </a:prstGeom>
            <a:ln w="12700" cap="flat">
              <a:noFill/>
              <a:miter lim="400000"/>
            </a:ln>
            <a:effectLst/>
          </p:spPr>
        </p:pic>
        <p:sp>
          <p:nvSpPr>
            <p:cNvPr id="516" name="zo"/>
            <p:cNvSpPr txBox="1"/>
            <p:nvPr/>
          </p:nvSpPr>
          <p:spPr>
            <a:xfrm>
              <a:off x="102870" y="73906"/>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pic>
        <p:nvPicPr>
          <p:cNvPr id="518" name="image.png" descr="image.png"/>
          <p:cNvPicPr>
            <a:picLocks noChangeAspect="1"/>
          </p:cNvPicPr>
          <p:nvPr/>
        </p:nvPicPr>
        <p:blipFill>
          <a:blip r:embed="rId4"/>
          <a:stretch>
            <a:fillRect/>
          </a:stretch>
        </p:blipFill>
        <p:spPr>
          <a:xfrm>
            <a:off x="3011487" y="4857750"/>
            <a:ext cx="1023938" cy="1042988"/>
          </a:xfrm>
          <a:prstGeom prst="rect">
            <a:avLst/>
          </a:prstGeom>
          <a:ln w="12700">
            <a:miter lim="400000"/>
          </a:ln>
        </p:spPr>
      </p:pic>
      <p:pic>
        <p:nvPicPr>
          <p:cNvPr id="519" name="image.png" descr="image.png"/>
          <p:cNvPicPr>
            <a:picLocks noChangeAspect="1"/>
          </p:cNvPicPr>
          <p:nvPr/>
        </p:nvPicPr>
        <p:blipFill>
          <a:blip r:embed="rId5"/>
          <a:stretch>
            <a:fillRect/>
          </a:stretch>
        </p:blipFill>
        <p:spPr>
          <a:xfrm>
            <a:off x="1700212" y="4816475"/>
            <a:ext cx="817563" cy="1054100"/>
          </a:xfrm>
          <a:prstGeom prst="rect">
            <a:avLst/>
          </a:prstGeom>
          <a:ln w="12700">
            <a:miter lim="400000"/>
          </a:ln>
        </p:spPr>
      </p:pic>
      <p:pic>
        <p:nvPicPr>
          <p:cNvPr id="520" name="image.png" descr="image.png"/>
          <p:cNvPicPr>
            <a:picLocks noChangeAspect="1"/>
          </p:cNvPicPr>
          <p:nvPr/>
        </p:nvPicPr>
        <p:blipFill>
          <a:blip r:embed="rId6"/>
          <a:stretch>
            <a:fillRect/>
          </a:stretch>
        </p:blipFill>
        <p:spPr>
          <a:xfrm>
            <a:off x="2438400" y="4857750"/>
            <a:ext cx="768350" cy="1019175"/>
          </a:xfrm>
          <a:prstGeom prst="rect">
            <a:avLst/>
          </a:prstGeom>
          <a:ln w="12700">
            <a:miter lim="400000"/>
          </a:ln>
        </p:spPr>
      </p:pic>
      <p:pic>
        <p:nvPicPr>
          <p:cNvPr id="521" name="image.png" descr="image.png"/>
          <p:cNvPicPr>
            <a:picLocks noChangeAspect="1"/>
          </p:cNvPicPr>
          <p:nvPr/>
        </p:nvPicPr>
        <p:blipFill>
          <a:blip r:embed="rId7"/>
          <a:stretch>
            <a:fillRect/>
          </a:stretch>
        </p:blipFill>
        <p:spPr>
          <a:xfrm>
            <a:off x="822325" y="4840287"/>
            <a:ext cx="1079500" cy="1060451"/>
          </a:xfrm>
          <a:prstGeom prst="rect">
            <a:avLst/>
          </a:prstGeom>
          <a:ln w="12700">
            <a:miter lim="400000"/>
          </a:ln>
        </p:spPr>
      </p:pic>
      <p:grpSp>
        <p:nvGrpSpPr>
          <p:cNvPr id="524" name="Group"/>
          <p:cNvGrpSpPr/>
          <p:nvPr/>
        </p:nvGrpSpPr>
        <p:grpSpPr>
          <a:xfrm>
            <a:off x="1695132" y="5821362"/>
            <a:ext cx="816611" cy="415926"/>
            <a:chOff x="0" y="0"/>
            <a:chExt cx="816610" cy="415924"/>
          </a:xfrm>
        </p:grpSpPr>
        <p:sp>
          <p:nvSpPr>
            <p:cNvPr id="522"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23" name="ht-1"/>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527" name="Group"/>
          <p:cNvGrpSpPr/>
          <p:nvPr/>
        </p:nvGrpSpPr>
        <p:grpSpPr>
          <a:xfrm>
            <a:off x="-119380" y="2117724"/>
            <a:ext cx="816611" cy="415925"/>
            <a:chOff x="0" y="0"/>
            <a:chExt cx="816610" cy="415923"/>
          </a:xfrm>
        </p:grpSpPr>
        <p:sp>
          <p:nvSpPr>
            <p:cNvPr id="525" name="Rectangle"/>
            <p:cNvSpPr/>
            <p:nvPr/>
          </p:nvSpPr>
          <p:spPr>
            <a:xfrm>
              <a:off x="1905" y="46037"/>
              <a:ext cx="720726" cy="369887"/>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526" name="ct-1"/>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grpSp>
        <p:nvGrpSpPr>
          <p:cNvPr id="530" name="Group"/>
          <p:cNvGrpSpPr/>
          <p:nvPr/>
        </p:nvGrpSpPr>
        <p:grpSpPr>
          <a:xfrm>
            <a:off x="5138737" y="849312"/>
            <a:ext cx="388938" cy="636588"/>
            <a:chOff x="0" y="0"/>
            <a:chExt cx="388937" cy="636587"/>
          </a:xfrm>
        </p:grpSpPr>
        <p:sp>
          <p:nvSpPr>
            <p:cNvPr id="528" name="Rectangle"/>
            <p:cNvSpPr/>
            <p:nvPr/>
          </p:nvSpPr>
          <p:spPr>
            <a:xfrm>
              <a:off x="0" y="0"/>
              <a:ext cx="388938" cy="636588"/>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529" name="z"/>
            <p:cNvSpPr txBox="1"/>
            <p:nvPr/>
          </p:nvSpPr>
          <p:spPr>
            <a:xfrm>
              <a:off x="50482" y="142963"/>
              <a:ext cx="2879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535" name="Group"/>
          <p:cNvGrpSpPr/>
          <p:nvPr/>
        </p:nvGrpSpPr>
        <p:grpSpPr>
          <a:xfrm>
            <a:off x="7443469" y="576262"/>
            <a:ext cx="816611" cy="1270001"/>
            <a:chOff x="0" y="0"/>
            <a:chExt cx="816610" cy="1270000"/>
          </a:xfrm>
        </p:grpSpPr>
        <p:sp>
          <p:nvSpPr>
            <p:cNvPr id="531" name="Rectangle"/>
            <p:cNvSpPr/>
            <p:nvPr/>
          </p:nvSpPr>
          <p:spPr>
            <a:xfrm>
              <a:off x="167004" y="630237"/>
              <a:ext cx="431802" cy="639763"/>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32" name="Rectangle"/>
            <p:cNvSpPr/>
            <p:nvPr/>
          </p:nvSpPr>
          <p:spPr>
            <a:xfrm>
              <a:off x="167004" y="0"/>
              <a:ext cx="431802" cy="630238"/>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33" name="xt"/>
            <p:cNvSpPr txBox="1"/>
            <p:nvPr/>
          </p:nvSpPr>
          <p:spPr>
            <a:xfrm>
              <a:off x="180197" y="117663"/>
              <a:ext cx="45621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sp>
          <p:nvSpPr>
            <p:cNvPr id="534" name="ht-1"/>
            <p:cNvSpPr txBox="1"/>
            <p:nvPr/>
          </p:nvSpPr>
          <p:spPr>
            <a:xfrm>
              <a:off x="0" y="719748"/>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538" name="Group"/>
          <p:cNvGrpSpPr/>
          <p:nvPr/>
        </p:nvGrpSpPr>
        <p:grpSpPr>
          <a:xfrm>
            <a:off x="6267450" y="804862"/>
            <a:ext cx="1328738" cy="792163"/>
            <a:chOff x="0" y="0"/>
            <a:chExt cx="1328737" cy="792162"/>
          </a:xfrm>
        </p:grpSpPr>
        <p:pic>
          <p:nvPicPr>
            <p:cNvPr id="536" name="image.png" descr="image.png"/>
            <p:cNvPicPr>
              <a:picLocks noChangeAspect="1"/>
            </p:cNvPicPr>
            <p:nvPr/>
          </p:nvPicPr>
          <p:blipFill>
            <a:blip r:embed="rId8"/>
            <a:stretch>
              <a:fillRect/>
            </a:stretch>
          </p:blipFill>
          <p:spPr>
            <a:xfrm>
              <a:off x="0" y="0"/>
              <a:ext cx="1328738" cy="792163"/>
            </a:xfrm>
            <a:prstGeom prst="rect">
              <a:avLst/>
            </a:prstGeom>
            <a:ln w="12700" cap="flat">
              <a:noFill/>
              <a:miter lim="400000"/>
            </a:ln>
            <a:effectLst/>
          </p:spPr>
        </p:pic>
        <p:sp>
          <p:nvSpPr>
            <p:cNvPr id="537" name="W"/>
            <p:cNvSpPr txBox="1"/>
            <p:nvPr/>
          </p:nvSpPr>
          <p:spPr>
            <a:xfrm>
              <a:off x="102870" y="196938"/>
              <a:ext cx="1126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W</a:t>
              </a:r>
            </a:p>
          </p:txBody>
        </p:sp>
      </p:grpSp>
      <p:pic>
        <p:nvPicPr>
          <p:cNvPr id="539" name="image.png" descr="image.png"/>
          <p:cNvPicPr>
            <a:picLocks noChangeAspect="1"/>
          </p:cNvPicPr>
          <p:nvPr/>
        </p:nvPicPr>
        <p:blipFill>
          <a:blip r:embed="rId9"/>
          <a:stretch>
            <a:fillRect/>
          </a:stretch>
        </p:blipFill>
        <p:spPr>
          <a:xfrm>
            <a:off x="5559425" y="987425"/>
            <a:ext cx="2689225" cy="354013"/>
          </a:xfrm>
          <a:prstGeom prst="rect">
            <a:avLst/>
          </a:prstGeom>
          <a:ln w="12700">
            <a:miter lim="400000"/>
          </a:ln>
        </p:spPr>
      </p:pic>
      <p:grpSp>
        <p:nvGrpSpPr>
          <p:cNvPr id="542" name="Group"/>
          <p:cNvGrpSpPr/>
          <p:nvPr/>
        </p:nvGrpSpPr>
        <p:grpSpPr>
          <a:xfrm>
            <a:off x="5084762" y="2262187"/>
            <a:ext cx="498476" cy="742951"/>
            <a:chOff x="0" y="0"/>
            <a:chExt cx="498475" cy="742950"/>
          </a:xfrm>
        </p:grpSpPr>
        <p:pic>
          <p:nvPicPr>
            <p:cNvPr id="540" name="image.png" descr="image.png"/>
            <p:cNvPicPr>
              <a:picLocks noChangeAspect="1"/>
            </p:cNvPicPr>
            <p:nvPr/>
          </p:nvPicPr>
          <p:blipFill>
            <a:blip r:embed="rId10"/>
            <a:stretch>
              <a:fillRect/>
            </a:stretch>
          </p:blipFill>
          <p:spPr>
            <a:xfrm>
              <a:off x="0" y="0"/>
              <a:ext cx="498475" cy="742950"/>
            </a:xfrm>
            <a:prstGeom prst="rect">
              <a:avLst/>
            </a:prstGeom>
            <a:ln w="12700" cap="flat">
              <a:noFill/>
              <a:miter lim="400000"/>
            </a:ln>
            <a:effectLst/>
          </p:spPr>
        </p:pic>
        <p:sp>
          <p:nvSpPr>
            <p:cNvPr id="541" name="zi"/>
            <p:cNvSpPr txBox="1"/>
            <p:nvPr/>
          </p:nvSpPr>
          <p:spPr>
            <a:xfrm>
              <a:off x="99694" y="174713"/>
              <a:ext cx="297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grpSp>
        <p:nvGrpSpPr>
          <p:cNvPr id="547" name="Group"/>
          <p:cNvGrpSpPr/>
          <p:nvPr/>
        </p:nvGrpSpPr>
        <p:grpSpPr>
          <a:xfrm>
            <a:off x="7291069" y="2012950"/>
            <a:ext cx="816611" cy="1270001"/>
            <a:chOff x="0" y="0"/>
            <a:chExt cx="816610" cy="1270000"/>
          </a:xfrm>
        </p:grpSpPr>
        <p:sp>
          <p:nvSpPr>
            <p:cNvPr id="543" name="Rectangle"/>
            <p:cNvSpPr/>
            <p:nvPr/>
          </p:nvSpPr>
          <p:spPr>
            <a:xfrm>
              <a:off x="167004" y="630238"/>
              <a:ext cx="431802" cy="639763"/>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44" name="Rectangle"/>
            <p:cNvSpPr/>
            <p:nvPr/>
          </p:nvSpPr>
          <p:spPr>
            <a:xfrm>
              <a:off x="167004" y="0"/>
              <a:ext cx="431802" cy="630239"/>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45" name="xt"/>
            <p:cNvSpPr txBox="1"/>
            <p:nvPr/>
          </p:nvSpPr>
          <p:spPr>
            <a:xfrm>
              <a:off x="180197" y="117663"/>
              <a:ext cx="45621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sp>
          <p:nvSpPr>
            <p:cNvPr id="546" name="ht-1"/>
            <p:cNvSpPr txBox="1"/>
            <p:nvPr/>
          </p:nvSpPr>
          <p:spPr>
            <a:xfrm>
              <a:off x="0" y="719748"/>
              <a:ext cx="816611"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550" name="Group"/>
          <p:cNvGrpSpPr/>
          <p:nvPr/>
        </p:nvGrpSpPr>
        <p:grpSpPr>
          <a:xfrm>
            <a:off x="6115050" y="2328862"/>
            <a:ext cx="1328738" cy="792163"/>
            <a:chOff x="0" y="0"/>
            <a:chExt cx="1328737" cy="792162"/>
          </a:xfrm>
        </p:grpSpPr>
        <p:pic>
          <p:nvPicPr>
            <p:cNvPr id="548" name="image.png" descr="image.png"/>
            <p:cNvPicPr>
              <a:picLocks noChangeAspect="1"/>
            </p:cNvPicPr>
            <p:nvPr/>
          </p:nvPicPr>
          <p:blipFill>
            <a:blip r:embed="rId11"/>
            <a:stretch>
              <a:fillRect/>
            </a:stretch>
          </p:blipFill>
          <p:spPr>
            <a:xfrm>
              <a:off x="0" y="0"/>
              <a:ext cx="1328738" cy="792163"/>
            </a:xfrm>
            <a:prstGeom prst="rect">
              <a:avLst/>
            </a:prstGeom>
            <a:ln w="12700" cap="flat">
              <a:noFill/>
              <a:miter lim="400000"/>
            </a:ln>
            <a:effectLst/>
          </p:spPr>
        </p:pic>
        <p:sp>
          <p:nvSpPr>
            <p:cNvPr id="549" name="Wi"/>
            <p:cNvSpPr txBox="1"/>
            <p:nvPr/>
          </p:nvSpPr>
          <p:spPr>
            <a:xfrm>
              <a:off x="102870" y="196938"/>
              <a:ext cx="1126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i</a:t>
              </a:r>
            </a:p>
          </p:txBody>
        </p:sp>
      </p:grpSp>
      <p:grpSp>
        <p:nvGrpSpPr>
          <p:cNvPr id="553" name="Group"/>
          <p:cNvGrpSpPr/>
          <p:nvPr/>
        </p:nvGrpSpPr>
        <p:grpSpPr>
          <a:xfrm>
            <a:off x="5084762" y="3730625"/>
            <a:ext cx="498476" cy="744538"/>
            <a:chOff x="0" y="0"/>
            <a:chExt cx="498475" cy="744537"/>
          </a:xfrm>
        </p:grpSpPr>
        <p:pic>
          <p:nvPicPr>
            <p:cNvPr id="551" name="image.png" descr="image.png"/>
            <p:cNvPicPr>
              <a:picLocks noChangeAspect="1"/>
            </p:cNvPicPr>
            <p:nvPr/>
          </p:nvPicPr>
          <p:blipFill>
            <a:blip r:embed="rId10"/>
            <a:stretch>
              <a:fillRect/>
            </a:stretch>
          </p:blipFill>
          <p:spPr>
            <a:xfrm>
              <a:off x="0" y="0"/>
              <a:ext cx="498475" cy="744538"/>
            </a:xfrm>
            <a:prstGeom prst="rect">
              <a:avLst/>
            </a:prstGeom>
            <a:ln w="12700" cap="flat">
              <a:noFill/>
              <a:miter lim="400000"/>
            </a:ln>
            <a:effectLst/>
          </p:spPr>
        </p:pic>
        <p:sp>
          <p:nvSpPr>
            <p:cNvPr id="552" name="zf"/>
            <p:cNvSpPr txBox="1"/>
            <p:nvPr/>
          </p:nvSpPr>
          <p:spPr>
            <a:xfrm>
              <a:off x="99694" y="173919"/>
              <a:ext cx="297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558" name="Group"/>
          <p:cNvGrpSpPr/>
          <p:nvPr/>
        </p:nvGrpSpPr>
        <p:grpSpPr>
          <a:xfrm>
            <a:off x="7291069" y="3479800"/>
            <a:ext cx="816611" cy="1271588"/>
            <a:chOff x="0" y="0"/>
            <a:chExt cx="816610" cy="1271587"/>
          </a:xfrm>
        </p:grpSpPr>
        <p:sp>
          <p:nvSpPr>
            <p:cNvPr id="554" name="Rectangle"/>
            <p:cNvSpPr/>
            <p:nvPr/>
          </p:nvSpPr>
          <p:spPr>
            <a:xfrm>
              <a:off x="167004" y="631824"/>
              <a:ext cx="431802" cy="639764"/>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55" name="Rectangle"/>
            <p:cNvSpPr/>
            <p:nvPr/>
          </p:nvSpPr>
          <p:spPr>
            <a:xfrm>
              <a:off x="167004" y="0"/>
              <a:ext cx="431802" cy="631825"/>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56" name="xt"/>
            <p:cNvSpPr txBox="1"/>
            <p:nvPr/>
          </p:nvSpPr>
          <p:spPr>
            <a:xfrm>
              <a:off x="180197" y="117810"/>
              <a:ext cx="45621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sp>
          <p:nvSpPr>
            <p:cNvPr id="557" name="ht-1"/>
            <p:cNvSpPr txBox="1"/>
            <p:nvPr/>
          </p:nvSpPr>
          <p:spPr>
            <a:xfrm>
              <a:off x="0" y="720648"/>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a:t>
              </a:r>
              <a:r>
                <a:rPr baseline="30000">
                  <a:solidFill>
                    <a:srgbClr val="FFFFFF"/>
                  </a:solidFill>
                </a:rPr>
                <a:t>1</a:t>
              </a:r>
            </a:p>
          </p:txBody>
        </p:sp>
      </p:grpSp>
      <p:grpSp>
        <p:nvGrpSpPr>
          <p:cNvPr id="561" name="Group"/>
          <p:cNvGrpSpPr/>
          <p:nvPr/>
        </p:nvGrpSpPr>
        <p:grpSpPr>
          <a:xfrm>
            <a:off x="6115050" y="3700462"/>
            <a:ext cx="1328738" cy="792163"/>
            <a:chOff x="0" y="0"/>
            <a:chExt cx="1328737" cy="792162"/>
          </a:xfrm>
        </p:grpSpPr>
        <p:pic>
          <p:nvPicPr>
            <p:cNvPr id="559" name="image.png" descr="image.png"/>
            <p:cNvPicPr>
              <a:picLocks noChangeAspect="1"/>
            </p:cNvPicPr>
            <p:nvPr/>
          </p:nvPicPr>
          <p:blipFill>
            <a:blip r:embed="rId12"/>
            <a:stretch>
              <a:fillRect/>
            </a:stretch>
          </p:blipFill>
          <p:spPr>
            <a:xfrm>
              <a:off x="0" y="0"/>
              <a:ext cx="1328738" cy="792163"/>
            </a:xfrm>
            <a:prstGeom prst="rect">
              <a:avLst/>
            </a:prstGeom>
            <a:ln w="12700" cap="flat">
              <a:noFill/>
              <a:miter lim="400000"/>
            </a:ln>
            <a:effectLst/>
          </p:spPr>
        </p:pic>
        <p:sp>
          <p:nvSpPr>
            <p:cNvPr id="560" name="Wf"/>
            <p:cNvSpPr txBox="1"/>
            <p:nvPr/>
          </p:nvSpPr>
          <p:spPr>
            <a:xfrm>
              <a:off x="102870" y="196938"/>
              <a:ext cx="1126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f</a:t>
              </a:r>
            </a:p>
          </p:txBody>
        </p:sp>
      </p:grpSp>
      <p:grpSp>
        <p:nvGrpSpPr>
          <p:cNvPr id="564" name="Group"/>
          <p:cNvGrpSpPr/>
          <p:nvPr/>
        </p:nvGrpSpPr>
        <p:grpSpPr>
          <a:xfrm>
            <a:off x="5084762" y="5273675"/>
            <a:ext cx="517526" cy="749300"/>
            <a:chOff x="0" y="0"/>
            <a:chExt cx="517525" cy="749300"/>
          </a:xfrm>
        </p:grpSpPr>
        <p:pic>
          <p:nvPicPr>
            <p:cNvPr id="562" name="image.png" descr="image.png"/>
            <p:cNvPicPr>
              <a:picLocks noChangeAspect="1"/>
            </p:cNvPicPr>
            <p:nvPr/>
          </p:nvPicPr>
          <p:blipFill>
            <a:blip r:embed="rId13"/>
            <a:stretch>
              <a:fillRect/>
            </a:stretch>
          </p:blipFill>
          <p:spPr>
            <a:xfrm>
              <a:off x="0" y="0"/>
              <a:ext cx="517525" cy="749300"/>
            </a:xfrm>
            <a:prstGeom prst="rect">
              <a:avLst/>
            </a:prstGeom>
            <a:ln w="12700" cap="flat">
              <a:noFill/>
              <a:miter lim="400000"/>
            </a:ln>
            <a:effectLst/>
          </p:spPr>
        </p:pic>
        <p:sp>
          <p:nvSpPr>
            <p:cNvPr id="563" name="zo"/>
            <p:cNvSpPr txBox="1"/>
            <p:nvPr/>
          </p:nvSpPr>
          <p:spPr>
            <a:xfrm>
              <a:off x="99694" y="162428"/>
              <a:ext cx="318136"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z</a:t>
              </a:r>
              <a:r>
                <a:rPr baseline="30000"/>
                <a:t>o</a:t>
              </a:r>
            </a:p>
          </p:txBody>
        </p:sp>
      </p:grpSp>
      <p:grpSp>
        <p:nvGrpSpPr>
          <p:cNvPr id="569" name="Group"/>
          <p:cNvGrpSpPr/>
          <p:nvPr/>
        </p:nvGrpSpPr>
        <p:grpSpPr>
          <a:xfrm>
            <a:off x="7291069" y="5024437"/>
            <a:ext cx="816611" cy="1270001"/>
            <a:chOff x="0" y="0"/>
            <a:chExt cx="816610" cy="1270000"/>
          </a:xfrm>
        </p:grpSpPr>
        <p:sp>
          <p:nvSpPr>
            <p:cNvPr id="565" name="Rectangle"/>
            <p:cNvSpPr/>
            <p:nvPr/>
          </p:nvSpPr>
          <p:spPr>
            <a:xfrm>
              <a:off x="167004" y="630237"/>
              <a:ext cx="431802" cy="639763"/>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66" name="Rectangle"/>
            <p:cNvSpPr/>
            <p:nvPr/>
          </p:nvSpPr>
          <p:spPr>
            <a:xfrm>
              <a:off x="167004" y="0"/>
              <a:ext cx="431802" cy="630238"/>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67" name="xt"/>
            <p:cNvSpPr txBox="1"/>
            <p:nvPr/>
          </p:nvSpPr>
          <p:spPr>
            <a:xfrm>
              <a:off x="180197" y="117663"/>
              <a:ext cx="45621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sp>
          <p:nvSpPr>
            <p:cNvPr id="568" name="ht-1"/>
            <p:cNvSpPr txBox="1"/>
            <p:nvPr/>
          </p:nvSpPr>
          <p:spPr>
            <a:xfrm>
              <a:off x="0" y="719748"/>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572" name="Group"/>
          <p:cNvGrpSpPr/>
          <p:nvPr/>
        </p:nvGrpSpPr>
        <p:grpSpPr>
          <a:xfrm>
            <a:off x="6115050" y="5303837"/>
            <a:ext cx="1328738" cy="785813"/>
            <a:chOff x="0" y="0"/>
            <a:chExt cx="1328737" cy="785812"/>
          </a:xfrm>
        </p:grpSpPr>
        <p:pic>
          <p:nvPicPr>
            <p:cNvPr id="570" name="image.png" descr="image.png"/>
            <p:cNvPicPr>
              <a:picLocks noChangeAspect="1"/>
            </p:cNvPicPr>
            <p:nvPr/>
          </p:nvPicPr>
          <p:blipFill>
            <a:blip r:embed="rId14"/>
            <a:stretch>
              <a:fillRect/>
            </a:stretch>
          </p:blipFill>
          <p:spPr>
            <a:xfrm>
              <a:off x="0" y="0"/>
              <a:ext cx="1328738" cy="785813"/>
            </a:xfrm>
            <a:prstGeom prst="rect">
              <a:avLst/>
            </a:prstGeom>
            <a:ln w="12700" cap="flat">
              <a:noFill/>
              <a:miter lim="400000"/>
            </a:ln>
            <a:effectLst/>
          </p:spPr>
        </p:pic>
        <p:sp>
          <p:nvSpPr>
            <p:cNvPr id="571" name="Wo"/>
            <p:cNvSpPr txBox="1"/>
            <p:nvPr/>
          </p:nvSpPr>
          <p:spPr>
            <a:xfrm>
              <a:off x="102870" y="193763"/>
              <a:ext cx="1126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o</a:t>
              </a:r>
            </a:p>
          </p:txBody>
        </p:sp>
      </p:grpSp>
      <p:pic>
        <p:nvPicPr>
          <p:cNvPr id="573" name="image.png" descr="image.png"/>
          <p:cNvPicPr>
            <a:picLocks noChangeAspect="1"/>
          </p:cNvPicPr>
          <p:nvPr/>
        </p:nvPicPr>
        <p:blipFill>
          <a:blip r:embed="rId15"/>
          <a:stretch>
            <a:fillRect/>
          </a:stretch>
        </p:blipFill>
        <p:spPr>
          <a:xfrm>
            <a:off x="685800" y="0"/>
            <a:ext cx="1662113" cy="2147888"/>
          </a:xfrm>
          <a:prstGeom prst="rect">
            <a:avLst/>
          </a:prstGeom>
          <a:ln w="12700">
            <a:miter lim="400000"/>
          </a:ln>
        </p:spPr>
      </p:pic>
      <p:sp>
        <p:nvSpPr>
          <p:cNvPr id="574" name="= σ(                              )"/>
          <p:cNvSpPr txBox="1"/>
          <p:nvPr/>
        </p:nvSpPr>
        <p:spPr>
          <a:xfrm>
            <a:off x="5608320" y="2438400"/>
            <a:ext cx="24993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 σ(                              )</a:t>
            </a:r>
          </a:p>
        </p:txBody>
      </p:sp>
      <p:sp>
        <p:nvSpPr>
          <p:cNvPr id="575" name="= σ(                              )"/>
          <p:cNvSpPr txBox="1"/>
          <p:nvPr/>
        </p:nvSpPr>
        <p:spPr>
          <a:xfrm>
            <a:off x="5608320" y="5410200"/>
            <a:ext cx="24993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 σ(                              )</a:t>
            </a:r>
          </a:p>
        </p:txBody>
      </p:sp>
      <p:sp>
        <p:nvSpPr>
          <p:cNvPr id="576" name="= σ(                              )"/>
          <p:cNvSpPr txBox="1"/>
          <p:nvPr/>
        </p:nvSpPr>
        <p:spPr>
          <a:xfrm>
            <a:off x="5608320" y="3886200"/>
            <a:ext cx="24993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 σ(                              )</a:t>
            </a:r>
          </a:p>
        </p:txBody>
      </p:sp>
      <p:sp>
        <p:nvSpPr>
          <p:cNvPr id="577" name="Information flow of LSTM"/>
          <p:cNvSpPr txBox="1"/>
          <p:nvPr/>
        </p:nvSpPr>
        <p:spPr>
          <a:xfrm>
            <a:off x="2636520" y="6488112"/>
            <a:ext cx="284689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b="1">
                <a:solidFill>
                  <a:srgbClr val="FF0000"/>
                </a:solidFill>
              </a:defRPr>
            </a:lvl1pPr>
          </a:lstStyle>
          <a:p>
            <a:r>
              <a:t>Information flow of LSTM</a:t>
            </a:r>
          </a:p>
        </p:txBody>
      </p:sp>
      <p:sp>
        <p:nvSpPr>
          <p:cNvPr id="578" name="Controls…"/>
          <p:cNvSpPr txBox="1"/>
          <p:nvPr/>
        </p:nvSpPr>
        <p:spPr>
          <a:xfrm>
            <a:off x="45720" y="3352800"/>
            <a:ext cx="1075691"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pPr>
            <a:r>
              <a:t>Controls </a:t>
            </a:r>
          </a:p>
          <a:p>
            <a:pPr>
              <a:defRPr sz="1600"/>
            </a:pPr>
            <a:r>
              <a:t>forget gate</a:t>
            </a:r>
          </a:p>
        </p:txBody>
      </p:sp>
      <p:sp>
        <p:nvSpPr>
          <p:cNvPr id="579" name="Line"/>
          <p:cNvSpPr/>
          <p:nvPr/>
        </p:nvSpPr>
        <p:spPr>
          <a:xfrm>
            <a:off x="582612" y="3937000"/>
            <a:ext cx="255589" cy="4064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580" name="Controls…"/>
          <p:cNvSpPr txBox="1"/>
          <p:nvPr/>
        </p:nvSpPr>
        <p:spPr>
          <a:xfrm>
            <a:off x="1245869" y="3429000"/>
            <a:ext cx="996713"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pPr>
            <a:r>
              <a:t>Controls </a:t>
            </a:r>
          </a:p>
          <a:p>
            <a:pPr>
              <a:defRPr sz="1600"/>
            </a:pPr>
            <a:r>
              <a:t>input gate</a:t>
            </a:r>
          </a:p>
        </p:txBody>
      </p:sp>
      <p:sp>
        <p:nvSpPr>
          <p:cNvPr id="581" name="Line"/>
          <p:cNvSpPr/>
          <p:nvPr/>
        </p:nvSpPr>
        <p:spPr>
          <a:xfrm>
            <a:off x="1905000" y="4038600"/>
            <a:ext cx="0" cy="3810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582" name="Updating…"/>
          <p:cNvSpPr txBox="1"/>
          <p:nvPr/>
        </p:nvSpPr>
        <p:spPr>
          <a:xfrm>
            <a:off x="2331720" y="3429000"/>
            <a:ext cx="1109326"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pPr>
            <a:r>
              <a:t>Updating</a:t>
            </a:r>
          </a:p>
          <a:p>
            <a:pPr>
              <a:defRPr sz="1600"/>
            </a:pPr>
            <a:r>
              <a:t>information</a:t>
            </a:r>
          </a:p>
        </p:txBody>
      </p:sp>
      <p:sp>
        <p:nvSpPr>
          <p:cNvPr id="583" name="Controls…"/>
          <p:cNvSpPr txBox="1"/>
          <p:nvPr/>
        </p:nvSpPr>
        <p:spPr>
          <a:xfrm>
            <a:off x="3398520" y="3429000"/>
            <a:ext cx="1166079"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pPr>
            <a:r>
              <a:t>Controls</a:t>
            </a:r>
          </a:p>
          <a:p>
            <a:pPr>
              <a:defRPr sz="1600"/>
            </a:pPr>
            <a:r>
              <a:t>Output gate</a:t>
            </a:r>
          </a:p>
        </p:txBody>
      </p:sp>
      <p:sp>
        <p:nvSpPr>
          <p:cNvPr id="584" name="Line"/>
          <p:cNvSpPr/>
          <p:nvPr/>
        </p:nvSpPr>
        <p:spPr>
          <a:xfrm>
            <a:off x="2887345" y="3962400"/>
            <a:ext cx="1" cy="411163"/>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585" name="Line"/>
          <p:cNvSpPr/>
          <p:nvPr/>
        </p:nvSpPr>
        <p:spPr>
          <a:xfrm>
            <a:off x="3810000" y="4038600"/>
            <a:ext cx="0" cy="3810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586" name="These 4 matrix…"/>
          <p:cNvSpPr txBox="1"/>
          <p:nvPr/>
        </p:nvSpPr>
        <p:spPr>
          <a:xfrm>
            <a:off x="2865120" y="-76200"/>
            <a:ext cx="2285663"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These 4 matrix</a:t>
            </a:r>
          </a:p>
          <a:p>
            <a:pPr>
              <a:defRPr sz="1800"/>
            </a:pPr>
            <a:r>
              <a:t>computation should</a:t>
            </a:r>
          </a:p>
          <a:p>
            <a:pPr>
              <a:defRPr sz="1800"/>
            </a:pPr>
            <a:r>
              <a:t>be done concurrently.</a:t>
            </a:r>
          </a:p>
        </p:txBody>
      </p:sp>
      <p:pic>
        <p:nvPicPr>
          <p:cNvPr id="587" name="image.png" descr="image.png"/>
          <p:cNvPicPr>
            <a:picLocks noChangeAspect="1"/>
          </p:cNvPicPr>
          <p:nvPr/>
        </p:nvPicPr>
        <p:blipFill>
          <a:blip r:embed="rId16"/>
          <a:stretch>
            <a:fillRect/>
          </a:stretch>
        </p:blipFill>
        <p:spPr>
          <a:xfrm>
            <a:off x="25400" y="0"/>
            <a:ext cx="2744788" cy="2133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2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5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5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5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5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8" nodeType="clickEffect">
                                  <p:stCondLst>
                                    <p:cond delay="0"/>
                                  </p:stCondLst>
                                  <p:iterate>
                                    <p:tmAbs val="0"/>
                                  </p:iterate>
                                  <p:childTnLst>
                                    <p:set>
                                      <p:cBhvr>
                                        <p:cTn id="32" fill="hold"/>
                                        <p:tgtEl>
                                          <p:spTgt spid="520"/>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50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0" nodeType="clickEffect">
                                  <p:stCondLst>
                                    <p:cond delay="0"/>
                                  </p:stCondLst>
                                  <p:iterate>
                                    <p:tmAbs val="0"/>
                                  </p:iterate>
                                  <p:childTnLst>
                                    <p:set>
                                      <p:cBhvr>
                                        <p:cTn id="39" fill="hold"/>
                                        <p:tgtEl>
                                          <p:spTgt spid="54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1" nodeType="clickEffect">
                                  <p:stCondLst>
                                    <p:cond delay="0"/>
                                  </p:stCondLst>
                                  <p:iterate>
                                    <p:tmAbs val="0"/>
                                  </p:iterate>
                                  <p:childTnLst>
                                    <p:set>
                                      <p:cBhvr>
                                        <p:cTn id="43" fill="hold"/>
                                        <p:tgtEl>
                                          <p:spTgt spid="57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12" nodeType="clickEffect">
                                  <p:stCondLst>
                                    <p:cond delay="0"/>
                                  </p:stCondLst>
                                  <p:iterate>
                                    <p:tmAbs val="0"/>
                                  </p:iterate>
                                  <p:childTnLst>
                                    <p:set>
                                      <p:cBhvr>
                                        <p:cTn id="47" fill="hold"/>
                                        <p:tgtEl>
                                          <p:spTgt spid="55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13" nodeType="clickEffect">
                                  <p:stCondLst>
                                    <p:cond delay="0"/>
                                  </p:stCondLst>
                                  <p:iterate>
                                    <p:tmAbs val="0"/>
                                  </p:iterate>
                                  <p:childTnLst>
                                    <p:set>
                                      <p:cBhvr>
                                        <p:cTn id="51" fill="hold"/>
                                        <p:tgtEl>
                                          <p:spTgt spid="54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4" nodeType="clickEffect">
                                  <p:stCondLst>
                                    <p:cond delay="0"/>
                                  </p:stCondLst>
                                  <p:iterate>
                                    <p:tmAbs val="0"/>
                                  </p:iterate>
                                  <p:childTnLst>
                                    <p:set>
                                      <p:cBhvr>
                                        <p:cTn id="55" fill="hold"/>
                                        <p:tgtEl>
                                          <p:spTgt spid="51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5" nodeType="afterEffect">
                                  <p:stCondLst>
                                    <p:cond delay="0"/>
                                  </p:stCondLst>
                                  <p:iterate>
                                    <p:tmAbs val="0"/>
                                  </p:iterate>
                                  <p:childTnLst>
                                    <p:set>
                                      <p:cBhvr>
                                        <p:cTn id="58" fill="hold"/>
                                        <p:tgtEl>
                                          <p:spTgt spid="5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6" nodeType="clickEffect">
                                  <p:stCondLst>
                                    <p:cond delay="0"/>
                                  </p:stCondLst>
                                  <p:iterate>
                                    <p:tmAbs val="0"/>
                                  </p:iterate>
                                  <p:childTnLst>
                                    <p:set>
                                      <p:cBhvr>
                                        <p:cTn id="62" fill="hold"/>
                                        <p:tgtEl>
                                          <p:spTgt spid="5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7" nodeType="clickEffect">
                                  <p:stCondLst>
                                    <p:cond delay="0"/>
                                  </p:stCondLst>
                                  <p:iterate>
                                    <p:tmAbs val="0"/>
                                  </p:iterate>
                                  <p:childTnLst>
                                    <p:set>
                                      <p:cBhvr>
                                        <p:cTn id="66" fill="hold"/>
                                        <p:tgtEl>
                                          <p:spTgt spid="56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8" nodeType="clickEffect">
                                  <p:stCondLst>
                                    <p:cond delay="0"/>
                                  </p:stCondLst>
                                  <p:iterate>
                                    <p:tmAbs val="0"/>
                                  </p:iterate>
                                  <p:childTnLst>
                                    <p:set>
                                      <p:cBhvr>
                                        <p:cTn id="70" fill="hold"/>
                                        <p:tgtEl>
                                          <p:spTgt spid="57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9" nodeType="clickEffect">
                                  <p:stCondLst>
                                    <p:cond delay="0"/>
                                  </p:stCondLst>
                                  <p:iterate>
                                    <p:tmAbs val="0"/>
                                  </p:iterate>
                                  <p:childTnLst>
                                    <p:set>
                                      <p:cBhvr>
                                        <p:cTn id="74" fill="hold"/>
                                        <p:tgtEl>
                                          <p:spTgt spid="5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52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5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22" nodeType="clickEffect">
                                  <p:stCondLst>
                                    <p:cond delay="0"/>
                                  </p:stCondLst>
                                  <p:iterate>
                                    <p:tmAbs val="0"/>
                                  </p:iterate>
                                  <p:childTnLst>
                                    <p:set>
                                      <p:cBhvr>
                                        <p:cTn id="85" fill="hold"/>
                                        <p:tgtEl>
                                          <p:spTgt spid="56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23" nodeType="clickEffect">
                                  <p:stCondLst>
                                    <p:cond delay="0"/>
                                  </p:stCondLst>
                                  <p:iterate>
                                    <p:tmAbs val="0"/>
                                  </p:iterate>
                                  <p:childTnLst>
                                    <p:set>
                                      <p:cBhvr>
                                        <p:cTn id="89" fill="hold"/>
                                        <p:tgtEl>
                                          <p:spTgt spid="57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24" nodeType="clickEffect">
                                  <p:stCondLst>
                                    <p:cond delay="0"/>
                                  </p:stCondLst>
                                  <p:iterate>
                                    <p:tmAbs val="0"/>
                                  </p:iterate>
                                  <p:childTnLst>
                                    <p:set>
                                      <p:cBhvr>
                                        <p:cTn id="93" fill="hold"/>
                                        <p:tgtEl>
                                          <p:spTgt spid="575"/>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25" nodeType="clickEffect">
                                  <p:stCondLst>
                                    <p:cond delay="0"/>
                                  </p:stCondLst>
                                  <p:iterate>
                                    <p:tmAbs val="0"/>
                                  </p:iterate>
                                  <p:childTnLst>
                                    <p:set>
                                      <p:cBhvr>
                                        <p:cTn id="97" fill="hold"/>
                                        <p:tgtEl>
                                          <p:spTgt spid="564"/>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26" nodeType="clickEffect">
                                  <p:stCondLst>
                                    <p:cond delay="0"/>
                                  </p:stCondLst>
                                  <p:iterate>
                                    <p:tmAbs val="0"/>
                                  </p:iterate>
                                  <p:childTnLst>
                                    <p:set>
                                      <p:cBhvr>
                                        <p:cTn id="101" fill="hold"/>
                                        <p:tgtEl>
                                          <p:spTgt spid="517"/>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27" nodeType="afterEffect">
                                  <p:stCondLst>
                                    <p:cond delay="0"/>
                                  </p:stCondLst>
                                  <p:iterate>
                                    <p:tmAbs val="0"/>
                                  </p:iterate>
                                  <p:childTnLst>
                                    <p:set>
                                      <p:cBhvr>
                                        <p:cTn id="104" fill="hold"/>
                                        <p:tgtEl>
                                          <p:spTgt spid="51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28" nodeType="clickEffect">
                                  <p:stCondLst>
                                    <p:cond delay="0"/>
                                  </p:stCondLst>
                                  <p:iterate>
                                    <p:tmAbs val="0"/>
                                  </p:iterate>
                                  <p:childTnLst>
                                    <p:set>
                                      <p:cBhvr>
                                        <p:cTn id="108" fill="hold"/>
                                        <p:tgtEl>
                                          <p:spTgt spid="578"/>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29" nodeType="afterEffect">
                                  <p:stCondLst>
                                    <p:cond delay="0"/>
                                  </p:stCondLst>
                                  <p:iterate>
                                    <p:tmAbs val="0"/>
                                  </p:iterate>
                                  <p:childTnLst>
                                    <p:set>
                                      <p:cBhvr>
                                        <p:cTn id="111" fill="hold"/>
                                        <p:tgtEl>
                                          <p:spTgt spid="57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30" nodeType="clickEffect">
                                  <p:stCondLst>
                                    <p:cond delay="0"/>
                                  </p:stCondLst>
                                  <p:iterate>
                                    <p:tmAbs val="0"/>
                                  </p:iterate>
                                  <p:childTnLst>
                                    <p:set>
                                      <p:cBhvr>
                                        <p:cTn id="115" fill="hold"/>
                                        <p:tgtEl>
                                          <p:spTgt spid="580"/>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grpId="31" nodeType="afterEffect">
                                  <p:stCondLst>
                                    <p:cond delay="0"/>
                                  </p:stCondLst>
                                  <p:iterate>
                                    <p:tmAbs val="0"/>
                                  </p:iterate>
                                  <p:childTnLst>
                                    <p:set>
                                      <p:cBhvr>
                                        <p:cTn id="118" fill="hold"/>
                                        <p:tgtEl>
                                          <p:spTgt spid="58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32" nodeType="clickEffect">
                                  <p:stCondLst>
                                    <p:cond delay="0"/>
                                  </p:stCondLst>
                                  <p:iterate>
                                    <p:tmAbs val="0"/>
                                  </p:iterate>
                                  <p:childTnLst>
                                    <p:set>
                                      <p:cBhvr>
                                        <p:cTn id="122" fill="hold"/>
                                        <p:tgtEl>
                                          <p:spTgt spid="582"/>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grpId="33" nodeType="afterEffect">
                                  <p:stCondLst>
                                    <p:cond delay="0"/>
                                  </p:stCondLst>
                                  <p:iterate>
                                    <p:tmAbs val="0"/>
                                  </p:iterate>
                                  <p:childTnLst>
                                    <p:set>
                                      <p:cBhvr>
                                        <p:cTn id="125" fill="hold"/>
                                        <p:tgtEl>
                                          <p:spTgt spid="584"/>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34" nodeType="clickEffect">
                                  <p:stCondLst>
                                    <p:cond delay="0"/>
                                  </p:stCondLst>
                                  <p:iterate>
                                    <p:tmAbs val="0"/>
                                  </p:iterate>
                                  <p:childTnLst>
                                    <p:set>
                                      <p:cBhvr>
                                        <p:cTn id="129" fill="hold"/>
                                        <p:tgtEl>
                                          <p:spTgt spid="583"/>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35" nodeType="afterEffect">
                                  <p:stCondLst>
                                    <p:cond delay="0"/>
                                  </p:stCondLst>
                                  <p:iterate>
                                    <p:tmAbs val="0"/>
                                  </p:iterate>
                                  <p:childTnLst>
                                    <p:set>
                                      <p:cBhvr>
                                        <p:cTn id="132" fill="hold"/>
                                        <p:tgtEl>
                                          <p:spTgt spid="585"/>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36" nodeType="clickEffect">
                                  <p:stCondLst>
                                    <p:cond delay="0"/>
                                  </p:stCondLst>
                                  <p:iterate>
                                    <p:tmAbs val="0"/>
                                  </p:iterate>
                                  <p:childTnLst>
                                    <p:set>
                                      <p:cBhvr>
                                        <p:cTn id="136" fill="hold"/>
                                        <p:tgtEl>
                                          <p:spTgt spid="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 grpId="1" animBg="1" advAuto="0"/>
      <p:bldP spid="508" grpId="9" animBg="1" advAuto="0"/>
      <p:bldP spid="511" grpId="14" animBg="1" advAuto="0"/>
      <p:bldP spid="514" grpId="21" animBg="1" advAuto="0"/>
      <p:bldP spid="517" grpId="26" animBg="1" advAuto="0"/>
      <p:bldP spid="518" grpId="27" animBg="1" advAuto="0"/>
      <p:bldP spid="519" grpId="15" animBg="1" advAuto="0"/>
      <p:bldP spid="520" grpId="8" animBg="1" advAuto="0"/>
      <p:bldP spid="521" grpId="20" animBg="1" advAuto="0"/>
      <p:bldP spid="524" grpId="2" animBg="1" advAuto="0"/>
      <p:bldP spid="527" grpId="3" animBg="1" advAuto="0"/>
      <p:bldP spid="530" grpId="7" animBg="1" advAuto="0"/>
      <p:bldP spid="535" grpId="4" animBg="1" advAuto="0"/>
      <p:bldP spid="538" grpId="5" animBg="1" advAuto="0"/>
      <p:bldP spid="539" grpId="6" animBg="1" advAuto="0"/>
      <p:bldP spid="542" grpId="13" animBg="1" advAuto="0"/>
      <p:bldP spid="547" grpId="10" animBg="1" advAuto="0"/>
      <p:bldP spid="550" grpId="12" animBg="1" advAuto="0"/>
      <p:bldP spid="553" grpId="19" animBg="1" advAuto="0"/>
      <p:bldP spid="558" grpId="16" animBg="1" advAuto="0"/>
      <p:bldP spid="561" grpId="17" animBg="1" advAuto="0"/>
      <p:bldP spid="564" grpId="25" animBg="1" advAuto="0"/>
      <p:bldP spid="569" grpId="22" animBg="1" advAuto="0"/>
      <p:bldP spid="572" grpId="23" animBg="1" advAuto="0"/>
      <p:bldP spid="574" grpId="11" animBg="1" advAuto="0"/>
      <p:bldP spid="575" grpId="24" animBg="1" advAuto="0"/>
      <p:bldP spid="576" grpId="18" animBg="1" advAuto="0"/>
      <p:bldP spid="578" grpId="28" animBg="1" advAuto="0"/>
      <p:bldP spid="579" grpId="29" animBg="1" advAuto="0"/>
      <p:bldP spid="580" grpId="30" animBg="1" advAuto="0"/>
      <p:bldP spid="581" grpId="31" animBg="1" advAuto="0"/>
      <p:bldP spid="582" grpId="32" animBg="1" advAuto="0"/>
      <p:bldP spid="583" grpId="34" animBg="1" advAuto="0"/>
      <p:bldP spid="584" grpId="33" animBg="1" advAuto="0"/>
      <p:bldP spid="585" grpId="35" animBg="1" advAuto="0"/>
      <p:bldP spid="586" grpId="36"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1" name="Group"/>
          <p:cNvGrpSpPr/>
          <p:nvPr/>
        </p:nvGrpSpPr>
        <p:grpSpPr>
          <a:xfrm>
            <a:off x="2490470" y="5832474"/>
            <a:ext cx="816611" cy="414340"/>
            <a:chOff x="0" y="0"/>
            <a:chExt cx="816610" cy="414338"/>
          </a:xfrm>
        </p:grpSpPr>
        <p:sp>
          <p:nvSpPr>
            <p:cNvPr id="589" name="Rectangle"/>
            <p:cNvSpPr/>
            <p:nvPr/>
          </p:nvSpPr>
          <p:spPr>
            <a:xfrm>
              <a:off x="11430" y="46037"/>
              <a:ext cx="720726" cy="368302"/>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590" name="x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grpSp>
        <p:nvGrpSpPr>
          <p:cNvPr id="594" name="Group"/>
          <p:cNvGrpSpPr/>
          <p:nvPr/>
        </p:nvGrpSpPr>
        <p:grpSpPr>
          <a:xfrm>
            <a:off x="2525712" y="4424362"/>
            <a:ext cx="719138" cy="431801"/>
            <a:chOff x="0" y="0"/>
            <a:chExt cx="719137" cy="431800"/>
          </a:xfrm>
        </p:grpSpPr>
        <p:sp>
          <p:nvSpPr>
            <p:cNvPr id="592" name="Rectangle"/>
            <p:cNvSpPr/>
            <p:nvPr/>
          </p:nvSpPr>
          <p:spPr>
            <a:xfrm>
              <a:off x="0" y="0"/>
              <a:ext cx="719138"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593" name="z"/>
            <p:cNvSpPr txBox="1"/>
            <p:nvPr/>
          </p:nvSpPr>
          <p:spPr>
            <a:xfrm>
              <a:off x="50482" y="40569"/>
              <a:ext cx="618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597" name="Group"/>
          <p:cNvGrpSpPr/>
          <p:nvPr/>
        </p:nvGrpSpPr>
        <p:grpSpPr>
          <a:xfrm>
            <a:off x="1579562" y="4395787"/>
            <a:ext cx="828676" cy="547688"/>
            <a:chOff x="0" y="0"/>
            <a:chExt cx="828675" cy="547687"/>
          </a:xfrm>
        </p:grpSpPr>
        <p:pic>
          <p:nvPicPr>
            <p:cNvPr id="595"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596" name="zi"/>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grpSp>
        <p:nvGrpSpPr>
          <p:cNvPr id="600" name="Group"/>
          <p:cNvGrpSpPr/>
          <p:nvPr/>
        </p:nvGrpSpPr>
        <p:grpSpPr>
          <a:xfrm>
            <a:off x="695325" y="4395787"/>
            <a:ext cx="828675" cy="547688"/>
            <a:chOff x="0" y="0"/>
            <a:chExt cx="828675" cy="547687"/>
          </a:xfrm>
        </p:grpSpPr>
        <p:pic>
          <p:nvPicPr>
            <p:cNvPr id="598"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599" name="zf"/>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603" name="Group"/>
          <p:cNvGrpSpPr/>
          <p:nvPr/>
        </p:nvGrpSpPr>
        <p:grpSpPr>
          <a:xfrm>
            <a:off x="3352800" y="4395787"/>
            <a:ext cx="835025" cy="554038"/>
            <a:chOff x="0" y="0"/>
            <a:chExt cx="835025" cy="554037"/>
          </a:xfrm>
        </p:grpSpPr>
        <p:pic>
          <p:nvPicPr>
            <p:cNvPr id="601" name="image.png" descr="image.png"/>
            <p:cNvPicPr>
              <a:picLocks noChangeAspect="1"/>
            </p:cNvPicPr>
            <p:nvPr/>
          </p:nvPicPr>
          <p:blipFill>
            <a:blip r:embed="rId3"/>
            <a:stretch>
              <a:fillRect/>
            </a:stretch>
          </p:blipFill>
          <p:spPr>
            <a:xfrm>
              <a:off x="0" y="0"/>
              <a:ext cx="835025" cy="554038"/>
            </a:xfrm>
            <a:prstGeom prst="rect">
              <a:avLst/>
            </a:prstGeom>
            <a:ln w="12700" cap="flat">
              <a:noFill/>
              <a:miter lim="400000"/>
            </a:ln>
            <a:effectLst/>
          </p:spPr>
        </p:pic>
        <p:sp>
          <p:nvSpPr>
            <p:cNvPr id="602" name="zo"/>
            <p:cNvSpPr txBox="1"/>
            <p:nvPr/>
          </p:nvSpPr>
          <p:spPr>
            <a:xfrm>
              <a:off x="102870" y="73906"/>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pic>
        <p:nvPicPr>
          <p:cNvPr id="604" name="image.png" descr="image.png"/>
          <p:cNvPicPr>
            <a:picLocks noChangeAspect="1"/>
          </p:cNvPicPr>
          <p:nvPr/>
        </p:nvPicPr>
        <p:blipFill>
          <a:blip r:embed="rId4"/>
          <a:stretch>
            <a:fillRect/>
          </a:stretch>
        </p:blipFill>
        <p:spPr>
          <a:xfrm>
            <a:off x="3011487" y="4857750"/>
            <a:ext cx="1023938" cy="1042988"/>
          </a:xfrm>
          <a:prstGeom prst="rect">
            <a:avLst/>
          </a:prstGeom>
          <a:ln w="12700">
            <a:miter lim="400000"/>
          </a:ln>
        </p:spPr>
      </p:pic>
      <p:pic>
        <p:nvPicPr>
          <p:cNvPr id="605" name="image.png" descr="image.png"/>
          <p:cNvPicPr>
            <a:picLocks noChangeAspect="1"/>
          </p:cNvPicPr>
          <p:nvPr/>
        </p:nvPicPr>
        <p:blipFill>
          <a:blip r:embed="rId5"/>
          <a:stretch>
            <a:fillRect/>
          </a:stretch>
        </p:blipFill>
        <p:spPr>
          <a:xfrm>
            <a:off x="1700212" y="4816475"/>
            <a:ext cx="817563" cy="1054100"/>
          </a:xfrm>
          <a:prstGeom prst="rect">
            <a:avLst/>
          </a:prstGeom>
          <a:ln w="12700">
            <a:miter lim="400000"/>
          </a:ln>
        </p:spPr>
      </p:pic>
      <p:pic>
        <p:nvPicPr>
          <p:cNvPr id="606" name="image.png" descr="image.png"/>
          <p:cNvPicPr>
            <a:picLocks noChangeAspect="1"/>
          </p:cNvPicPr>
          <p:nvPr/>
        </p:nvPicPr>
        <p:blipFill>
          <a:blip r:embed="rId6"/>
          <a:stretch>
            <a:fillRect/>
          </a:stretch>
        </p:blipFill>
        <p:spPr>
          <a:xfrm>
            <a:off x="2438400" y="4857750"/>
            <a:ext cx="768350" cy="1019175"/>
          </a:xfrm>
          <a:prstGeom prst="rect">
            <a:avLst/>
          </a:prstGeom>
          <a:ln w="12700">
            <a:miter lim="400000"/>
          </a:ln>
        </p:spPr>
      </p:pic>
      <p:pic>
        <p:nvPicPr>
          <p:cNvPr id="607" name="image.png" descr="image.png"/>
          <p:cNvPicPr>
            <a:picLocks noChangeAspect="1"/>
          </p:cNvPicPr>
          <p:nvPr/>
        </p:nvPicPr>
        <p:blipFill>
          <a:blip r:embed="rId7"/>
          <a:stretch>
            <a:fillRect/>
          </a:stretch>
        </p:blipFill>
        <p:spPr>
          <a:xfrm>
            <a:off x="822325" y="4840287"/>
            <a:ext cx="1079500" cy="1060451"/>
          </a:xfrm>
          <a:prstGeom prst="rect">
            <a:avLst/>
          </a:prstGeom>
          <a:ln w="12700">
            <a:miter lim="400000"/>
          </a:ln>
        </p:spPr>
      </p:pic>
      <p:grpSp>
        <p:nvGrpSpPr>
          <p:cNvPr id="610" name="Group"/>
          <p:cNvGrpSpPr/>
          <p:nvPr/>
        </p:nvGrpSpPr>
        <p:grpSpPr>
          <a:xfrm>
            <a:off x="1695132" y="5821362"/>
            <a:ext cx="816611" cy="415926"/>
            <a:chOff x="0" y="0"/>
            <a:chExt cx="816610" cy="415924"/>
          </a:xfrm>
        </p:grpSpPr>
        <p:sp>
          <p:nvSpPr>
            <p:cNvPr id="608"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09" name="ht-1"/>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613" name="Group"/>
          <p:cNvGrpSpPr/>
          <p:nvPr/>
        </p:nvGrpSpPr>
        <p:grpSpPr>
          <a:xfrm>
            <a:off x="-119380" y="2117724"/>
            <a:ext cx="816611" cy="415925"/>
            <a:chOff x="0" y="0"/>
            <a:chExt cx="816610" cy="415923"/>
          </a:xfrm>
        </p:grpSpPr>
        <p:sp>
          <p:nvSpPr>
            <p:cNvPr id="611" name="Rectangle"/>
            <p:cNvSpPr/>
            <p:nvPr/>
          </p:nvSpPr>
          <p:spPr>
            <a:xfrm>
              <a:off x="1905" y="46037"/>
              <a:ext cx="720726" cy="369887"/>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12" name="ct-1"/>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sp>
        <p:nvSpPr>
          <p:cNvPr id="614" name="Line"/>
          <p:cNvSpPr/>
          <p:nvPr/>
        </p:nvSpPr>
        <p:spPr>
          <a:xfrm>
            <a:off x="252412" y="6013450"/>
            <a:ext cx="1379538" cy="0"/>
          </a:xfrm>
          <a:prstGeom prst="line">
            <a:avLst/>
          </a:prstGeom>
          <a:ln w="57150">
            <a:solidFill>
              <a:srgbClr val="000000"/>
            </a:solidFill>
            <a:tailEnd type="triangle"/>
          </a:ln>
        </p:spPr>
        <p:txBody>
          <a:bodyPr lIns="45719" rIns="45719"/>
          <a:lstStyle/>
          <a:p>
            <a:endParaRPr/>
          </a:p>
        </p:txBody>
      </p:sp>
      <p:sp>
        <p:nvSpPr>
          <p:cNvPr id="615" name="Line"/>
          <p:cNvSpPr/>
          <p:nvPr/>
        </p:nvSpPr>
        <p:spPr>
          <a:xfrm flipH="1">
            <a:off x="269874" y="2579687"/>
            <a:ext cx="1" cy="3430588"/>
          </a:xfrm>
          <a:prstGeom prst="line">
            <a:avLst/>
          </a:prstGeom>
          <a:ln w="57150">
            <a:solidFill>
              <a:srgbClr val="000000"/>
            </a:solidFill>
          </a:ln>
        </p:spPr>
        <p:txBody>
          <a:bodyPr lIns="45719" rIns="45719"/>
          <a:lstStyle/>
          <a:p>
            <a:endParaRPr/>
          </a:p>
        </p:txBody>
      </p:sp>
      <p:grpSp>
        <p:nvGrpSpPr>
          <p:cNvPr id="618" name="Group"/>
          <p:cNvGrpSpPr/>
          <p:nvPr/>
        </p:nvGrpSpPr>
        <p:grpSpPr>
          <a:xfrm>
            <a:off x="261937" y="3219450"/>
            <a:ext cx="1779588" cy="584200"/>
            <a:chOff x="0" y="0"/>
            <a:chExt cx="1779587" cy="584200"/>
          </a:xfrm>
        </p:grpSpPr>
        <p:pic>
          <p:nvPicPr>
            <p:cNvPr id="616" name="image.png" descr="image.png"/>
            <p:cNvPicPr>
              <a:picLocks noChangeAspect="1"/>
            </p:cNvPicPr>
            <p:nvPr/>
          </p:nvPicPr>
          <p:blipFill>
            <a:blip r:embed="rId8"/>
            <a:stretch>
              <a:fillRect/>
            </a:stretch>
          </p:blipFill>
          <p:spPr>
            <a:xfrm>
              <a:off x="0" y="0"/>
              <a:ext cx="1779588" cy="584200"/>
            </a:xfrm>
            <a:prstGeom prst="rect">
              <a:avLst/>
            </a:prstGeom>
            <a:ln w="12700" cap="flat">
              <a:noFill/>
              <a:miter lim="400000"/>
            </a:ln>
            <a:effectLst/>
          </p:spPr>
        </p:pic>
        <p:sp>
          <p:nvSpPr>
            <p:cNvPr id="617" name="“peephole”"/>
            <p:cNvSpPr txBox="1"/>
            <p:nvPr/>
          </p:nvSpPr>
          <p:spPr>
            <a:xfrm>
              <a:off x="106045" y="39687"/>
              <a:ext cx="156749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solidFill>
                    <a:srgbClr val="FFFFFF"/>
                  </a:solidFill>
                </a:defRPr>
              </a:lvl1pPr>
            </a:lstStyle>
            <a:p>
              <a:r>
                <a:t>“peephole”</a:t>
              </a:r>
            </a:p>
          </p:txBody>
        </p:sp>
      </p:grpSp>
      <p:grpSp>
        <p:nvGrpSpPr>
          <p:cNvPr id="621" name="Group"/>
          <p:cNvGrpSpPr/>
          <p:nvPr/>
        </p:nvGrpSpPr>
        <p:grpSpPr>
          <a:xfrm>
            <a:off x="3257550" y="1444625"/>
            <a:ext cx="390525" cy="635000"/>
            <a:chOff x="0" y="0"/>
            <a:chExt cx="390525" cy="635000"/>
          </a:xfrm>
        </p:grpSpPr>
        <p:sp>
          <p:nvSpPr>
            <p:cNvPr id="619" name="Rectangle"/>
            <p:cNvSpPr/>
            <p:nvPr/>
          </p:nvSpPr>
          <p:spPr>
            <a:xfrm>
              <a:off x="0" y="0"/>
              <a:ext cx="390525" cy="6350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20" name="z"/>
            <p:cNvSpPr txBox="1"/>
            <p:nvPr/>
          </p:nvSpPr>
          <p:spPr>
            <a:xfrm>
              <a:off x="50482" y="142169"/>
              <a:ext cx="2895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624" name="Group"/>
          <p:cNvGrpSpPr/>
          <p:nvPr/>
        </p:nvGrpSpPr>
        <p:grpSpPr>
          <a:xfrm>
            <a:off x="4438650" y="1408112"/>
            <a:ext cx="2120900" cy="785813"/>
            <a:chOff x="0" y="0"/>
            <a:chExt cx="2120900" cy="785812"/>
          </a:xfrm>
        </p:grpSpPr>
        <p:pic>
          <p:nvPicPr>
            <p:cNvPr id="622" name="image.png" descr="image.png"/>
            <p:cNvPicPr>
              <a:picLocks noChangeAspect="1"/>
            </p:cNvPicPr>
            <p:nvPr/>
          </p:nvPicPr>
          <p:blipFill>
            <a:blip r:embed="rId9"/>
            <a:stretch>
              <a:fillRect/>
            </a:stretch>
          </p:blipFill>
          <p:spPr>
            <a:xfrm>
              <a:off x="0" y="0"/>
              <a:ext cx="2120900" cy="785813"/>
            </a:xfrm>
            <a:prstGeom prst="rect">
              <a:avLst/>
            </a:prstGeom>
            <a:ln w="12700" cap="flat">
              <a:noFill/>
              <a:miter lim="400000"/>
            </a:ln>
            <a:effectLst/>
          </p:spPr>
        </p:pic>
        <p:sp>
          <p:nvSpPr>
            <p:cNvPr id="623" name="W"/>
            <p:cNvSpPr txBox="1"/>
            <p:nvPr/>
          </p:nvSpPr>
          <p:spPr>
            <a:xfrm>
              <a:off x="102870" y="195350"/>
              <a:ext cx="191674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W</a:t>
              </a:r>
            </a:p>
          </p:txBody>
        </p:sp>
      </p:grpSp>
      <p:grpSp>
        <p:nvGrpSpPr>
          <p:cNvPr id="632" name="Group"/>
          <p:cNvGrpSpPr/>
          <p:nvPr/>
        </p:nvGrpSpPr>
        <p:grpSpPr>
          <a:xfrm>
            <a:off x="6443345" y="771525"/>
            <a:ext cx="816611" cy="1947863"/>
            <a:chOff x="0" y="0"/>
            <a:chExt cx="816610" cy="1947862"/>
          </a:xfrm>
        </p:grpSpPr>
        <p:grpSp>
          <p:nvGrpSpPr>
            <p:cNvPr id="629" name="Group"/>
            <p:cNvGrpSpPr/>
            <p:nvPr/>
          </p:nvGrpSpPr>
          <p:grpSpPr>
            <a:xfrm>
              <a:off x="0" y="0"/>
              <a:ext cx="816611" cy="1270000"/>
              <a:chOff x="0" y="0"/>
              <a:chExt cx="816610" cy="1269999"/>
            </a:xfrm>
          </p:grpSpPr>
          <p:sp>
            <p:nvSpPr>
              <p:cNvPr id="625" name="Rectangle"/>
              <p:cNvSpPr/>
              <p:nvPr/>
            </p:nvSpPr>
            <p:spPr>
              <a:xfrm>
                <a:off x="167004" y="630238"/>
                <a:ext cx="431802" cy="639762"/>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26" name="Rectangle"/>
              <p:cNvSpPr/>
              <p:nvPr/>
            </p:nvSpPr>
            <p:spPr>
              <a:xfrm>
                <a:off x="167004" y="0"/>
                <a:ext cx="431802" cy="630239"/>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27" name="xt"/>
              <p:cNvSpPr txBox="1"/>
              <p:nvPr/>
            </p:nvSpPr>
            <p:spPr>
              <a:xfrm>
                <a:off x="180197" y="117665"/>
                <a:ext cx="45621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sp>
            <p:nvSpPr>
              <p:cNvPr id="628" name="ht-1"/>
              <p:cNvSpPr txBox="1"/>
              <p:nvPr/>
            </p:nvSpPr>
            <p:spPr>
              <a:xfrm>
                <a:off x="0" y="719758"/>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sp>
          <p:nvSpPr>
            <p:cNvPr id="630" name="Rectangle"/>
            <p:cNvSpPr/>
            <p:nvPr/>
          </p:nvSpPr>
          <p:spPr>
            <a:xfrm>
              <a:off x="192405" y="1308100"/>
              <a:ext cx="406401" cy="6397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31" name="ct-1"/>
            <p:cNvSpPr txBox="1"/>
            <p:nvPr/>
          </p:nvSpPr>
          <p:spPr>
            <a:xfrm>
              <a:off x="0" y="1387474"/>
              <a:ext cx="816611" cy="350663"/>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pic>
        <p:nvPicPr>
          <p:cNvPr id="633" name="image.png" descr="image.png"/>
          <p:cNvPicPr>
            <a:picLocks noChangeAspect="1"/>
          </p:cNvPicPr>
          <p:nvPr/>
        </p:nvPicPr>
        <p:blipFill>
          <a:blip r:embed="rId10"/>
          <a:stretch>
            <a:fillRect/>
          </a:stretch>
        </p:blipFill>
        <p:spPr>
          <a:xfrm>
            <a:off x="5784850" y="1414462"/>
            <a:ext cx="749300" cy="749301"/>
          </a:xfrm>
          <a:prstGeom prst="rect">
            <a:avLst/>
          </a:prstGeom>
          <a:ln w="12700">
            <a:miter lim="400000"/>
          </a:ln>
        </p:spPr>
      </p:pic>
      <p:sp>
        <p:nvSpPr>
          <p:cNvPr id="634" name="diagonal"/>
          <p:cNvSpPr txBox="1"/>
          <p:nvPr/>
        </p:nvSpPr>
        <p:spPr>
          <a:xfrm>
            <a:off x="5455920" y="2743200"/>
            <a:ext cx="146272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diagonal</a:t>
            </a:r>
          </a:p>
        </p:txBody>
      </p:sp>
      <p:sp>
        <p:nvSpPr>
          <p:cNvPr id="635" name="Shape"/>
          <p:cNvSpPr/>
          <p:nvPr/>
        </p:nvSpPr>
        <p:spPr>
          <a:xfrm flipV="1">
            <a:off x="5870575" y="2159000"/>
            <a:ext cx="590550" cy="655638"/>
          </a:xfrm>
          <a:custGeom>
            <a:avLst/>
            <a:gdLst/>
            <a:ahLst/>
            <a:cxnLst>
              <a:cxn ang="0">
                <a:pos x="wd2" y="hd2"/>
              </a:cxn>
              <a:cxn ang="5400000">
                <a:pos x="wd2" y="hd2"/>
              </a:cxn>
              <a:cxn ang="10800000">
                <a:pos x="wd2" y="hd2"/>
              </a:cxn>
              <a:cxn ang="16200000">
                <a:pos x="wd2" y="hd2"/>
              </a:cxn>
            </a:cxnLst>
            <a:rect l="0" t="0" r="r" b="b"/>
            <a:pathLst>
              <a:path w="21600" h="21600" extrusionOk="0">
                <a:moveTo>
                  <a:pt x="0" y="11872"/>
                </a:moveTo>
                <a:lnTo>
                  <a:pt x="5400" y="11872"/>
                </a:lnTo>
                <a:lnTo>
                  <a:pt x="5400" y="0"/>
                </a:lnTo>
                <a:lnTo>
                  <a:pt x="16200" y="0"/>
                </a:lnTo>
                <a:lnTo>
                  <a:pt x="16200" y="11872"/>
                </a:lnTo>
                <a:lnTo>
                  <a:pt x="21600" y="11872"/>
                </a:lnTo>
                <a:lnTo>
                  <a:pt x="10800" y="21600"/>
                </a:lnTo>
                <a:close/>
              </a:path>
            </a:pathLst>
          </a:custGeom>
          <a:solidFill>
            <a:srgbClr val="000000"/>
          </a:solidFill>
          <a:ln w="25400">
            <a:solidFill>
              <a:srgbClr val="000000"/>
            </a:solidFill>
          </a:ln>
        </p:spPr>
        <p:txBody>
          <a:bodyPr lIns="45719" rIns="45719" anchor="ctr"/>
          <a:lstStyle/>
          <a:p>
            <a:pPr algn="ctr">
              <a:defRPr sz="1800">
                <a:solidFill>
                  <a:srgbClr val="FFFFFF"/>
                </a:solidFill>
              </a:defRPr>
            </a:pPr>
            <a:endParaRPr/>
          </a:p>
        </p:txBody>
      </p:sp>
      <p:grpSp>
        <p:nvGrpSpPr>
          <p:cNvPr id="647" name="Group"/>
          <p:cNvGrpSpPr/>
          <p:nvPr/>
        </p:nvGrpSpPr>
        <p:grpSpPr>
          <a:xfrm>
            <a:off x="3450335" y="3224783"/>
            <a:ext cx="5430458" cy="749811"/>
            <a:chOff x="0" y="0"/>
            <a:chExt cx="5430456" cy="749809"/>
          </a:xfrm>
        </p:grpSpPr>
        <p:grpSp>
          <p:nvGrpSpPr>
            <p:cNvPr id="645" name="Group"/>
            <p:cNvGrpSpPr/>
            <p:nvPr/>
          </p:nvGrpSpPr>
          <p:grpSpPr>
            <a:xfrm>
              <a:off x="0" y="-1"/>
              <a:ext cx="1621536" cy="749811"/>
              <a:chOff x="0" y="0"/>
              <a:chExt cx="1621535" cy="749809"/>
            </a:xfrm>
          </p:grpSpPr>
          <p:grpSp>
            <p:nvGrpSpPr>
              <p:cNvPr id="638" name="Group"/>
              <p:cNvGrpSpPr/>
              <p:nvPr/>
            </p:nvGrpSpPr>
            <p:grpSpPr>
              <a:xfrm>
                <a:off x="1121663" y="0"/>
                <a:ext cx="499873" cy="749809"/>
                <a:chOff x="0" y="0"/>
                <a:chExt cx="499872" cy="749808"/>
              </a:xfrm>
            </p:grpSpPr>
            <p:pic>
              <p:nvPicPr>
                <p:cNvPr id="636" name="image.png" descr="image.png"/>
                <p:cNvPicPr>
                  <a:picLocks noChangeAspect="1"/>
                </p:cNvPicPr>
                <p:nvPr/>
              </p:nvPicPr>
              <p:blipFill>
                <a:blip r:embed="rId11"/>
                <a:stretch>
                  <a:fillRect/>
                </a:stretch>
              </p:blipFill>
              <p:spPr>
                <a:xfrm>
                  <a:off x="0" y="0"/>
                  <a:ext cx="499873" cy="749809"/>
                </a:xfrm>
                <a:prstGeom prst="rect">
                  <a:avLst/>
                </a:prstGeom>
                <a:ln w="12700" cap="flat">
                  <a:noFill/>
                  <a:miter lim="400000"/>
                </a:ln>
                <a:effectLst/>
              </p:spPr>
            </p:pic>
            <p:sp>
              <p:nvSpPr>
                <p:cNvPr id="637" name="zi"/>
                <p:cNvSpPr txBox="1"/>
                <p:nvPr/>
              </p:nvSpPr>
              <p:spPr>
                <a:xfrm>
                  <a:off x="102720" y="176231"/>
                  <a:ext cx="29768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grpSp>
            <p:nvGrpSpPr>
              <p:cNvPr id="641" name="Group"/>
              <p:cNvGrpSpPr/>
              <p:nvPr/>
            </p:nvGrpSpPr>
            <p:grpSpPr>
              <a:xfrm>
                <a:off x="579119" y="6096"/>
                <a:ext cx="499873" cy="743714"/>
                <a:chOff x="0" y="0"/>
                <a:chExt cx="499872" cy="743713"/>
              </a:xfrm>
            </p:grpSpPr>
            <p:pic>
              <p:nvPicPr>
                <p:cNvPr id="639" name="image.png" descr="image.png"/>
                <p:cNvPicPr>
                  <a:picLocks noChangeAspect="1"/>
                </p:cNvPicPr>
                <p:nvPr/>
              </p:nvPicPr>
              <p:blipFill>
                <a:blip r:embed="rId12"/>
                <a:stretch>
                  <a:fillRect/>
                </a:stretch>
              </p:blipFill>
              <p:spPr>
                <a:xfrm>
                  <a:off x="0" y="-1"/>
                  <a:ext cx="499873" cy="743715"/>
                </a:xfrm>
                <a:prstGeom prst="rect">
                  <a:avLst/>
                </a:prstGeom>
                <a:ln w="12700" cap="flat">
                  <a:noFill/>
                  <a:miter lim="400000"/>
                </a:ln>
                <a:effectLst/>
              </p:spPr>
            </p:pic>
            <p:sp>
              <p:nvSpPr>
                <p:cNvPr id="640" name="zf"/>
                <p:cNvSpPr txBox="1"/>
                <p:nvPr/>
              </p:nvSpPr>
              <p:spPr>
                <a:xfrm>
                  <a:off x="99460" y="172306"/>
                  <a:ext cx="29768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644" name="Group"/>
              <p:cNvGrpSpPr/>
              <p:nvPr/>
            </p:nvGrpSpPr>
            <p:grpSpPr>
              <a:xfrm>
                <a:off x="0" y="6096"/>
                <a:ext cx="518160" cy="743714"/>
                <a:chOff x="0" y="0"/>
                <a:chExt cx="518159" cy="743713"/>
              </a:xfrm>
            </p:grpSpPr>
            <p:pic>
              <p:nvPicPr>
                <p:cNvPr id="642" name="image.png" descr="image.png"/>
                <p:cNvPicPr>
                  <a:picLocks noChangeAspect="1"/>
                </p:cNvPicPr>
                <p:nvPr/>
              </p:nvPicPr>
              <p:blipFill>
                <a:blip r:embed="rId13"/>
                <a:stretch>
                  <a:fillRect/>
                </a:stretch>
              </p:blipFill>
              <p:spPr>
                <a:xfrm>
                  <a:off x="0" y="-1"/>
                  <a:ext cx="518160" cy="743715"/>
                </a:xfrm>
                <a:prstGeom prst="rect">
                  <a:avLst/>
                </a:prstGeom>
                <a:ln w="12700" cap="flat">
                  <a:noFill/>
                  <a:miter lim="400000"/>
                </a:ln>
                <a:effectLst/>
              </p:spPr>
            </p:pic>
            <p:sp>
              <p:nvSpPr>
                <p:cNvPr id="643" name="zo"/>
                <p:cNvSpPr txBox="1"/>
                <p:nvPr/>
              </p:nvSpPr>
              <p:spPr>
                <a:xfrm>
                  <a:off x="98996" y="160021"/>
                  <a:ext cx="319297" cy="3752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z</a:t>
                  </a:r>
                  <a:r>
                    <a:rPr baseline="30000"/>
                    <a:t>o</a:t>
                  </a:r>
                </a:p>
              </p:txBody>
            </p:sp>
          </p:grpSp>
        </p:grpSp>
        <p:sp>
          <p:nvSpPr>
            <p:cNvPr id="646" name="obtained by the same way"/>
            <p:cNvSpPr txBox="1"/>
            <p:nvPr/>
          </p:nvSpPr>
          <p:spPr>
            <a:xfrm>
              <a:off x="1395945" y="128589"/>
              <a:ext cx="4034512"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obtained by the same way</a:t>
              </a:r>
            </a:p>
          </p:txBody>
        </p:sp>
      </p:grpSp>
      <p:sp>
        <p:nvSpPr>
          <p:cNvPr id="648" name="=tanh(                                           )"/>
          <p:cNvSpPr txBox="1"/>
          <p:nvPr/>
        </p:nvSpPr>
        <p:spPr>
          <a:xfrm>
            <a:off x="3703320" y="1600200"/>
            <a:ext cx="387096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=tanh(                                           )    </a:t>
            </a:r>
          </a:p>
        </p:txBody>
      </p:sp>
      <p:sp>
        <p:nvSpPr>
          <p:cNvPr id="649" name="Information flow of LSTM"/>
          <p:cNvSpPr txBox="1"/>
          <p:nvPr/>
        </p:nvSpPr>
        <p:spPr>
          <a:xfrm>
            <a:off x="3779520" y="6396037"/>
            <a:ext cx="284689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b="1">
                <a:solidFill>
                  <a:srgbClr val="FF0000"/>
                </a:solidFill>
              </a:defRPr>
            </a:lvl1pPr>
          </a:lstStyle>
          <a:p>
            <a:r>
              <a:t>Information flow of LSTM</a:t>
            </a:r>
          </a:p>
        </p:txBody>
      </p:sp>
      <p:pic>
        <p:nvPicPr>
          <p:cNvPr id="650" name="image.png" descr="image.png"/>
          <p:cNvPicPr>
            <a:picLocks noChangeAspect="1"/>
          </p:cNvPicPr>
          <p:nvPr/>
        </p:nvPicPr>
        <p:blipFill>
          <a:blip r:embed="rId14"/>
          <a:stretch>
            <a:fillRect/>
          </a:stretch>
        </p:blipFill>
        <p:spPr>
          <a:xfrm>
            <a:off x="152400" y="25400"/>
            <a:ext cx="2744788" cy="2133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63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63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6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1" animBg="1" advAuto="0"/>
      <p:bldP spid="621" grpId="5" animBg="1" advAuto="0"/>
      <p:bldP spid="624" grpId="4" animBg="1" advAuto="0"/>
      <p:bldP spid="632" grpId="2" animBg="1" advAuto="0"/>
      <p:bldP spid="633" grpId="6" animBg="1" advAuto="0"/>
      <p:bldP spid="634" grpId="8" animBg="1" advAuto="0"/>
      <p:bldP spid="635" grpId="7" animBg="1" advAuto="0"/>
      <p:bldP spid="647" grpId="9" animBg="1" advAuto="0"/>
      <p:bldP spid="648" grpId="3"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4" name="Group"/>
          <p:cNvGrpSpPr/>
          <p:nvPr/>
        </p:nvGrpSpPr>
        <p:grpSpPr>
          <a:xfrm>
            <a:off x="5938520" y="5827712"/>
            <a:ext cx="816611" cy="415926"/>
            <a:chOff x="0" y="0"/>
            <a:chExt cx="816610" cy="415924"/>
          </a:xfrm>
        </p:grpSpPr>
        <p:sp>
          <p:nvSpPr>
            <p:cNvPr id="652"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53" name="h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a:t>
              </a:r>
            </a:p>
          </p:txBody>
        </p:sp>
      </p:grpSp>
      <p:sp>
        <p:nvSpPr>
          <p:cNvPr id="655" name="Line"/>
          <p:cNvSpPr/>
          <p:nvPr/>
        </p:nvSpPr>
        <p:spPr>
          <a:xfrm>
            <a:off x="4022725" y="2976562"/>
            <a:ext cx="1906588" cy="3101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5" y="767"/>
                  <a:pt x="4549" y="1533"/>
                  <a:pt x="5934" y="4300"/>
                </a:cubicBezTo>
                <a:cubicBezTo>
                  <a:pt x="7319" y="7067"/>
                  <a:pt x="5697" y="13717"/>
                  <a:pt x="8308" y="16600"/>
                </a:cubicBezTo>
                <a:cubicBezTo>
                  <a:pt x="10919" y="19483"/>
                  <a:pt x="16259" y="20542"/>
                  <a:pt x="21600" y="21600"/>
                </a:cubicBezTo>
              </a:path>
            </a:pathLst>
          </a:custGeom>
          <a:ln w="57150">
            <a:solidFill>
              <a:srgbClr val="000000"/>
            </a:solidFill>
            <a:tailEnd type="triangle"/>
          </a:ln>
        </p:spPr>
        <p:txBody>
          <a:bodyPr lIns="45719" rIns="45719" anchor="ctr"/>
          <a:lstStyle/>
          <a:p>
            <a:endParaRPr/>
          </a:p>
        </p:txBody>
      </p:sp>
      <p:grpSp>
        <p:nvGrpSpPr>
          <p:cNvPr id="658" name="Group"/>
          <p:cNvGrpSpPr/>
          <p:nvPr/>
        </p:nvGrpSpPr>
        <p:grpSpPr>
          <a:xfrm>
            <a:off x="2490470" y="5832474"/>
            <a:ext cx="816611" cy="414340"/>
            <a:chOff x="0" y="0"/>
            <a:chExt cx="816610" cy="414338"/>
          </a:xfrm>
        </p:grpSpPr>
        <p:sp>
          <p:nvSpPr>
            <p:cNvPr id="656" name="Rectangle"/>
            <p:cNvSpPr/>
            <p:nvPr/>
          </p:nvSpPr>
          <p:spPr>
            <a:xfrm>
              <a:off x="11430" y="46037"/>
              <a:ext cx="720726" cy="368302"/>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57" name="x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grpSp>
        <p:nvGrpSpPr>
          <p:cNvPr id="661" name="Group"/>
          <p:cNvGrpSpPr/>
          <p:nvPr/>
        </p:nvGrpSpPr>
        <p:grpSpPr>
          <a:xfrm>
            <a:off x="2525712" y="4424362"/>
            <a:ext cx="719138" cy="431801"/>
            <a:chOff x="0" y="0"/>
            <a:chExt cx="719137" cy="431800"/>
          </a:xfrm>
        </p:grpSpPr>
        <p:sp>
          <p:nvSpPr>
            <p:cNvPr id="659" name="Rectangle"/>
            <p:cNvSpPr/>
            <p:nvPr/>
          </p:nvSpPr>
          <p:spPr>
            <a:xfrm>
              <a:off x="0" y="0"/>
              <a:ext cx="719138"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60" name="z"/>
            <p:cNvSpPr txBox="1"/>
            <p:nvPr/>
          </p:nvSpPr>
          <p:spPr>
            <a:xfrm>
              <a:off x="50482" y="40569"/>
              <a:ext cx="618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664" name="Group"/>
          <p:cNvGrpSpPr/>
          <p:nvPr/>
        </p:nvGrpSpPr>
        <p:grpSpPr>
          <a:xfrm>
            <a:off x="1579562" y="4395787"/>
            <a:ext cx="828676" cy="547688"/>
            <a:chOff x="0" y="0"/>
            <a:chExt cx="828675" cy="547687"/>
          </a:xfrm>
        </p:grpSpPr>
        <p:pic>
          <p:nvPicPr>
            <p:cNvPr id="662"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663" name="zi"/>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sp>
        <p:nvSpPr>
          <p:cNvPr id="665" name="Circle"/>
          <p:cNvSpPr/>
          <p:nvPr/>
        </p:nvSpPr>
        <p:spPr>
          <a:xfrm>
            <a:off x="2197100" y="3570287"/>
            <a:ext cx="438150" cy="438151"/>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668" name="Group"/>
          <p:cNvGrpSpPr/>
          <p:nvPr/>
        </p:nvGrpSpPr>
        <p:grpSpPr>
          <a:xfrm>
            <a:off x="695325" y="4395787"/>
            <a:ext cx="828675" cy="547688"/>
            <a:chOff x="0" y="0"/>
            <a:chExt cx="828675" cy="547687"/>
          </a:xfrm>
        </p:grpSpPr>
        <p:pic>
          <p:nvPicPr>
            <p:cNvPr id="666"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667" name="zf"/>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671" name="Group"/>
          <p:cNvGrpSpPr/>
          <p:nvPr/>
        </p:nvGrpSpPr>
        <p:grpSpPr>
          <a:xfrm>
            <a:off x="3352800" y="4395787"/>
            <a:ext cx="835025" cy="554038"/>
            <a:chOff x="0" y="0"/>
            <a:chExt cx="835025" cy="554037"/>
          </a:xfrm>
        </p:grpSpPr>
        <p:pic>
          <p:nvPicPr>
            <p:cNvPr id="669" name="image.png" descr="image.png"/>
            <p:cNvPicPr>
              <a:picLocks noChangeAspect="1"/>
            </p:cNvPicPr>
            <p:nvPr/>
          </p:nvPicPr>
          <p:blipFill>
            <a:blip r:embed="rId3"/>
            <a:stretch>
              <a:fillRect/>
            </a:stretch>
          </p:blipFill>
          <p:spPr>
            <a:xfrm>
              <a:off x="0" y="0"/>
              <a:ext cx="835025" cy="554038"/>
            </a:xfrm>
            <a:prstGeom prst="rect">
              <a:avLst/>
            </a:prstGeom>
            <a:ln w="12700" cap="flat">
              <a:noFill/>
              <a:miter lim="400000"/>
            </a:ln>
            <a:effectLst/>
          </p:spPr>
        </p:pic>
        <p:sp>
          <p:nvSpPr>
            <p:cNvPr id="670" name="zo"/>
            <p:cNvSpPr txBox="1"/>
            <p:nvPr/>
          </p:nvSpPr>
          <p:spPr>
            <a:xfrm>
              <a:off x="102870" y="73906"/>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sp>
        <p:nvSpPr>
          <p:cNvPr id="672" name="Circle"/>
          <p:cNvSpPr/>
          <p:nvPr/>
        </p:nvSpPr>
        <p:spPr>
          <a:xfrm>
            <a:off x="869950" y="2751137"/>
            <a:ext cx="438150" cy="438151"/>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675" name="Group"/>
          <p:cNvGrpSpPr/>
          <p:nvPr/>
        </p:nvGrpSpPr>
        <p:grpSpPr>
          <a:xfrm>
            <a:off x="2185987" y="2724149"/>
            <a:ext cx="438151" cy="464060"/>
            <a:chOff x="0" y="0"/>
            <a:chExt cx="438150" cy="464057"/>
          </a:xfrm>
        </p:grpSpPr>
        <p:sp>
          <p:nvSpPr>
            <p:cNvPr id="673" name="Circle"/>
            <p:cNvSpPr/>
            <p:nvPr/>
          </p:nvSpPr>
          <p:spPr>
            <a:xfrm>
              <a:off x="0" y="0"/>
              <a:ext cx="438150" cy="438150"/>
            </a:xfrm>
            <a:prstGeom prst="ellipse">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pic>
          <p:nvPicPr>
            <p:cNvPr id="674" name="image.png" descr="image.png"/>
            <p:cNvPicPr>
              <a:picLocks noChangeAspect="1"/>
            </p:cNvPicPr>
            <p:nvPr/>
          </p:nvPicPr>
          <p:blipFill>
            <a:blip r:embed="rId4"/>
            <a:stretch>
              <a:fillRect/>
            </a:stretch>
          </p:blipFill>
          <p:spPr>
            <a:xfrm>
              <a:off x="87819" y="104394"/>
              <a:ext cx="292610" cy="359664"/>
            </a:xfrm>
            <a:prstGeom prst="rect">
              <a:avLst/>
            </a:prstGeom>
            <a:ln w="12700" cap="flat">
              <a:noFill/>
              <a:miter lim="400000"/>
            </a:ln>
            <a:effectLst/>
          </p:spPr>
        </p:pic>
      </p:grpSp>
      <p:sp>
        <p:nvSpPr>
          <p:cNvPr id="676" name="Circle"/>
          <p:cNvSpPr/>
          <p:nvPr/>
        </p:nvSpPr>
        <p:spPr>
          <a:xfrm>
            <a:off x="3546475" y="2746375"/>
            <a:ext cx="438150"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pic>
        <p:nvPicPr>
          <p:cNvPr id="677" name="image.png" descr="image.png"/>
          <p:cNvPicPr>
            <a:picLocks noChangeAspect="1"/>
          </p:cNvPicPr>
          <p:nvPr/>
        </p:nvPicPr>
        <p:blipFill>
          <a:blip r:embed="rId5"/>
          <a:stretch>
            <a:fillRect/>
          </a:stretch>
        </p:blipFill>
        <p:spPr>
          <a:xfrm>
            <a:off x="3352800" y="1377950"/>
            <a:ext cx="828675" cy="542925"/>
          </a:xfrm>
          <a:prstGeom prst="rect">
            <a:avLst/>
          </a:prstGeom>
          <a:ln w="12700">
            <a:miter lim="400000"/>
          </a:ln>
        </p:spPr>
      </p:pic>
      <p:sp>
        <p:nvSpPr>
          <p:cNvPr id="678" name="yt"/>
          <p:cNvSpPr txBox="1"/>
          <p:nvPr/>
        </p:nvSpPr>
        <p:spPr>
          <a:xfrm>
            <a:off x="3371532" y="1395412"/>
            <a:ext cx="8166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y</a:t>
            </a:r>
            <a:r>
              <a:rPr baseline="30000"/>
              <a:t>t</a:t>
            </a:r>
          </a:p>
        </p:txBody>
      </p:sp>
      <p:sp>
        <p:nvSpPr>
          <p:cNvPr id="679" name="Line"/>
          <p:cNvSpPr/>
          <p:nvPr/>
        </p:nvSpPr>
        <p:spPr>
          <a:xfrm flipV="1">
            <a:off x="1109344" y="3217862"/>
            <a:ext cx="1" cy="1230313"/>
          </a:xfrm>
          <a:prstGeom prst="line">
            <a:avLst/>
          </a:prstGeom>
          <a:ln w="57150">
            <a:solidFill>
              <a:srgbClr val="000000"/>
            </a:solidFill>
            <a:tailEnd type="triangle"/>
          </a:ln>
        </p:spPr>
        <p:txBody>
          <a:bodyPr lIns="45719" rIns="45719"/>
          <a:lstStyle/>
          <a:p>
            <a:endParaRPr/>
          </a:p>
        </p:txBody>
      </p:sp>
      <p:sp>
        <p:nvSpPr>
          <p:cNvPr id="680" name="Line"/>
          <p:cNvSpPr/>
          <p:nvPr/>
        </p:nvSpPr>
        <p:spPr>
          <a:xfrm>
            <a:off x="1314450" y="2981325"/>
            <a:ext cx="887413" cy="0"/>
          </a:xfrm>
          <a:prstGeom prst="line">
            <a:avLst/>
          </a:prstGeom>
          <a:ln w="57150">
            <a:solidFill>
              <a:srgbClr val="000000"/>
            </a:solidFill>
            <a:tailEnd type="triangle"/>
          </a:ln>
        </p:spPr>
        <p:txBody>
          <a:bodyPr lIns="45719" rIns="45719"/>
          <a:lstStyle/>
          <a:p>
            <a:endParaRPr/>
          </a:p>
        </p:txBody>
      </p:sp>
      <p:sp>
        <p:nvSpPr>
          <p:cNvPr id="681" name="Line"/>
          <p:cNvSpPr/>
          <p:nvPr/>
        </p:nvSpPr>
        <p:spPr>
          <a:xfrm flipH="1" flipV="1">
            <a:off x="2571750" y="3944937"/>
            <a:ext cx="338138" cy="495301"/>
          </a:xfrm>
          <a:prstGeom prst="line">
            <a:avLst/>
          </a:prstGeom>
          <a:ln w="57150">
            <a:solidFill>
              <a:srgbClr val="000000"/>
            </a:solidFill>
            <a:tailEnd type="triangle"/>
          </a:ln>
        </p:spPr>
        <p:txBody>
          <a:bodyPr lIns="45719" rIns="45719"/>
          <a:lstStyle/>
          <a:p>
            <a:endParaRPr/>
          </a:p>
        </p:txBody>
      </p:sp>
      <p:sp>
        <p:nvSpPr>
          <p:cNvPr id="682" name="Line"/>
          <p:cNvSpPr/>
          <p:nvPr/>
        </p:nvSpPr>
        <p:spPr>
          <a:xfrm flipV="1">
            <a:off x="1992312" y="3944937"/>
            <a:ext cx="269876" cy="479426"/>
          </a:xfrm>
          <a:prstGeom prst="line">
            <a:avLst/>
          </a:prstGeom>
          <a:ln w="57150">
            <a:solidFill>
              <a:srgbClr val="000000"/>
            </a:solidFill>
            <a:tailEnd type="triangle"/>
          </a:ln>
        </p:spPr>
        <p:txBody>
          <a:bodyPr lIns="45719" rIns="45719"/>
          <a:lstStyle/>
          <a:p>
            <a:endParaRPr/>
          </a:p>
        </p:txBody>
      </p:sp>
      <p:sp>
        <p:nvSpPr>
          <p:cNvPr id="683" name="Line"/>
          <p:cNvSpPr/>
          <p:nvPr/>
        </p:nvSpPr>
        <p:spPr>
          <a:xfrm flipV="1">
            <a:off x="2412999" y="3170237"/>
            <a:ext cx="1" cy="396876"/>
          </a:xfrm>
          <a:prstGeom prst="line">
            <a:avLst/>
          </a:prstGeom>
          <a:ln w="57150">
            <a:solidFill>
              <a:srgbClr val="000000"/>
            </a:solidFill>
            <a:tailEnd type="triangle"/>
          </a:ln>
        </p:spPr>
        <p:txBody>
          <a:bodyPr lIns="45719" rIns="45719"/>
          <a:lstStyle/>
          <a:p>
            <a:endParaRPr/>
          </a:p>
        </p:txBody>
      </p:sp>
      <p:pic>
        <p:nvPicPr>
          <p:cNvPr id="684" name="image.png" descr="image.png"/>
          <p:cNvPicPr>
            <a:picLocks noChangeAspect="1"/>
          </p:cNvPicPr>
          <p:nvPr/>
        </p:nvPicPr>
        <p:blipFill>
          <a:blip r:embed="rId6"/>
          <a:stretch>
            <a:fillRect/>
          </a:stretch>
        </p:blipFill>
        <p:spPr>
          <a:xfrm>
            <a:off x="3505200" y="1901825"/>
            <a:ext cx="549275" cy="860425"/>
          </a:xfrm>
          <a:prstGeom prst="rect">
            <a:avLst/>
          </a:prstGeom>
          <a:ln w="12700">
            <a:miter lim="400000"/>
          </a:ln>
        </p:spPr>
      </p:pic>
      <p:pic>
        <p:nvPicPr>
          <p:cNvPr id="685" name="image.png" descr="image.png"/>
          <p:cNvPicPr>
            <a:picLocks noChangeAspect="1"/>
          </p:cNvPicPr>
          <p:nvPr/>
        </p:nvPicPr>
        <p:blipFill>
          <a:blip r:embed="rId7"/>
          <a:stretch>
            <a:fillRect/>
          </a:stretch>
        </p:blipFill>
        <p:spPr>
          <a:xfrm>
            <a:off x="3011487" y="4857750"/>
            <a:ext cx="1023938" cy="1042988"/>
          </a:xfrm>
          <a:prstGeom prst="rect">
            <a:avLst/>
          </a:prstGeom>
          <a:ln w="12700">
            <a:miter lim="400000"/>
          </a:ln>
        </p:spPr>
      </p:pic>
      <p:pic>
        <p:nvPicPr>
          <p:cNvPr id="686" name="image.png" descr="image.png"/>
          <p:cNvPicPr>
            <a:picLocks noChangeAspect="1"/>
          </p:cNvPicPr>
          <p:nvPr/>
        </p:nvPicPr>
        <p:blipFill>
          <a:blip r:embed="rId8"/>
          <a:stretch>
            <a:fillRect/>
          </a:stretch>
        </p:blipFill>
        <p:spPr>
          <a:xfrm>
            <a:off x="1700212" y="4816475"/>
            <a:ext cx="817563" cy="1054100"/>
          </a:xfrm>
          <a:prstGeom prst="rect">
            <a:avLst/>
          </a:prstGeom>
          <a:ln w="12700">
            <a:miter lim="400000"/>
          </a:ln>
        </p:spPr>
      </p:pic>
      <p:pic>
        <p:nvPicPr>
          <p:cNvPr id="687" name="image.png" descr="image.png"/>
          <p:cNvPicPr>
            <a:picLocks noChangeAspect="1"/>
          </p:cNvPicPr>
          <p:nvPr/>
        </p:nvPicPr>
        <p:blipFill>
          <a:blip r:embed="rId9"/>
          <a:stretch>
            <a:fillRect/>
          </a:stretch>
        </p:blipFill>
        <p:spPr>
          <a:xfrm>
            <a:off x="2438400" y="4857750"/>
            <a:ext cx="768350" cy="1019175"/>
          </a:xfrm>
          <a:prstGeom prst="rect">
            <a:avLst/>
          </a:prstGeom>
          <a:ln w="12700">
            <a:miter lim="400000"/>
          </a:ln>
        </p:spPr>
      </p:pic>
      <p:pic>
        <p:nvPicPr>
          <p:cNvPr id="688" name="image.png" descr="image.png"/>
          <p:cNvPicPr>
            <a:picLocks noChangeAspect="1"/>
          </p:cNvPicPr>
          <p:nvPr/>
        </p:nvPicPr>
        <p:blipFill>
          <a:blip r:embed="rId10"/>
          <a:stretch>
            <a:fillRect/>
          </a:stretch>
        </p:blipFill>
        <p:spPr>
          <a:xfrm>
            <a:off x="822325" y="4840287"/>
            <a:ext cx="1079500" cy="1060451"/>
          </a:xfrm>
          <a:prstGeom prst="rect">
            <a:avLst/>
          </a:prstGeom>
          <a:ln w="12700">
            <a:miter lim="400000"/>
          </a:ln>
        </p:spPr>
      </p:pic>
      <p:grpSp>
        <p:nvGrpSpPr>
          <p:cNvPr id="691" name="Group"/>
          <p:cNvGrpSpPr/>
          <p:nvPr/>
        </p:nvGrpSpPr>
        <p:grpSpPr>
          <a:xfrm>
            <a:off x="1695132" y="5835649"/>
            <a:ext cx="816611" cy="415925"/>
            <a:chOff x="0" y="0"/>
            <a:chExt cx="816610" cy="415923"/>
          </a:xfrm>
        </p:grpSpPr>
        <p:sp>
          <p:nvSpPr>
            <p:cNvPr id="689" name="Rectangle"/>
            <p:cNvSpPr/>
            <p:nvPr/>
          </p:nvSpPr>
          <p:spPr>
            <a:xfrm>
              <a:off x="11430" y="46037"/>
              <a:ext cx="720726" cy="369887"/>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690" name="ht-1"/>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694" name="Group"/>
          <p:cNvGrpSpPr/>
          <p:nvPr/>
        </p:nvGrpSpPr>
        <p:grpSpPr>
          <a:xfrm>
            <a:off x="-119380" y="2117725"/>
            <a:ext cx="816611" cy="415926"/>
            <a:chOff x="0" y="0"/>
            <a:chExt cx="816610" cy="415925"/>
          </a:xfrm>
        </p:grpSpPr>
        <p:sp>
          <p:nvSpPr>
            <p:cNvPr id="692" name="Rectangle"/>
            <p:cNvSpPr/>
            <p:nvPr/>
          </p:nvSpPr>
          <p:spPr>
            <a:xfrm>
              <a:off x="1905" y="46038"/>
              <a:ext cx="720726" cy="369888"/>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93" name="ct-1"/>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grpSp>
        <p:nvGrpSpPr>
          <p:cNvPr id="697" name="Group"/>
          <p:cNvGrpSpPr/>
          <p:nvPr/>
        </p:nvGrpSpPr>
        <p:grpSpPr>
          <a:xfrm>
            <a:off x="4170045" y="2108200"/>
            <a:ext cx="815023" cy="415926"/>
            <a:chOff x="0" y="0"/>
            <a:chExt cx="815022" cy="415925"/>
          </a:xfrm>
        </p:grpSpPr>
        <p:sp>
          <p:nvSpPr>
            <p:cNvPr id="695" name="Rectangle"/>
            <p:cNvSpPr/>
            <p:nvPr/>
          </p:nvSpPr>
          <p:spPr>
            <a:xfrm>
              <a:off x="1904" y="46038"/>
              <a:ext cx="719139" cy="369888"/>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696" name="ct"/>
            <p:cNvSpPr txBox="1"/>
            <p:nvPr/>
          </p:nvSpPr>
          <p:spPr>
            <a:xfrm>
              <a:off x="0" y="0"/>
              <a:ext cx="815023"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a:t>
              </a:r>
            </a:p>
          </p:txBody>
        </p:sp>
      </p:grpSp>
      <p:sp>
        <p:nvSpPr>
          <p:cNvPr id="698" name="Line"/>
          <p:cNvSpPr/>
          <p:nvPr/>
        </p:nvSpPr>
        <p:spPr>
          <a:xfrm>
            <a:off x="2525712" y="2335212"/>
            <a:ext cx="1625601" cy="379413"/>
          </a:xfrm>
          <a:custGeom>
            <a:avLst/>
            <a:gdLst/>
            <a:ahLst/>
            <a:cxnLst>
              <a:cxn ang="0">
                <a:pos x="wd2" y="hd2"/>
              </a:cxn>
              <a:cxn ang="5400000">
                <a:pos x="wd2" y="hd2"/>
              </a:cxn>
              <a:cxn ang="10800000">
                <a:pos x="wd2" y="hd2"/>
              </a:cxn>
              <a:cxn ang="16200000">
                <a:pos x="wd2" y="hd2"/>
              </a:cxn>
            </a:cxnLst>
            <a:rect l="0" t="0" r="r" b="b"/>
            <a:pathLst>
              <a:path w="21600" h="21375" extrusionOk="0">
                <a:moveTo>
                  <a:pt x="0" y="21375"/>
                </a:moveTo>
                <a:cubicBezTo>
                  <a:pt x="1575" y="14540"/>
                  <a:pt x="3150" y="7704"/>
                  <a:pt x="6750" y="4150"/>
                </a:cubicBezTo>
                <a:cubicBezTo>
                  <a:pt x="10350" y="595"/>
                  <a:pt x="18546" y="-225"/>
                  <a:pt x="21600" y="48"/>
                </a:cubicBezTo>
              </a:path>
            </a:pathLst>
          </a:custGeom>
          <a:ln w="57150">
            <a:solidFill>
              <a:srgbClr val="000000"/>
            </a:solidFill>
            <a:tailEnd type="triangle"/>
          </a:ln>
        </p:spPr>
        <p:txBody>
          <a:bodyPr lIns="45719" rIns="45719" anchor="ctr"/>
          <a:lstStyle/>
          <a:p>
            <a:endParaRPr/>
          </a:p>
        </p:txBody>
      </p:sp>
      <p:sp>
        <p:nvSpPr>
          <p:cNvPr id="699" name="Line"/>
          <p:cNvSpPr/>
          <p:nvPr/>
        </p:nvSpPr>
        <p:spPr>
          <a:xfrm>
            <a:off x="623887" y="2365375"/>
            <a:ext cx="434976" cy="377826"/>
          </a:xfrm>
          <a:custGeom>
            <a:avLst/>
            <a:gdLst/>
            <a:ahLst/>
            <a:cxnLst>
              <a:cxn ang="0">
                <a:pos x="wd2" y="hd2"/>
              </a:cxn>
              <a:cxn ang="5400000">
                <a:pos x="wd2" y="hd2"/>
              </a:cxn>
              <a:cxn ang="10800000">
                <a:pos x="wd2" y="hd2"/>
              </a:cxn>
              <a:cxn ang="16200000">
                <a:pos x="wd2" y="hd2"/>
              </a:cxn>
            </a:cxnLst>
            <a:rect l="0" t="0" r="r" b="b"/>
            <a:pathLst>
              <a:path w="21600" h="21379" extrusionOk="0">
                <a:moveTo>
                  <a:pt x="0" y="52"/>
                </a:moveTo>
                <a:cubicBezTo>
                  <a:pt x="5400" y="-84"/>
                  <a:pt x="10800" y="-221"/>
                  <a:pt x="14400" y="3333"/>
                </a:cubicBezTo>
                <a:cubicBezTo>
                  <a:pt x="18000" y="6888"/>
                  <a:pt x="19800" y="14133"/>
                  <a:pt x="21600" y="21379"/>
                </a:cubicBezTo>
              </a:path>
            </a:pathLst>
          </a:custGeom>
          <a:ln w="57150">
            <a:solidFill>
              <a:srgbClr val="000000"/>
            </a:solidFill>
            <a:tailEnd type="triangle"/>
          </a:ln>
        </p:spPr>
        <p:txBody>
          <a:bodyPr lIns="45719" rIns="45719" anchor="ctr"/>
          <a:lstStyle/>
          <a:p>
            <a:endParaRPr/>
          </a:p>
        </p:txBody>
      </p:sp>
      <p:sp>
        <p:nvSpPr>
          <p:cNvPr id="700" name="Line"/>
          <p:cNvSpPr/>
          <p:nvPr/>
        </p:nvSpPr>
        <p:spPr>
          <a:xfrm>
            <a:off x="2659062" y="2981325"/>
            <a:ext cx="887413" cy="0"/>
          </a:xfrm>
          <a:prstGeom prst="line">
            <a:avLst/>
          </a:prstGeom>
          <a:ln w="57150">
            <a:solidFill>
              <a:srgbClr val="000000"/>
            </a:solidFill>
            <a:tailEnd type="triangle"/>
          </a:ln>
        </p:spPr>
        <p:txBody>
          <a:bodyPr lIns="45719" rIns="45719"/>
          <a:lstStyle/>
          <a:p>
            <a:endParaRPr/>
          </a:p>
        </p:txBody>
      </p:sp>
      <p:sp>
        <p:nvSpPr>
          <p:cNvPr id="701" name="Line"/>
          <p:cNvSpPr/>
          <p:nvPr/>
        </p:nvSpPr>
        <p:spPr>
          <a:xfrm flipV="1">
            <a:off x="3781107" y="3184525"/>
            <a:ext cx="1" cy="1230313"/>
          </a:xfrm>
          <a:prstGeom prst="line">
            <a:avLst/>
          </a:prstGeom>
          <a:ln w="57150">
            <a:solidFill>
              <a:srgbClr val="000000"/>
            </a:solidFill>
            <a:tailEnd type="triangle"/>
          </a:ln>
        </p:spPr>
        <p:txBody>
          <a:bodyPr lIns="45719" rIns="45719"/>
          <a:lstStyle/>
          <a:p>
            <a:endParaRPr/>
          </a:p>
        </p:txBody>
      </p:sp>
      <p:pic>
        <p:nvPicPr>
          <p:cNvPr id="702" name="image.png" descr="image.png"/>
          <p:cNvPicPr>
            <a:picLocks noChangeAspect="1"/>
          </p:cNvPicPr>
          <p:nvPr/>
        </p:nvPicPr>
        <p:blipFill>
          <a:blip r:embed="rId11"/>
          <a:stretch>
            <a:fillRect/>
          </a:stretch>
        </p:blipFill>
        <p:spPr>
          <a:xfrm>
            <a:off x="2157412" y="3548062"/>
            <a:ext cx="525463" cy="463551"/>
          </a:xfrm>
          <a:prstGeom prst="rect">
            <a:avLst/>
          </a:prstGeom>
          <a:ln w="12700">
            <a:miter lim="400000"/>
          </a:ln>
        </p:spPr>
      </p:pic>
      <p:pic>
        <p:nvPicPr>
          <p:cNvPr id="703" name="image.png" descr="image.png"/>
          <p:cNvPicPr>
            <a:picLocks noChangeAspect="1"/>
          </p:cNvPicPr>
          <p:nvPr/>
        </p:nvPicPr>
        <p:blipFill>
          <a:blip r:embed="rId12"/>
          <a:stretch>
            <a:fillRect/>
          </a:stretch>
        </p:blipFill>
        <p:spPr>
          <a:xfrm>
            <a:off x="822325" y="2736850"/>
            <a:ext cx="530225" cy="469900"/>
          </a:xfrm>
          <a:prstGeom prst="rect">
            <a:avLst/>
          </a:prstGeom>
          <a:ln w="12700">
            <a:miter lim="400000"/>
          </a:ln>
        </p:spPr>
      </p:pic>
      <p:pic>
        <p:nvPicPr>
          <p:cNvPr id="704" name="image.png" descr="image.png"/>
          <p:cNvPicPr>
            <a:picLocks noChangeAspect="1"/>
          </p:cNvPicPr>
          <p:nvPr/>
        </p:nvPicPr>
        <p:blipFill>
          <a:blip r:embed="rId13"/>
          <a:stretch>
            <a:fillRect/>
          </a:stretch>
        </p:blipFill>
        <p:spPr>
          <a:xfrm>
            <a:off x="3498850" y="2719387"/>
            <a:ext cx="530225" cy="468313"/>
          </a:xfrm>
          <a:prstGeom prst="rect">
            <a:avLst/>
          </a:prstGeom>
          <a:ln w="12700">
            <a:miter lim="400000"/>
          </a:ln>
        </p:spPr>
      </p:pic>
      <p:sp>
        <p:nvSpPr>
          <p:cNvPr id="705" name="tanh"/>
          <p:cNvSpPr txBox="1"/>
          <p:nvPr/>
        </p:nvSpPr>
        <p:spPr>
          <a:xfrm>
            <a:off x="2404745" y="2909887"/>
            <a:ext cx="13373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tanh</a:t>
            </a:r>
          </a:p>
        </p:txBody>
      </p:sp>
      <p:sp>
        <p:nvSpPr>
          <p:cNvPr id="706" name="ct = zf ◉ ct-1 + zi◉z"/>
          <p:cNvSpPr txBox="1"/>
          <p:nvPr/>
        </p:nvSpPr>
        <p:spPr>
          <a:xfrm>
            <a:off x="5836920" y="2514600"/>
            <a:ext cx="205613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c</a:t>
            </a:r>
            <a:r>
              <a:rPr baseline="30000"/>
              <a:t>t</a:t>
            </a:r>
            <a:r>
              <a:t> = z</a:t>
            </a:r>
            <a:r>
              <a:rPr baseline="30000"/>
              <a:t>f</a:t>
            </a:r>
            <a:r>
              <a:t> </a:t>
            </a:r>
            <a:r>
              <a:rPr>
                <a:latin typeface="Wingdings"/>
                <a:ea typeface="Wingdings"/>
                <a:cs typeface="Wingdings"/>
                <a:sym typeface="Wingdings"/>
              </a:rPr>
              <a:t>◉</a:t>
            </a:r>
            <a:r>
              <a:t> c</a:t>
            </a:r>
            <a:r>
              <a:rPr baseline="30000"/>
              <a:t>t-1 </a:t>
            </a:r>
            <a:r>
              <a:t>+ z</a:t>
            </a:r>
            <a:r>
              <a:rPr baseline="30000"/>
              <a:t>i</a:t>
            </a:r>
            <a:r>
              <a:rPr>
                <a:latin typeface="Wingdings"/>
                <a:ea typeface="Wingdings"/>
                <a:cs typeface="Wingdings"/>
                <a:sym typeface="Wingdings"/>
              </a:rPr>
              <a:t>◉</a:t>
            </a:r>
            <a:r>
              <a:t>z</a:t>
            </a:r>
          </a:p>
        </p:txBody>
      </p:sp>
      <p:sp>
        <p:nvSpPr>
          <p:cNvPr id="707" name="ht = zo ◉ tanh(ct)"/>
          <p:cNvSpPr txBox="1"/>
          <p:nvPr/>
        </p:nvSpPr>
        <p:spPr>
          <a:xfrm>
            <a:off x="5760720" y="3048000"/>
            <a:ext cx="184263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a:t>
            </a:r>
            <a:r>
              <a:rPr baseline="30000"/>
              <a:t>t</a:t>
            </a:r>
            <a:r>
              <a:t> = z</a:t>
            </a:r>
            <a:r>
              <a:rPr baseline="30000"/>
              <a:t>o</a:t>
            </a:r>
            <a:r>
              <a:t> </a:t>
            </a:r>
            <a:r>
              <a:rPr>
                <a:latin typeface="Wingdings"/>
                <a:ea typeface="Wingdings"/>
                <a:cs typeface="Wingdings"/>
                <a:sym typeface="Wingdings"/>
              </a:rPr>
              <a:t>◉</a:t>
            </a:r>
            <a:r>
              <a:t> tanh(c</a:t>
            </a:r>
            <a:r>
              <a:rPr baseline="30000"/>
              <a:t>t</a:t>
            </a:r>
            <a:r>
              <a:t>)</a:t>
            </a:r>
          </a:p>
        </p:txBody>
      </p:sp>
      <p:sp>
        <p:nvSpPr>
          <p:cNvPr id="708" name="yt = σ(W’ ht)"/>
          <p:cNvSpPr txBox="1"/>
          <p:nvPr/>
        </p:nvSpPr>
        <p:spPr>
          <a:xfrm>
            <a:off x="5760720" y="3581400"/>
            <a:ext cx="1369217"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y</a:t>
            </a:r>
            <a:r>
              <a:rPr baseline="30000"/>
              <a:t>t</a:t>
            </a:r>
            <a:r>
              <a:t> = σ(W’ h</a:t>
            </a:r>
            <a:r>
              <a:rPr baseline="30000"/>
              <a:t>t</a:t>
            </a:r>
            <a:r>
              <a:t>) </a:t>
            </a:r>
          </a:p>
        </p:txBody>
      </p:sp>
      <p:sp>
        <p:nvSpPr>
          <p:cNvPr id="709" name="Information flow of LSTM"/>
          <p:cNvSpPr txBox="1"/>
          <p:nvPr/>
        </p:nvSpPr>
        <p:spPr>
          <a:xfrm>
            <a:off x="2636520" y="6488112"/>
            <a:ext cx="284689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b="1">
                <a:solidFill>
                  <a:srgbClr val="FF0000"/>
                </a:solidFill>
              </a:defRPr>
            </a:lvl1pPr>
          </a:lstStyle>
          <a:p>
            <a:r>
              <a:t>Information flow of LSTM</a:t>
            </a:r>
          </a:p>
        </p:txBody>
      </p:sp>
      <p:grpSp>
        <p:nvGrpSpPr>
          <p:cNvPr id="712" name="Group"/>
          <p:cNvGrpSpPr/>
          <p:nvPr/>
        </p:nvGrpSpPr>
        <p:grpSpPr>
          <a:xfrm>
            <a:off x="4267200" y="228600"/>
            <a:ext cx="438150" cy="438150"/>
            <a:chOff x="0" y="0"/>
            <a:chExt cx="438150" cy="438150"/>
          </a:xfrm>
        </p:grpSpPr>
        <p:sp>
          <p:nvSpPr>
            <p:cNvPr id="710" name="Circle"/>
            <p:cNvSpPr/>
            <p:nvPr/>
          </p:nvSpPr>
          <p:spPr>
            <a:xfrm>
              <a:off x="0" y="0"/>
              <a:ext cx="438150" cy="438150"/>
            </a:xfrm>
            <a:prstGeom prst="ellipse">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pic>
          <p:nvPicPr>
            <p:cNvPr id="711" name="image.png" descr="image.png"/>
            <p:cNvPicPr>
              <a:picLocks noChangeAspect="1"/>
            </p:cNvPicPr>
            <p:nvPr/>
          </p:nvPicPr>
          <p:blipFill>
            <a:blip r:embed="rId14"/>
            <a:stretch>
              <a:fillRect/>
            </a:stretch>
          </p:blipFill>
          <p:spPr>
            <a:xfrm>
              <a:off x="48767" y="21335"/>
              <a:ext cx="347474" cy="371858"/>
            </a:xfrm>
            <a:prstGeom prst="rect">
              <a:avLst/>
            </a:prstGeom>
            <a:ln w="12700" cap="flat">
              <a:noFill/>
              <a:miter lim="400000"/>
            </a:ln>
            <a:effectLst/>
          </p:spPr>
        </p:pic>
      </p:grpSp>
      <p:sp>
        <p:nvSpPr>
          <p:cNvPr id="713" name="Element-wise multiply"/>
          <p:cNvSpPr txBox="1"/>
          <p:nvPr/>
        </p:nvSpPr>
        <p:spPr>
          <a:xfrm>
            <a:off x="4846320" y="228600"/>
            <a:ext cx="231457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Element-wise multiply</a:t>
            </a:r>
          </a:p>
        </p:txBody>
      </p:sp>
      <p:pic>
        <p:nvPicPr>
          <p:cNvPr id="714" name="image.png" descr="image.png"/>
          <p:cNvPicPr>
            <a:picLocks noChangeAspect="1"/>
          </p:cNvPicPr>
          <p:nvPr/>
        </p:nvPicPr>
        <p:blipFill>
          <a:blip r:embed="rId15"/>
          <a:stretch>
            <a:fillRect/>
          </a:stretch>
        </p:blipFill>
        <p:spPr>
          <a:xfrm>
            <a:off x="0" y="-228600"/>
            <a:ext cx="2744788" cy="2133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68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68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70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5" nodeType="clickEffect">
                                  <p:stCondLst>
                                    <p:cond delay="0"/>
                                  </p:stCondLst>
                                  <p:iterate>
                                    <p:tmAbs val="0"/>
                                  </p:iterate>
                                  <p:childTnLst>
                                    <p:set>
                                      <p:cBhvr>
                                        <p:cTn id="19" fill="hold"/>
                                        <p:tgtEl>
                                          <p:spTgt spid="67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67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69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7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9" nodeType="clickEffect">
                                  <p:stCondLst>
                                    <p:cond delay="0"/>
                                  </p:stCondLst>
                                  <p:iterate>
                                    <p:tmAbs val="0"/>
                                  </p:iterate>
                                  <p:childTnLst>
                                    <p:set>
                                      <p:cBhvr>
                                        <p:cTn id="32" fill="hold"/>
                                        <p:tgtEl>
                                          <p:spTgt spid="675"/>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68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6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2" nodeType="clickEffect">
                                  <p:stCondLst>
                                    <p:cond delay="0"/>
                                  </p:stCondLst>
                                  <p:iterate>
                                    <p:tmAbs val="0"/>
                                  </p:iterate>
                                  <p:childTnLst>
                                    <p:set>
                                      <p:cBhvr>
                                        <p:cTn id="42" fill="hold"/>
                                        <p:tgtEl>
                                          <p:spTgt spid="69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69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4" nodeType="clickEffect">
                                  <p:stCondLst>
                                    <p:cond delay="0"/>
                                  </p:stCondLst>
                                  <p:iterate>
                                    <p:tmAbs val="0"/>
                                  </p:iterate>
                                  <p:childTnLst>
                                    <p:set>
                                      <p:cBhvr>
                                        <p:cTn id="49" fill="hold"/>
                                        <p:tgtEl>
                                          <p:spTgt spid="676"/>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15" nodeType="afterEffect">
                                  <p:stCondLst>
                                    <p:cond delay="0"/>
                                  </p:stCondLst>
                                  <p:iterate>
                                    <p:tmAbs val="0"/>
                                  </p:iterate>
                                  <p:childTnLst>
                                    <p:set>
                                      <p:cBhvr>
                                        <p:cTn id="52" fill="hold"/>
                                        <p:tgtEl>
                                          <p:spTgt spid="700"/>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6" nodeType="afterEffect">
                                  <p:stCondLst>
                                    <p:cond delay="0"/>
                                  </p:stCondLst>
                                  <p:iterate>
                                    <p:tmAbs val="0"/>
                                  </p:iterate>
                                  <p:childTnLst>
                                    <p:set>
                                      <p:cBhvr>
                                        <p:cTn id="55" fill="hold"/>
                                        <p:tgtEl>
                                          <p:spTgt spid="701"/>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7" nodeType="afterEffect">
                                  <p:stCondLst>
                                    <p:cond delay="0"/>
                                  </p:stCondLst>
                                  <p:iterate>
                                    <p:tmAbs val="0"/>
                                  </p:iterate>
                                  <p:childTnLst>
                                    <p:set>
                                      <p:cBhvr>
                                        <p:cTn id="58" fill="hold"/>
                                        <p:tgtEl>
                                          <p:spTgt spid="704"/>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8" nodeType="afterEffect">
                                  <p:stCondLst>
                                    <p:cond delay="0"/>
                                  </p:stCondLst>
                                  <p:iterate>
                                    <p:tmAbs val="0"/>
                                  </p:iterate>
                                  <p:childTnLst>
                                    <p:set>
                                      <p:cBhvr>
                                        <p:cTn id="61" fill="hold"/>
                                        <p:tgtEl>
                                          <p:spTgt spid="70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19" nodeType="clickEffect">
                                  <p:stCondLst>
                                    <p:cond delay="0"/>
                                  </p:stCondLst>
                                  <p:iterate>
                                    <p:tmAbs val="0"/>
                                  </p:iterate>
                                  <p:childTnLst>
                                    <p:set>
                                      <p:cBhvr>
                                        <p:cTn id="65" fill="hold"/>
                                        <p:tgtEl>
                                          <p:spTgt spid="655"/>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20" nodeType="afterEffect">
                                  <p:stCondLst>
                                    <p:cond delay="0"/>
                                  </p:stCondLst>
                                  <p:iterate>
                                    <p:tmAbs val="0"/>
                                  </p:iterate>
                                  <p:childTnLst>
                                    <p:set>
                                      <p:cBhvr>
                                        <p:cTn id="68" fill="hold"/>
                                        <p:tgtEl>
                                          <p:spTgt spid="6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1" nodeType="clickEffect">
                                  <p:stCondLst>
                                    <p:cond delay="0"/>
                                  </p:stCondLst>
                                  <p:iterate>
                                    <p:tmAbs val="0"/>
                                  </p:iterate>
                                  <p:childTnLst>
                                    <p:set>
                                      <p:cBhvr>
                                        <p:cTn id="72" fill="hold"/>
                                        <p:tgtEl>
                                          <p:spTgt spid="684"/>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2" nodeType="afterEffect">
                                  <p:stCondLst>
                                    <p:cond delay="0"/>
                                  </p:stCondLst>
                                  <p:iterate>
                                    <p:tmAbs val="0"/>
                                  </p:iterate>
                                  <p:childTnLst>
                                    <p:set>
                                      <p:cBhvr>
                                        <p:cTn id="75" fill="hold"/>
                                        <p:tgtEl>
                                          <p:spTgt spid="678"/>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3" nodeType="afterEffect">
                                  <p:stCondLst>
                                    <p:cond delay="0"/>
                                  </p:stCondLst>
                                  <p:iterate>
                                    <p:tmAbs val="0"/>
                                  </p:iterate>
                                  <p:childTnLst>
                                    <p:set>
                                      <p:cBhvr>
                                        <p:cTn id="78" fill="hold"/>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4" grpId="20" animBg="1" advAuto="0"/>
      <p:bldP spid="655" grpId="19" animBg="1" advAuto="0"/>
      <p:bldP spid="665" grpId="1" animBg="1" advAuto="0"/>
      <p:bldP spid="672" grpId="5" animBg="1" advAuto="0"/>
      <p:bldP spid="675" grpId="9" animBg="1" advAuto="0"/>
      <p:bldP spid="676" grpId="14" animBg="1" advAuto="0"/>
      <p:bldP spid="677" grpId="23" animBg="1" advAuto="0"/>
      <p:bldP spid="678" grpId="22" animBg="1" advAuto="0"/>
      <p:bldP spid="679" grpId="6" animBg="1" advAuto="0"/>
      <p:bldP spid="680" grpId="10" animBg="1" advAuto="0"/>
      <p:bldP spid="681" grpId="2" animBg="1" advAuto="0"/>
      <p:bldP spid="682" grpId="3" animBg="1" advAuto="0"/>
      <p:bldP spid="683" grpId="11" animBg="1" advAuto="0"/>
      <p:bldP spid="684" grpId="21" animBg="1" advAuto="0"/>
      <p:bldP spid="697" grpId="13" animBg="1" advAuto="0"/>
      <p:bldP spid="698" grpId="12" animBg="1" advAuto="0"/>
      <p:bldP spid="699" grpId="7" animBg="1" advAuto="0"/>
      <p:bldP spid="700" grpId="15" animBg="1" advAuto="0"/>
      <p:bldP spid="701" grpId="16" animBg="1" advAuto="0"/>
      <p:bldP spid="702" grpId="4" animBg="1" advAuto="0"/>
      <p:bldP spid="703" grpId="8" animBg="1" advAuto="0"/>
      <p:bldP spid="704" grpId="17" animBg="1" advAuto="0"/>
      <p:bldP spid="705" grpId="18"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LSTM information flow"/>
          <p:cNvSpPr txBox="1">
            <a:spLocks noGrp="1"/>
          </p:cNvSpPr>
          <p:nvPr>
            <p:ph type="title" idx="4294967295"/>
          </p:nvPr>
        </p:nvSpPr>
        <p:spPr>
          <a:xfrm>
            <a:off x="25400" y="304800"/>
            <a:ext cx="4394200" cy="914400"/>
          </a:xfrm>
          <a:prstGeom prst="rect">
            <a:avLst/>
          </a:prstGeom>
        </p:spPr>
        <p:txBody>
          <a:bodyPr>
            <a:normAutofit/>
          </a:bodyPr>
          <a:lstStyle>
            <a:lvl1pPr>
              <a:defRPr sz="3200"/>
            </a:lvl1pPr>
          </a:lstStyle>
          <a:p>
            <a:r>
              <a:t>LSTM information flow</a:t>
            </a:r>
          </a:p>
        </p:txBody>
      </p:sp>
      <p:grpSp>
        <p:nvGrpSpPr>
          <p:cNvPr id="719" name="Group"/>
          <p:cNvGrpSpPr/>
          <p:nvPr/>
        </p:nvGrpSpPr>
        <p:grpSpPr>
          <a:xfrm>
            <a:off x="2490470" y="5832474"/>
            <a:ext cx="816611" cy="414340"/>
            <a:chOff x="0" y="0"/>
            <a:chExt cx="816610" cy="414338"/>
          </a:xfrm>
        </p:grpSpPr>
        <p:sp>
          <p:nvSpPr>
            <p:cNvPr id="717" name="Rectangle"/>
            <p:cNvSpPr/>
            <p:nvPr/>
          </p:nvSpPr>
          <p:spPr>
            <a:xfrm>
              <a:off x="11430" y="46037"/>
              <a:ext cx="720726" cy="368302"/>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718" name="x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grpSp>
        <p:nvGrpSpPr>
          <p:cNvPr id="722" name="Group"/>
          <p:cNvGrpSpPr/>
          <p:nvPr/>
        </p:nvGrpSpPr>
        <p:grpSpPr>
          <a:xfrm>
            <a:off x="2525712" y="4424362"/>
            <a:ext cx="719138" cy="431801"/>
            <a:chOff x="0" y="0"/>
            <a:chExt cx="719137" cy="431800"/>
          </a:xfrm>
        </p:grpSpPr>
        <p:sp>
          <p:nvSpPr>
            <p:cNvPr id="720" name="Rectangle"/>
            <p:cNvSpPr/>
            <p:nvPr/>
          </p:nvSpPr>
          <p:spPr>
            <a:xfrm>
              <a:off x="0" y="0"/>
              <a:ext cx="719138"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721" name="z"/>
            <p:cNvSpPr txBox="1"/>
            <p:nvPr/>
          </p:nvSpPr>
          <p:spPr>
            <a:xfrm>
              <a:off x="50482" y="40569"/>
              <a:ext cx="618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725" name="Group"/>
          <p:cNvGrpSpPr/>
          <p:nvPr/>
        </p:nvGrpSpPr>
        <p:grpSpPr>
          <a:xfrm>
            <a:off x="1579562" y="4395787"/>
            <a:ext cx="828676" cy="547688"/>
            <a:chOff x="0" y="0"/>
            <a:chExt cx="828675" cy="547687"/>
          </a:xfrm>
        </p:grpSpPr>
        <p:pic>
          <p:nvPicPr>
            <p:cNvPr id="723"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724" name="zi"/>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sp>
        <p:nvSpPr>
          <p:cNvPr id="726" name="Circle"/>
          <p:cNvSpPr/>
          <p:nvPr/>
        </p:nvSpPr>
        <p:spPr>
          <a:xfrm>
            <a:off x="2197100" y="3570287"/>
            <a:ext cx="438150" cy="438151"/>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729" name="Group"/>
          <p:cNvGrpSpPr/>
          <p:nvPr/>
        </p:nvGrpSpPr>
        <p:grpSpPr>
          <a:xfrm>
            <a:off x="695325" y="4395787"/>
            <a:ext cx="828675" cy="547688"/>
            <a:chOff x="0" y="0"/>
            <a:chExt cx="828675" cy="547687"/>
          </a:xfrm>
        </p:grpSpPr>
        <p:pic>
          <p:nvPicPr>
            <p:cNvPr id="727" name="image.png" descr="image.png"/>
            <p:cNvPicPr>
              <a:picLocks noChangeAspect="1"/>
            </p:cNvPicPr>
            <p:nvPr/>
          </p:nvPicPr>
          <p:blipFill>
            <a:blip r:embed="rId2"/>
            <a:stretch>
              <a:fillRect/>
            </a:stretch>
          </p:blipFill>
          <p:spPr>
            <a:xfrm>
              <a:off x="0" y="0"/>
              <a:ext cx="828675" cy="547688"/>
            </a:xfrm>
            <a:prstGeom prst="rect">
              <a:avLst/>
            </a:prstGeom>
            <a:ln w="12700" cap="flat">
              <a:noFill/>
              <a:miter lim="400000"/>
            </a:ln>
            <a:effectLst/>
          </p:spPr>
        </p:pic>
        <p:sp>
          <p:nvSpPr>
            <p:cNvPr id="728" name="zf"/>
            <p:cNvSpPr txBox="1"/>
            <p:nvPr/>
          </p:nvSpPr>
          <p:spPr>
            <a:xfrm>
              <a:off x="98107" y="6914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732" name="Group"/>
          <p:cNvGrpSpPr/>
          <p:nvPr/>
        </p:nvGrpSpPr>
        <p:grpSpPr>
          <a:xfrm>
            <a:off x="3352800" y="4395787"/>
            <a:ext cx="835025" cy="554038"/>
            <a:chOff x="0" y="0"/>
            <a:chExt cx="835025" cy="554037"/>
          </a:xfrm>
        </p:grpSpPr>
        <p:pic>
          <p:nvPicPr>
            <p:cNvPr id="730" name="image.png" descr="image.png"/>
            <p:cNvPicPr>
              <a:picLocks noChangeAspect="1"/>
            </p:cNvPicPr>
            <p:nvPr/>
          </p:nvPicPr>
          <p:blipFill>
            <a:blip r:embed="rId3"/>
            <a:stretch>
              <a:fillRect/>
            </a:stretch>
          </p:blipFill>
          <p:spPr>
            <a:xfrm>
              <a:off x="0" y="0"/>
              <a:ext cx="835025" cy="554038"/>
            </a:xfrm>
            <a:prstGeom prst="rect">
              <a:avLst/>
            </a:prstGeom>
            <a:ln w="12700" cap="flat">
              <a:noFill/>
              <a:miter lim="400000"/>
            </a:ln>
            <a:effectLst/>
          </p:spPr>
        </p:pic>
        <p:sp>
          <p:nvSpPr>
            <p:cNvPr id="731" name="zo"/>
            <p:cNvSpPr txBox="1"/>
            <p:nvPr/>
          </p:nvSpPr>
          <p:spPr>
            <a:xfrm>
              <a:off x="102870" y="73906"/>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grpSp>
        <p:nvGrpSpPr>
          <p:cNvPr id="735" name="Group"/>
          <p:cNvGrpSpPr/>
          <p:nvPr/>
        </p:nvGrpSpPr>
        <p:grpSpPr>
          <a:xfrm>
            <a:off x="838200" y="2743200"/>
            <a:ext cx="438150" cy="438150"/>
            <a:chOff x="0" y="0"/>
            <a:chExt cx="438150" cy="438150"/>
          </a:xfrm>
        </p:grpSpPr>
        <p:sp>
          <p:nvSpPr>
            <p:cNvPr id="733" name="Circle"/>
            <p:cNvSpPr/>
            <p:nvPr/>
          </p:nvSpPr>
          <p:spPr>
            <a:xfrm>
              <a:off x="0" y="0"/>
              <a:ext cx="438150" cy="438150"/>
            </a:xfrm>
            <a:prstGeom prst="ellipse">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pic>
          <p:nvPicPr>
            <p:cNvPr id="734" name="image.png" descr="image.png"/>
            <p:cNvPicPr>
              <a:picLocks noChangeAspect="1"/>
            </p:cNvPicPr>
            <p:nvPr/>
          </p:nvPicPr>
          <p:blipFill>
            <a:blip r:embed="rId4"/>
            <a:stretch>
              <a:fillRect/>
            </a:stretch>
          </p:blipFill>
          <p:spPr>
            <a:xfrm>
              <a:off x="51815" y="18287"/>
              <a:ext cx="341378" cy="377954"/>
            </a:xfrm>
            <a:prstGeom prst="rect">
              <a:avLst/>
            </a:prstGeom>
            <a:ln w="12700" cap="flat">
              <a:noFill/>
              <a:miter lim="400000"/>
            </a:ln>
            <a:effectLst/>
          </p:spPr>
        </p:pic>
      </p:grpSp>
      <p:grpSp>
        <p:nvGrpSpPr>
          <p:cNvPr id="738" name="Group"/>
          <p:cNvGrpSpPr/>
          <p:nvPr/>
        </p:nvGrpSpPr>
        <p:grpSpPr>
          <a:xfrm>
            <a:off x="2185987" y="2724149"/>
            <a:ext cx="438151" cy="464060"/>
            <a:chOff x="0" y="0"/>
            <a:chExt cx="438150" cy="464057"/>
          </a:xfrm>
        </p:grpSpPr>
        <p:sp>
          <p:nvSpPr>
            <p:cNvPr id="736" name="Circle"/>
            <p:cNvSpPr/>
            <p:nvPr/>
          </p:nvSpPr>
          <p:spPr>
            <a:xfrm>
              <a:off x="0" y="0"/>
              <a:ext cx="438150" cy="438150"/>
            </a:xfrm>
            <a:prstGeom prst="ellipse">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pic>
          <p:nvPicPr>
            <p:cNvPr id="737" name="image.png" descr="image.png"/>
            <p:cNvPicPr>
              <a:picLocks noChangeAspect="1"/>
            </p:cNvPicPr>
            <p:nvPr/>
          </p:nvPicPr>
          <p:blipFill>
            <a:blip r:embed="rId5"/>
            <a:stretch>
              <a:fillRect/>
            </a:stretch>
          </p:blipFill>
          <p:spPr>
            <a:xfrm>
              <a:off x="106107" y="104394"/>
              <a:ext cx="292610" cy="359664"/>
            </a:xfrm>
            <a:prstGeom prst="rect">
              <a:avLst/>
            </a:prstGeom>
            <a:ln w="12700" cap="flat">
              <a:noFill/>
              <a:miter lim="400000"/>
            </a:ln>
            <a:effectLst/>
          </p:spPr>
        </p:pic>
      </p:grpSp>
      <p:sp>
        <p:nvSpPr>
          <p:cNvPr id="739" name="Circle"/>
          <p:cNvSpPr/>
          <p:nvPr/>
        </p:nvSpPr>
        <p:spPr>
          <a:xfrm>
            <a:off x="3546475" y="2746375"/>
            <a:ext cx="438150"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pic>
        <p:nvPicPr>
          <p:cNvPr id="740" name="image.png" descr="image.png"/>
          <p:cNvPicPr>
            <a:picLocks noChangeAspect="1"/>
          </p:cNvPicPr>
          <p:nvPr/>
        </p:nvPicPr>
        <p:blipFill>
          <a:blip r:embed="rId6"/>
          <a:stretch>
            <a:fillRect/>
          </a:stretch>
        </p:blipFill>
        <p:spPr>
          <a:xfrm>
            <a:off x="3352800" y="1377950"/>
            <a:ext cx="828675" cy="542925"/>
          </a:xfrm>
          <a:prstGeom prst="rect">
            <a:avLst/>
          </a:prstGeom>
          <a:ln w="12700">
            <a:miter lim="400000"/>
          </a:ln>
        </p:spPr>
      </p:pic>
      <p:sp>
        <p:nvSpPr>
          <p:cNvPr id="741" name="yt"/>
          <p:cNvSpPr txBox="1"/>
          <p:nvPr/>
        </p:nvSpPr>
        <p:spPr>
          <a:xfrm>
            <a:off x="3371532" y="1395412"/>
            <a:ext cx="8166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y</a:t>
            </a:r>
            <a:r>
              <a:rPr baseline="30000"/>
              <a:t>t</a:t>
            </a:r>
          </a:p>
        </p:txBody>
      </p:sp>
      <p:sp>
        <p:nvSpPr>
          <p:cNvPr id="742" name="Line"/>
          <p:cNvSpPr/>
          <p:nvPr/>
        </p:nvSpPr>
        <p:spPr>
          <a:xfrm flipV="1">
            <a:off x="1109344" y="3217862"/>
            <a:ext cx="1" cy="1230313"/>
          </a:xfrm>
          <a:prstGeom prst="line">
            <a:avLst/>
          </a:prstGeom>
          <a:ln w="57150">
            <a:solidFill>
              <a:srgbClr val="000000"/>
            </a:solidFill>
            <a:tailEnd type="triangle"/>
          </a:ln>
        </p:spPr>
        <p:txBody>
          <a:bodyPr lIns="45719" rIns="45719"/>
          <a:lstStyle/>
          <a:p>
            <a:endParaRPr/>
          </a:p>
        </p:txBody>
      </p:sp>
      <p:sp>
        <p:nvSpPr>
          <p:cNvPr id="743" name="Line"/>
          <p:cNvSpPr/>
          <p:nvPr/>
        </p:nvSpPr>
        <p:spPr>
          <a:xfrm>
            <a:off x="1314450" y="2981325"/>
            <a:ext cx="887413" cy="0"/>
          </a:xfrm>
          <a:prstGeom prst="line">
            <a:avLst/>
          </a:prstGeom>
          <a:ln w="57150">
            <a:solidFill>
              <a:srgbClr val="000000"/>
            </a:solidFill>
            <a:tailEnd type="triangle"/>
          </a:ln>
        </p:spPr>
        <p:txBody>
          <a:bodyPr lIns="45719" rIns="45719"/>
          <a:lstStyle/>
          <a:p>
            <a:endParaRPr/>
          </a:p>
        </p:txBody>
      </p:sp>
      <p:sp>
        <p:nvSpPr>
          <p:cNvPr id="744" name="Line"/>
          <p:cNvSpPr/>
          <p:nvPr/>
        </p:nvSpPr>
        <p:spPr>
          <a:xfrm flipH="1" flipV="1">
            <a:off x="2571750" y="3944937"/>
            <a:ext cx="338138" cy="495301"/>
          </a:xfrm>
          <a:prstGeom prst="line">
            <a:avLst/>
          </a:prstGeom>
          <a:ln w="57150">
            <a:solidFill>
              <a:srgbClr val="000000"/>
            </a:solidFill>
            <a:tailEnd type="triangle"/>
          </a:ln>
        </p:spPr>
        <p:txBody>
          <a:bodyPr lIns="45719" rIns="45719"/>
          <a:lstStyle/>
          <a:p>
            <a:endParaRPr/>
          </a:p>
        </p:txBody>
      </p:sp>
      <p:sp>
        <p:nvSpPr>
          <p:cNvPr id="745" name="Line"/>
          <p:cNvSpPr/>
          <p:nvPr/>
        </p:nvSpPr>
        <p:spPr>
          <a:xfrm flipV="1">
            <a:off x="1992312" y="3944937"/>
            <a:ext cx="269876" cy="479426"/>
          </a:xfrm>
          <a:prstGeom prst="line">
            <a:avLst/>
          </a:prstGeom>
          <a:ln w="57150">
            <a:solidFill>
              <a:srgbClr val="000000"/>
            </a:solidFill>
            <a:tailEnd type="triangle"/>
          </a:ln>
        </p:spPr>
        <p:txBody>
          <a:bodyPr lIns="45719" rIns="45719"/>
          <a:lstStyle/>
          <a:p>
            <a:endParaRPr/>
          </a:p>
        </p:txBody>
      </p:sp>
      <p:sp>
        <p:nvSpPr>
          <p:cNvPr id="746" name="Line"/>
          <p:cNvSpPr/>
          <p:nvPr/>
        </p:nvSpPr>
        <p:spPr>
          <a:xfrm flipV="1">
            <a:off x="2412999" y="3170237"/>
            <a:ext cx="1" cy="396876"/>
          </a:xfrm>
          <a:prstGeom prst="line">
            <a:avLst/>
          </a:prstGeom>
          <a:ln w="57150">
            <a:solidFill>
              <a:srgbClr val="000000"/>
            </a:solidFill>
            <a:tailEnd type="triangle"/>
          </a:ln>
        </p:spPr>
        <p:txBody>
          <a:bodyPr lIns="45719" rIns="45719"/>
          <a:lstStyle/>
          <a:p>
            <a:endParaRPr/>
          </a:p>
        </p:txBody>
      </p:sp>
      <p:pic>
        <p:nvPicPr>
          <p:cNvPr id="747" name="image.png" descr="image.png"/>
          <p:cNvPicPr>
            <a:picLocks noChangeAspect="1"/>
          </p:cNvPicPr>
          <p:nvPr/>
        </p:nvPicPr>
        <p:blipFill>
          <a:blip r:embed="rId7"/>
          <a:stretch>
            <a:fillRect/>
          </a:stretch>
        </p:blipFill>
        <p:spPr>
          <a:xfrm>
            <a:off x="3505200" y="1901825"/>
            <a:ext cx="549275" cy="860425"/>
          </a:xfrm>
          <a:prstGeom prst="rect">
            <a:avLst/>
          </a:prstGeom>
          <a:ln w="12700">
            <a:miter lim="400000"/>
          </a:ln>
        </p:spPr>
      </p:pic>
      <p:pic>
        <p:nvPicPr>
          <p:cNvPr id="748" name="image.png" descr="image.png"/>
          <p:cNvPicPr>
            <a:picLocks noChangeAspect="1"/>
          </p:cNvPicPr>
          <p:nvPr/>
        </p:nvPicPr>
        <p:blipFill>
          <a:blip r:embed="rId8"/>
          <a:stretch>
            <a:fillRect/>
          </a:stretch>
        </p:blipFill>
        <p:spPr>
          <a:xfrm>
            <a:off x="3011487" y="4857750"/>
            <a:ext cx="1023938" cy="1042988"/>
          </a:xfrm>
          <a:prstGeom prst="rect">
            <a:avLst/>
          </a:prstGeom>
          <a:ln w="12700">
            <a:miter lim="400000"/>
          </a:ln>
        </p:spPr>
      </p:pic>
      <p:pic>
        <p:nvPicPr>
          <p:cNvPr id="749" name="image.png" descr="image.png"/>
          <p:cNvPicPr>
            <a:picLocks noChangeAspect="1"/>
          </p:cNvPicPr>
          <p:nvPr/>
        </p:nvPicPr>
        <p:blipFill>
          <a:blip r:embed="rId9"/>
          <a:stretch>
            <a:fillRect/>
          </a:stretch>
        </p:blipFill>
        <p:spPr>
          <a:xfrm>
            <a:off x="1700212" y="4816475"/>
            <a:ext cx="817563" cy="1054100"/>
          </a:xfrm>
          <a:prstGeom prst="rect">
            <a:avLst/>
          </a:prstGeom>
          <a:ln w="12700">
            <a:miter lim="400000"/>
          </a:ln>
        </p:spPr>
      </p:pic>
      <p:pic>
        <p:nvPicPr>
          <p:cNvPr id="750" name="image.png" descr="image.png"/>
          <p:cNvPicPr>
            <a:picLocks noChangeAspect="1"/>
          </p:cNvPicPr>
          <p:nvPr/>
        </p:nvPicPr>
        <p:blipFill>
          <a:blip r:embed="rId10"/>
          <a:stretch>
            <a:fillRect/>
          </a:stretch>
        </p:blipFill>
        <p:spPr>
          <a:xfrm>
            <a:off x="2438400" y="4857750"/>
            <a:ext cx="768350" cy="1019175"/>
          </a:xfrm>
          <a:prstGeom prst="rect">
            <a:avLst/>
          </a:prstGeom>
          <a:ln w="12700">
            <a:miter lim="400000"/>
          </a:ln>
        </p:spPr>
      </p:pic>
      <p:pic>
        <p:nvPicPr>
          <p:cNvPr id="751" name="image.png" descr="image.png"/>
          <p:cNvPicPr>
            <a:picLocks noChangeAspect="1"/>
          </p:cNvPicPr>
          <p:nvPr/>
        </p:nvPicPr>
        <p:blipFill>
          <a:blip r:embed="rId11"/>
          <a:stretch>
            <a:fillRect/>
          </a:stretch>
        </p:blipFill>
        <p:spPr>
          <a:xfrm>
            <a:off x="822325" y="4840287"/>
            <a:ext cx="1079500" cy="1060451"/>
          </a:xfrm>
          <a:prstGeom prst="rect">
            <a:avLst/>
          </a:prstGeom>
          <a:ln w="12700">
            <a:miter lim="400000"/>
          </a:ln>
        </p:spPr>
      </p:pic>
      <p:grpSp>
        <p:nvGrpSpPr>
          <p:cNvPr id="754" name="Group"/>
          <p:cNvGrpSpPr/>
          <p:nvPr/>
        </p:nvGrpSpPr>
        <p:grpSpPr>
          <a:xfrm>
            <a:off x="1695132" y="5821362"/>
            <a:ext cx="816611" cy="415926"/>
            <a:chOff x="0" y="0"/>
            <a:chExt cx="816610" cy="415924"/>
          </a:xfrm>
        </p:grpSpPr>
        <p:sp>
          <p:nvSpPr>
            <p:cNvPr id="752"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753" name="ht-1"/>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t-1</a:t>
              </a:r>
            </a:p>
          </p:txBody>
        </p:sp>
      </p:grpSp>
      <p:grpSp>
        <p:nvGrpSpPr>
          <p:cNvPr id="757" name="Group"/>
          <p:cNvGrpSpPr/>
          <p:nvPr/>
        </p:nvGrpSpPr>
        <p:grpSpPr>
          <a:xfrm>
            <a:off x="-119380" y="2117724"/>
            <a:ext cx="816611" cy="415925"/>
            <a:chOff x="0" y="0"/>
            <a:chExt cx="816610" cy="415923"/>
          </a:xfrm>
        </p:grpSpPr>
        <p:sp>
          <p:nvSpPr>
            <p:cNvPr id="755" name="Rectangle"/>
            <p:cNvSpPr/>
            <p:nvPr/>
          </p:nvSpPr>
          <p:spPr>
            <a:xfrm>
              <a:off x="1905" y="46037"/>
              <a:ext cx="720726" cy="369887"/>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756" name="ct-1"/>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grpSp>
        <p:nvGrpSpPr>
          <p:cNvPr id="760" name="Group"/>
          <p:cNvGrpSpPr/>
          <p:nvPr/>
        </p:nvGrpSpPr>
        <p:grpSpPr>
          <a:xfrm>
            <a:off x="4070032" y="2079624"/>
            <a:ext cx="816611" cy="414340"/>
            <a:chOff x="0" y="0"/>
            <a:chExt cx="816610" cy="414338"/>
          </a:xfrm>
        </p:grpSpPr>
        <p:sp>
          <p:nvSpPr>
            <p:cNvPr id="758" name="Rectangle"/>
            <p:cNvSpPr/>
            <p:nvPr/>
          </p:nvSpPr>
          <p:spPr>
            <a:xfrm>
              <a:off x="1905" y="46037"/>
              <a:ext cx="720726" cy="368302"/>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759" name="ct"/>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a:t>
              </a:r>
            </a:p>
          </p:txBody>
        </p:sp>
      </p:grpSp>
      <p:sp>
        <p:nvSpPr>
          <p:cNvPr id="761" name="Line"/>
          <p:cNvSpPr/>
          <p:nvPr/>
        </p:nvSpPr>
        <p:spPr>
          <a:xfrm>
            <a:off x="2525712" y="2335212"/>
            <a:ext cx="1625601" cy="379413"/>
          </a:xfrm>
          <a:custGeom>
            <a:avLst/>
            <a:gdLst/>
            <a:ahLst/>
            <a:cxnLst>
              <a:cxn ang="0">
                <a:pos x="wd2" y="hd2"/>
              </a:cxn>
              <a:cxn ang="5400000">
                <a:pos x="wd2" y="hd2"/>
              </a:cxn>
              <a:cxn ang="10800000">
                <a:pos x="wd2" y="hd2"/>
              </a:cxn>
              <a:cxn ang="16200000">
                <a:pos x="wd2" y="hd2"/>
              </a:cxn>
            </a:cxnLst>
            <a:rect l="0" t="0" r="r" b="b"/>
            <a:pathLst>
              <a:path w="21600" h="21375" extrusionOk="0">
                <a:moveTo>
                  <a:pt x="0" y="21375"/>
                </a:moveTo>
                <a:cubicBezTo>
                  <a:pt x="1575" y="14540"/>
                  <a:pt x="3150" y="7704"/>
                  <a:pt x="6750" y="4150"/>
                </a:cubicBezTo>
                <a:cubicBezTo>
                  <a:pt x="10350" y="595"/>
                  <a:pt x="18546" y="-225"/>
                  <a:pt x="21600" y="48"/>
                </a:cubicBezTo>
              </a:path>
            </a:pathLst>
          </a:custGeom>
          <a:ln w="57150">
            <a:solidFill>
              <a:srgbClr val="000000"/>
            </a:solidFill>
            <a:tailEnd type="triangle"/>
          </a:ln>
        </p:spPr>
        <p:txBody>
          <a:bodyPr lIns="45719" rIns="45719" anchor="ctr"/>
          <a:lstStyle/>
          <a:p>
            <a:endParaRPr/>
          </a:p>
        </p:txBody>
      </p:sp>
      <p:sp>
        <p:nvSpPr>
          <p:cNvPr id="762" name="Line"/>
          <p:cNvSpPr/>
          <p:nvPr/>
        </p:nvSpPr>
        <p:spPr>
          <a:xfrm>
            <a:off x="623887" y="2365375"/>
            <a:ext cx="434976" cy="377826"/>
          </a:xfrm>
          <a:custGeom>
            <a:avLst/>
            <a:gdLst/>
            <a:ahLst/>
            <a:cxnLst>
              <a:cxn ang="0">
                <a:pos x="wd2" y="hd2"/>
              </a:cxn>
              <a:cxn ang="5400000">
                <a:pos x="wd2" y="hd2"/>
              </a:cxn>
              <a:cxn ang="10800000">
                <a:pos x="wd2" y="hd2"/>
              </a:cxn>
              <a:cxn ang="16200000">
                <a:pos x="wd2" y="hd2"/>
              </a:cxn>
            </a:cxnLst>
            <a:rect l="0" t="0" r="r" b="b"/>
            <a:pathLst>
              <a:path w="21600" h="21379" extrusionOk="0">
                <a:moveTo>
                  <a:pt x="0" y="52"/>
                </a:moveTo>
                <a:cubicBezTo>
                  <a:pt x="5400" y="-84"/>
                  <a:pt x="10800" y="-221"/>
                  <a:pt x="14400" y="3333"/>
                </a:cubicBezTo>
                <a:cubicBezTo>
                  <a:pt x="18000" y="6888"/>
                  <a:pt x="19800" y="14133"/>
                  <a:pt x="21600" y="21379"/>
                </a:cubicBezTo>
              </a:path>
            </a:pathLst>
          </a:custGeom>
          <a:ln w="57150">
            <a:solidFill>
              <a:srgbClr val="000000"/>
            </a:solidFill>
            <a:tailEnd type="triangle"/>
          </a:ln>
        </p:spPr>
        <p:txBody>
          <a:bodyPr lIns="45719" rIns="45719" anchor="ctr"/>
          <a:lstStyle/>
          <a:p>
            <a:endParaRPr/>
          </a:p>
        </p:txBody>
      </p:sp>
      <p:sp>
        <p:nvSpPr>
          <p:cNvPr id="763" name="Line"/>
          <p:cNvSpPr/>
          <p:nvPr/>
        </p:nvSpPr>
        <p:spPr>
          <a:xfrm>
            <a:off x="2659062" y="2981325"/>
            <a:ext cx="887413" cy="0"/>
          </a:xfrm>
          <a:prstGeom prst="line">
            <a:avLst/>
          </a:prstGeom>
          <a:ln w="57150">
            <a:solidFill>
              <a:srgbClr val="000000"/>
            </a:solidFill>
            <a:tailEnd type="triangle"/>
          </a:ln>
        </p:spPr>
        <p:txBody>
          <a:bodyPr lIns="45719" rIns="45719"/>
          <a:lstStyle/>
          <a:p>
            <a:endParaRPr/>
          </a:p>
        </p:txBody>
      </p:sp>
      <p:sp>
        <p:nvSpPr>
          <p:cNvPr id="764" name="Line"/>
          <p:cNvSpPr/>
          <p:nvPr/>
        </p:nvSpPr>
        <p:spPr>
          <a:xfrm flipV="1">
            <a:off x="3781107" y="3184525"/>
            <a:ext cx="1" cy="1230313"/>
          </a:xfrm>
          <a:prstGeom prst="line">
            <a:avLst/>
          </a:prstGeom>
          <a:ln w="57150">
            <a:solidFill>
              <a:srgbClr val="000000"/>
            </a:solidFill>
            <a:tailEnd type="triangle"/>
          </a:ln>
        </p:spPr>
        <p:txBody>
          <a:bodyPr lIns="45719" rIns="45719"/>
          <a:lstStyle/>
          <a:p>
            <a:endParaRPr/>
          </a:p>
        </p:txBody>
      </p:sp>
      <p:grpSp>
        <p:nvGrpSpPr>
          <p:cNvPr id="767" name="Group"/>
          <p:cNvGrpSpPr/>
          <p:nvPr/>
        </p:nvGrpSpPr>
        <p:grpSpPr>
          <a:xfrm>
            <a:off x="6759257" y="5818187"/>
            <a:ext cx="816611" cy="414338"/>
            <a:chOff x="0" y="0"/>
            <a:chExt cx="816610" cy="414337"/>
          </a:xfrm>
        </p:grpSpPr>
        <p:sp>
          <p:nvSpPr>
            <p:cNvPr id="765" name="Rectangle"/>
            <p:cNvSpPr/>
            <p:nvPr/>
          </p:nvSpPr>
          <p:spPr>
            <a:xfrm>
              <a:off x="11430" y="46036"/>
              <a:ext cx="720726" cy="368302"/>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766" name="xt+1"/>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t+1</a:t>
              </a:r>
            </a:p>
          </p:txBody>
        </p:sp>
      </p:grpSp>
      <p:grpSp>
        <p:nvGrpSpPr>
          <p:cNvPr id="770" name="Group"/>
          <p:cNvGrpSpPr/>
          <p:nvPr/>
        </p:nvGrpSpPr>
        <p:grpSpPr>
          <a:xfrm>
            <a:off x="6751637" y="4411662"/>
            <a:ext cx="720726" cy="431801"/>
            <a:chOff x="0" y="0"/>
            <a:chExt cx="720725" cy="431800"/>
          </a:xfrm>
        </p:grpSpPr>
        <p:sp>
          <p:nvSpPr>
            <p:cNvPr id="768" name="Rectangle"/>
            <p:cNvSpPr/>
            <p:nvPr/>
          </p:nvSpPr>
          <p:spPr>
            <a:xfrm>
              <a:off x="0" y="0"/>
              <a:ext cx="720725"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769" name="z"/>
            <p:cNvSpPr txBox="1"/>
            <p:nvPr/>
          </p:nvSpPr>
          <p:spPr>
            <a:xfrm>
              <a:off x="50482" y="40569"/>
              <a:ext cx="6197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773" name="Group"/>
          <p:cNvGrpSpPr/>
          <p:nvPr/>
        </p:nvGrpSpPr>
        <p:grpSpPr>
          <a:xfrm>
            <a:off x="5803900" y="4376737"/>
            <a:ext cx="828675" cy="555626"/>
            <a:chOff x="0" y="0"/>
            <a:chExt cx="828675" cy="555625"/>
          </a:xfrm>
        </p:grpSpPr>
        <p:pic>
          <p:nvPicPr>
            <p:cNvPr id="771" name="image.png" descr="image.png"/>
            <p:cNvPicPr>
              <a:picLocks noChangeAspect="1"/>
            </p:cNvPicPr>
            <p:nvPr/>
          </p:nvPicPr>
          <p:blipFill>
            <a:blip r:embed="rId12"/>
            <a:stretch>
              <a:fillRect/>
            </a:stretch>
          </p:blipFill>
          <p:spPr>
            <a:xfrm>
              <a:off x="0" y="0"/>
              <a:ext cx="828675" cy="555625"/>
            </a:xfrm>
            <a:prstGeom prst="rect">
              <a:avLst/>
            </a:prstGeom>
            <a:ln w="12700" cap="flat">
              <a:noFill/>
              <a:miter lim="400000"/>
            </a:ln>
            <a:effectLst/>
          </p:spPr>
        </p:pic>
        <p:sp>
          <p:nvSpPr>
            <p:cNvPr id="772" name="zi"/>
            <p:cNvSpPr txBox="1"/>
            <p:nvPr/>
          </p:nvSpPr>
          <p:spPr>
            <a:xfrm>
              <a:off x="101282" y="75494"/>
              <a:ext cx="62769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sp>
        <p:nvSpPr>
          <p:cNvPr id="774" name="Circle"/>
          <p:cNvSpPr/>
          <p:nvPr/>
        </p:nvSpPr>
        <p:spPr>
          <a:xfrm>
            <a:off x="6424612" y="3559175"/>
            <a:ext cx="438151"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777" name="Group"/>
          <p:cNvGrpSpPr/>
          <p:nvPr/>
        </p:nvGrpSpPr>
        <p:grpSpPr>
          <a:xfrm>
            <a:off x="4919662" y="4376737"/>
            <a:ext cx="828676" cy="555626"/>
            <a:chOff x="0" y="0"/>
            <a:chExt cx="828675" cy="555625"/>
          </a:xfrm>
        </p:grpSpPr>
        <p:pic>
          <p:nvPicPr>
            <p:cNvPr id="775" name="image.png" descr="image.png"/>
            <p:cNvPicPr>
              <a:picLocks noChangeAspect="1"/>
            </p:cNvPicPr>
            <p:nvPr/>
          </p:nvPicPr>
          <p:blipFill>
            <a:blip r:embed="rId12"/>
            <a:stretch>
              <a:fillRect/>
            </a:stretch>
          </p:blipFill>
          <p:spPr>
            <a:xfrm>
              <a:off x="0" y="0"/>
              <a:ext cx="828675" cy="555625"/>
            </a:xfrm>
            <a:prstGeom prst="rect">
              <a:avLst/>
            </a:prstGeom>
            <a:ln w="12700" cap="flat">
              <a:noFill/>
              <a:miter lim="400000"/>
            </a:ln>
            <a:effectLst/>
          </p:spPr>
        </p:pic>
        <p:sp>
          <p:nvSpPr>
            <p:cNvPr id="776" name="zf"/>
            <p:cNvSpPr txBox="1"/>
            <p:nvPr/>
          </p:nvSpPr>
          <p:spPr>
            <a:xfrm>
              <a:off x="101282" y="75494"/>
              <a:ext cx="62769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780" name="Group"/>
          <p:cNvGrpSpPr/>
          <p:nvPr/>
        </p:nvGrpSpPr>
        <p:grpSpPr>
          <a:xfrm>
            <a:off x="7583487" y="4383087"/>
            <a:ext cx="828676" cy="554038"/>
            <a:chOff x="0" y="0"/>
            <a:chExt cx="828675" cy="554037"/>
          </a:xfrm>
        </p:grpSpPr>
        <p:pic>
          <p:nvPicPr>
            <p:cNvPr id="778" name="image.png" descr="image.png"/>
            <p:cNvPicPr>
              <a:picLocks noChangeAspect="1"/>
            </p:cNvPicPr>
            <p:nvPr/>
          </p:nvPicPr>
          <p:blipFill>
            <a:blip r:embed="rId12"/>
            <a:stretch>
              <a:fillRect/>
            </a:stretch>
          </p:blipFill>
          <p:spPr>
            <a:xfrm>
              <a:off x="0" y="0"/>
              <a:ext cx="828675" cy="554038"/>
            </a:xfrm>
            <a:prstGeom prst="rect">
              <a:avLst/>
            </a:prstGeom>
            <a:ln w="12700" cap="flat">
              <a:noFill/>
              <a:miter lim="400000"/>
            </a:ln>
            <a:effectLst/>
          </p:spPr>
        </p:pic>
        <p:sp>
          <p:nvSpPr>
            <p:cNvPr id="779" name="zo"/>
            <p:cNvSpPr txBox="1"/>
            <p:nvPr/>
          </p:nvSpPr>
          <p:spPr>
            <a:xfrm>
              <a:off x="98107" y="74700"/>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sp>
        <p:nvSpPr>
          <p:cNvPr id="781" name="Circle"/>
          <p:cNvSpPr/>
          <p:nvPr/>
        </p:nvSpPr>
        <p:spPr>
          <a:xfrm>
            <a:off x="5097462" y="2740025"/>
            <a:ext cx="438151"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784" name="Group"/>
          <p:cNvGrpSpPr/>
          <p:nvPr/>
        </p:nvGrpSpPr>
        <p:grpSpPr>
          <a:xfrm>
            <a:off x="6413500" y="2713037"/>
            <a:ext cx="438150" cy="462979"/>
            <a:chOff x="0" y="0"/>
            <a:chExt cx="438150" cy="462978"/>
          </a:xfrm>
        </p:grpSpPr>
        <p:sp>
          <p:nvSpPr>
            <p:cNvPr id="782" name="Circle"/>
            <p:cNvSpPr/>
            <p:nvPr/>
          </p:nvSpPr>
          <p:spPr>
            <a:xfrm>
              <a:off x="0" y="0"/>
              <a:ext cx="438150" cy="438150"/>
            </a:xfrm>
            <a:prstGeom prst="ellipse">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pic>
          <p:nvPicPr>
            <p:cNvPr id="783" name="image.png" descr="image.png"/>
            <p:cNvPicPr>
              <a:picLocks noChangeAspect="1"/>
            </p:cNvPicPr>
            <p:nvPr/>
          </p:nvPicPr>
          <p:blipFill>
            <a:blip r:embed="rId13"/>
            <a:stretch>
              <a:fillRect/>
            </a:stretch>
          </p:blipFill>
          <p:spPr>
            <a:xfrm>
              <a:off x="109220" y="103314"/>
              <a:ext cx="286512" cy="359665"/>
            </a:xfrm>
            <a:prstGeom prst="rect">
              <a:avLst/>
            </a:prstGeom>
            <a:ln w="12700" cap="flat">
              <a:noFill/>
              <a:miter lim="400000"/>
            </a:ln>
            <a:effectLst/>
          </p:spPr>
        </p:pic>
      </p:grpSp>
      <p:sp>
        <p:nvSpPr>
          <p:cNvPr id="785" name="Circle"/>
          <p:cNvSpPr/>
          <p:nvPr/>
        </p:nvSpPr>
        <p:spPr>
          <a:xfrm>
            <a:off x="7772400" y="2735262"/>
            <a:ext cx="438150" cy="438151"/>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pic>
        <p:nvPicPr>
          <p:cNvPr id="786" name="image.png" descr="image.png"/>
          <p:cNvPicPr>
            <a:picLocks noChangeAspect="1"/>
          </p:cNvPicPr>
          <p:nvPr/>
        </p:nvPicPr>
        <p:blipFill>
          <a:blip r:embed="rId14"/>
          <a:stretch>
            <a:fillRect/>
          </a:stretch>
        </p:blipFill>
        <p:spPr>
          <a:xfrm>
            <a:off x="7577137" y="1365250"/>
            <a:ext cx="835026" cy="542925"/>
          </a:xfrm>
          <a:prstGeom prst="rect">
            <a:avLst/>
          </a:prstGeom>
          <a:ln w="12700">
            <a:miter lim="400000"/>
          </a:ln>
        </p:spPr>
      </p:pic>
      <p:sp>
        <p:nvSpPr>
          <p:cNvPr id="787" name="yt+1"/>
          <p:cNvSpPr txBox="1"/>
          <p:nvPr/>
        </p:nvSpPr>
        <p:spPr>
          <a:xfrm>
            <a:off x="7599044" y="1382712"/>
            <a:ext cx="81502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y</a:t>
            </a:r>
            <a:r>
              <a:rPr baseline="30000"/>
              <a:t>t+1</a:t>
            </a:r>
          </a:p>
        </p:txBody>
      </p:sp>
      <p:sp>
        <p:nvSpPr>
          <p:cNvPr id="788" name="Line"/>
          <p:cNvSpPr/>
          <p:nvPr/>
        </p:nvSpPr>
        <p:spPr>
          <a:xfrm flipV="1">
            <a:off x="5335270" y="3205162"/>
            <a:ext cx="1" cy="1230313"/>
          </a:xfrm>
          <a:prstGeom prst="line">
            <a:avLst/>
          </a:prstGeom>
          <a:ln w="57150">
            <a:solidFill>
              <a:srgbClr val="000000"/>
            </a:solidFill>
            <a:tailEnd type="triangle"/>
          </a:ln>
        </p:spPr>
        <p:txBody>
          <a:bodyPr lIns="45719" rIns="45719"/>
          <a:lstStyle/>
          <a:p>
            <a:endParaRPr/>
          </a:p>
        </p:txBody>
      </p:sp>
      <p:sp>
        <p:nvSpPr>
          <p:cNvPr id="789" name="Line"/>
          <p:cNvSpPr/>
          <p:nvPr/>
        </p:nvSpPr>
        <p:spPr>
          <a:xfrm>
            <a:off x="5540375" y="2968625"/>
            <a:ext cx="887413" cy="0"/>
          </a:xfrm>
          <a:prstGeom prst="line">
            <a:avLst/>
          </a:prstGeom>
          <a:ln w="57150">
            <a:solidFill>
              <a:srgbClr val="000000"/>
            </a:solidFill>
            <a:tailEnd type="triangle"/>
          </a:ln>
        </p:spPr>
        <p:txBody>
          <a:bodyPr lIns="45719" rIns="45719"/>
          <a:lstStyle/>
          <a:p>
            <a:endParaRPr/>
          </a:p>
        </p:txBody>
      </p:sp>
      <p:sp>
        <p:nvSpPr>
          <p:cNvPr id="790" name="Line"/>
          <p:cNvSpPr/>
          <p:nvPr/>
        </p:nvSpPr>
        <p:spPr>
          <a:xfrm flipH="1" flipV="1">
            <a:off x="6797675" y="3932237"/>
            <a:ext cx="338138" cy="495301"/>
          </a:xfrm>
          <a:prstGeom prst="line">
            <a:avLst/>
          </a:prstGeom>
          <a:ln w="57150">
            <a:solidFill>
              <a:srgbClr val="000000"/>
            </a:solidFill>
            <a:tailEnd type="triangle"/>
          </a:ln>
        </p:spPr>
        <p:txBody>
          <a:bodyPr lIns="45719" rIns="45719"/>
          <a:lstStyle/>
          <a:p>
            <a:endParaRPr/>
          </a:p>
        </p:txBody>
      </p:sp>
      <p:sp>
        <p:nvSpPr>
          <p:cNvPr id="791" name="Line"/>
          <p:cNvSpPr/>
          <p:nvPr/>
        </p:nvSpPr>
        <p:spPr>
          <a:xfrm flipV="1">
            <a:off x="6219824" y="3932237"/>
            <a:ext cx="268289" cy="479426"/>
          </a:xfrm>
          <a:prstGeom prst="line">
            <a:avLst/>
          </a:prstGeom>
          <a:ln w="57150">
            <a:solidFill>
              <a:srgbClr val="000000"/>
            </a:solidFill>
            <a:tailEnd type="triangle"/>
          </a:ln>
        </p:spPr>
        <p:txBody>
          <a:bodyPr lIns="45719" rIns="45719"/>
          <a:lstStyle/>
          <a:p>
            <a:endParaRPr/>
          </a:p>
        </p:txBody>
      </p:sp>
      <p:sp>
        <p:nvSpPr>
          <p:cNvPr id="792" name="Line"/>
          <p:cNvSpPr/>
          <p:nvPr/>
        </p:nvSpPr>
        <p:spPr>
          <a:xfrm flipV="1">
            <a:off x="6640512" y="3157537"/>
            <a:ext cx="1" cy="396876"/>
          </a:xfrm>
          <a:prstGeom prst="line">
            <a:avLst/>
          </a:prstGeom>
          <a:ln w="57150">
            <a:solidFill>
              <a:srgbClr val="000000"/>
            </a:solidFill>
            <a:tailEnd type="triangle"/>
          </a:ln>
        </p:spPr>
        <p:txBody>
          <a:bodyPr lIns="45719" rIns="45719"/>
          <a:lstStyle/>
          <a:p>
            <a:endParaRPr/>
          </a:p>
        </p:txBody>
      </p:sp>
      <p:pic>
        <p:nvPicPr>
          <p:cNvPr id="793" name="image.png" descr="image.png"/>
          <p:cNvPicPr>
            <a:picLocks noChangeAspect="1"/>
          </p:cNvPicPr>
          <p:nvPr/>
        </p:nvPicPr>
        <p:blipFill>
          <a:blip r:embed="rId7"/>
          <a:stretch>
            <a:fillRect/>
          </a:stretch>
        </p:blipFill>
        <p:spPr>
          <a:xfrm>
            <a:off x="7729537" y="1889125"/>
            <a:ext cx="549276" cy="860425"/>
          </a:xfrm>
          <a:prstGeom prst="rect">
            <a:avLst/>
          </a:prstGeom>
          <a:ln w="12700">
            <a:miter lim="400000"/>
          </a:ln>
        </p:spPr>
      </p:pic>
      <p:pic>
        <p:nvPicPr>
          <p:cNvPr id="794" name="image.png" descr="image.png"/>
          <p:cNvPicPr>
            <a:picLocks noChangeAspect="1"/>
          </p:cNvPicPr>
          <p:nvPr/>
        </p:nvPicPr>
        <p:blipFill>
          <a:blip r:embed="rId15"/>
          <a:stretch>
            <a:fillRect/>
          </a:stretch>
        </p:blipFill>
        <p:spPr>
          <a:xfrm>
            <a:off x="7235825" y="4840287"/>
            <a:ext cx="1030288" cy="1047751"/>
          </a:xfrm>
          <a:prstGeom prst="rect">
            <a:avLst/>
          </a:prstGeom>
          <a:ln w="12700">
            <a:miter lim="400000"/>
          </a:ln>
        </p:spPr>
      </p:pic>
      <p:pic>
        <p:nvPicPr>
          <p:cNvPr id="795" name="image.png" descr="image.png"/>
          <p:cNvPicPr>
            <a:picLocks noChangeAspect="1"/>
          </p:cNvPicPr>
          <p:nvPr/>
        </p:nvPicPr>
        <p:blipFill>
          <a:blip r:embed="rId16"/>
          <a:stretch>
            <a:fillRect/>
          </a:stretch>
        </p:blipFill>
        <p:spPr>
          <a:xfrm>
            <a:off x="5924550" y="4803775"/>
            <a:ext cx="823913" cy="1054100"/>
          </a:xfrm>
          <a:prstGeom prst="rect">
            <a:avLst/>
          </a:prstGeom>
          <a:ln w="12700">
            <a:miter lim="400000"/>
          </a:ln>
        </p:spPr>
      </p:pic>
      <p:pic>
        <p:nvPicPr>
          <p:cNvPr id="796" name="image.png" descr="image.png"/>
          <p:cNvPicPr>
            <a:picLocks noChangeAspect="1"/>
          </p:cNvPicPr>
          <p:nvPr/>
        </p:nvPicPr>
        <p:blipFill>
          <a:blip r:embed="rId10"/>
          <a:stretch>
            <a:fillRect/>
          </a:stretch>
        </p:blipFill>
        <p:spPr>
          <a:xfrm>
            <a:off x="6662737" y="4846637"/>
            <a:ext cx="768351" cy="1017588"/>
          </a:xfrm>
          <a:prstGeom prst="rect">
            <a:avLst/>
          </a:prstGeom>
          <a:ln w="12700">
            <a:miter lim="400000"/>
          </a:ln>
        </p:spPr>
      </p:pic>
      <p:pic>
        <p:nvPicPr>
          <p:cNvPr id="797" name="image.png" descr="image.png"/>
          <p:cNvPicPr>
            <a:picLocks noChangeAspect="1"/>
          </p:cNvPicPr>
          <p:nvPr/>
        </p:nvPicPr>
        <p:blipFill>
          <a:blip r:embed="rId17"/>
          <a:stretch>
            <a:fillRect/>
          </a:stretch>
        </p:blipFill>
        <p:spPr>
          <a:xfrm>
            <a:off x="5053012" y="4827587"/>
            <a:ext cx="1073151" cy="1060451"/>
          </a:xfrm>
          <a:prstGeom prst="rect">
            <a:avLst/>
          </a:prstGeom>
          <a:ln w="12700">
            <a:miter lim="400000"/>
          </a:ln>
        </p:spPr>
      </p:pic>
      <p:grpSp>
        <p:nvGrpSpPr>
          <p:cNvPr id="800" name="Group"/>
          <p:cNvGrpSpPr/>
          <p:nvPr/>
        </p:nvGrpSpPr>
        <p:grpSpPr>
          <a:xfrm>
            <a:off x="5922645" y="5810249"/>
            <a:ext cx="815023" cy="414340"/>
            <a:chOff x="0" y="0"/>
            <a:chExt cx="815022" cy="414338"/>
          </a:xfrm>
        </p:grpSpPr>
        <p:sp>
          <p:nvSpPr>
            <p:cNvPr id="798" name="Rectangle"/>
            <p:cNvSpPr/>
            <p:nvPr/>
          </p:nvSpPr>
          <p:spPr>
            <a:xfrm>
              <a:off x="11430" y="46037"/>
              <a:ext cx="719138" cy="368302"/>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799" name="ht"/>
            <p:cNvSpPr txBox="1"/>
            <p:nvPr/>
          </p:nvSpPr>
          <p:spPr>
            <a:xfrm>
              <a:off x="0" y="0"/>
              <a:ext cx="81502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a:t>
              </a:r>
            </a:p>
          </p:txBody>
        </p:sp>
      </p:grpSp>
      <p:grpSp>
        <p:nvGrpSpPr>
          <p:cNvPr id="803" name="Group"/>
          <p:cNvGrpSpPr/>
          <p:nvPr/>
        </p:nvGrpSpPr>
        <p:grpSpPr>
          <a:xfrm>
            <a:off x="8399144" y="2066924"/>
            <a:ext cx="816611" cy="415925"/>
            <a:chOff x="0" y="0"/>
            <a:chExt cx="816610" cy="415923"/>
          </a:xfrm>
        </p:grpSpPr>
        <p:sp>
          <p:nvSpPr>
            <p:cNvPr id="801" name="Rectangle"/>
            <p:cNvSpPr/>
            <p:nvPr/>
          </p:nvSpPr>
          <p:spPr>
            <a:xfrm>
              <a:off x="1905" y="46037"/>
              <a:ext cx="720726" cy="369887"/>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802" name="ct+1"/>
            <p:cNvSpPr txBox="1"/>
            <p:nvPr/>
          </p:nvSpPr>
          <p:spPr>
            <a:xfrm>
              <a:off x="0"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c</a:t>
              </a:r>
              <a:r>
                <a:rPr baseline="30000"/>
                <a:t>t+1</a:t>
              </a:r>
            </a:p>
          </p:txBody>
        </p:sp>
      </p:grpSp>
      <p:sp>
        <p:nvSpPr>
          <p:cNvPr id="804" name="Line"/>
          <p:cNvSpPr/>
          <p:nvPr/>
        </p:nvSpPr>
        <p:spPr>
          <a:xfrm>
            <a:off x="6751637" y="2324099"/>
            <a:ext cx="1625601" cy="377826"/>
          </a:xfrm>
          <a:custGeom>
            <a:avLst/>
            <a:gdLst/>
            <a:ahLst/>
            <a:cxnLst>
              <a:cxn ang="0">
                <a:pos x="wd2" y="hd2"/>
              </a:cxn>
              <a:cxn ang="5400000">
                <a:pos x="wd2" y="hd2"/>
              </a:cxn>
              <a:cxn ang="10800000">
                <a:pos x="wd2" y="hd2"/>
              </a:cxn>
              <a:cxn ang="16200000">
                <a:pos x="wd2" y="hd2"/>
              </a:cxn>
            </a:cxnLst>
            <a:rect l="0" t="0" r="r" b="b"/>
            <a:pathLst>
              <a:path w="21600" h="21375" extrusionOk="0">
                <a:moveTo>
                  <a:pt x="0" y="21375"/>
                </a:moveTo>
                <a:cubicBezTo>
                  <a:pt x="1575" y="14540"/>
                  <a:pt x="3150" y="7704"/>
                  <a:pt x="6750" y="4150"/>
                </a:cubicBezTo>
                <a:cubicBezTo>
                  <a:pt x="10350" y="595"/>
                  <a:pt x="18546" y="-225"/>
                  <a:pt x="21600" y="48"/>
                </a:cubicBezTo>
              </a:path>
            </a:pathLst>
          </a:custGeom>
          <a:ln w="57150">
            <a:solidFill>
              <a:srgbClr val="000000"/>
            </a:solidFill>
            <a:tailEnd type="triangle"/>
          </a:ln>
        </p:spPr>
        <p:txBody>
          <a:bodyPr lIns="45719" rIns="45719" anchor="ctr"/>
          <a:lstStyle/>
          <a:p>
            <a:endParaRPr/>
          </a:p>
        </p:txBody>
      </p:sp>
      <p:sp>
        <p:nvSpPr>
          <p:cNvPr id="805" name="Line"/>
          <p:cNvSpPr/>
          <p:nvPr/>
        </p:nvSpPr>
        <p:spPr>
          <a:xfrm>
            <a:off x="4851400" y="2352675"/>
            <a:ext cx="434975" cy="377826"/>
          </a:xfrm>
          <a:custGeom>
            <a:avLst/>
            <a:gdLst/>
            <a:ahLst/>
            <a:cxnLst>
              <a:cxn ang="0">
                <a:pos x="wd2" y="hd2"/>
              </a:cxn>
              <a:cxn ang="5400000">
                <a:pos x="wd2" y="hd2"/>
              </a:cxn>
              <a:cxn ang="10800000">
                <a:pos x="wd2" y="hd2"/>
              </a:cxn>
              <a:cxn ang="16200000">
                <a:pos x="wd2" y="hd2"/>
              </a:cxn>
            </a:cxnLst>
            <a:rect l="0" t="0" r="r" b="b"/>
            <a:pathLst>
              <a:path w="21600" h="21379" extrusionOk="0">
                <a:moveTo>
                  <a:pt x="0" y="52"/>
                </a:moveTo>
                <a:cubicBezTo>
                  <a:pt x="5400" y="-84"/>
                  <a:pt x="10800" y="-221"/>
                  <a:pt x="14400" y="3333"/>
                </a:cubicBezTo>
                <a:cubicBezTo>
                  <a:pt x="18000" y="6888"/>
                  <a:pt x="19800" y="14133"/>
                  <a:pt x="21600" y="21379"/>
                </a:cubicBezTo>
              </a:path>
            </a:pathLst>
          </a:custGeom>
          <a:ln w="57150">
            <a:solidFill>
              <a:srgbClr val="000000"/>
            </a:solidFill>
            <a:tailEnd type="triangle"/>
          </a:ln>
        </p:spPr>
        <p:txBody>
          <a:bodyPr lIns="45719" rIns="45719" anchor="ctr"/>
          <a:lstStyle/>
          <a:p>
            <a:endParaRPr/>
          </a:p>
        </p:txBody>
      </p:sp>
      <p:sp>
        <p:nvSpPr>
          <p:cNvPr id="806" name="Line"/>
          <p:cNvSpPr/>
          <p:nvPr/>
        </p:nvSpPr>
        <p:spPr>
          <a:xfrm>
            <a:off x="4019550" y="3000375"/>
            <a:ext cx="1908175" cy="31019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5" y="767"/>
                  <a:pt x="4549" y="1533"/>
                  <a:pt x="5934" y="4300"/>
                </a:cubicBezTo>
                <a:cubicBezTo>
                  <a:pt x="7319" y="7067"/>
                  <a:pt x="5697" y="13717"/>
                  <a:pt x="8308" y="16600"/>
                </a:cubicBezTo>
                <a:cubicBezTo>
                  <a:pt x="10919" y="19483"/>
                  <a:pt x="16259" y="20542"/>
                  <a:pt x="21600" y="21600"/>
                </a:cubicBezTo>
              </a:path>
            </a:pathLst>
          </a:custGeom>
          <a:ln w="57150">
            <a:solidFill>
              <a:srgbClr val="000000"/>
            </a:solidFill>
            <a:tailEnd type="triangle"/>
          </a:ln>
        </p:spPr>
        <p:txBody>
          <a:bodyPr lIns="45719" rIns="45719" anchor="ctr"/>
          <a:lstStyle/>
          <a:p>
            <a:endParaRPr/>
          </a:p>
        </p:txBody>
      </p:sp>
      <p:sp>
        <p:nvSpPr>
          <p:cNvPr id="807" name="Line"/>
          <p:cNvSpPr/>
          <p:nvPr/>
        </p:nvSpPr>
        <p:spPr>
          <a:xfrm>
            <a:off x="6884987" y="2968625"/>
            <a:ext cx="887413" cy="0"/>
          </a:xfrm>
          <a:prstGeom prst="line">
            <a:avLst/>
          </a:prstGeom>
          <a:ln w="57150">
            <a:solidFill>
              <a:srgbClr val="000000"/>
            </a:solidFill>
            <a:tailEnd type="triangle"/>
          </a:ln>
        </p:spPr>
        <p:txBody>
          <a:bodyPr lIns="45719" rIns="45719"/>
          <a:lstStyle/>
          <a:p>
            <a:endParaRPr/>
          </a:p>
        </p:txBody>
      </p:sp>
      <p:sp>
        <p:nvSpPr>
          <p:cNvPr id="808" name="Line"/>
          <p:cNvSpPr/>
          <p:nvPr/>
        </p:nvSpPr>
        <p:spPr>
          <a:xfrm flipV="1">
            <a:off x="8008619" y="3173412"/>
            <a:ext cx="1" cy="1228726"/>
          </a:xfrm>
          <a:prstGeom prst="line">
            <a:avLst/>
          </a:prstGeom>
          <a:ln w="57150">
            <a:solidFill>
              <a:srgbClr val="000000"/>
            </a:solidFill>
            <a:tailEnd type="triangle"/>
          </a:ln>
        </p:spPr>
        <p:txBody>
          <a:bodyPr lIns="45719" rIns="45719"/>
          <a:lstStyle/>
          <a:p>
            <a:endParaRPr/>
          </a:p>
        </p:txBody>
      </p:sp>
      <p:pic>
        <p:nvPicPr>
          <p:cNvPr id="809" name="image.png" descr="image.png"/>
          <p:cNvPicPr>
            <a:picLocks noChangeAspect="1"/>
          </p:cNvPicPr>
          <p:nvPr/>
        </p:nvPicPr>
        <p:blipFill>
          <a:blip r:embed="rId18"/>
          <a:stretch>
            <a:fillRect/>
          </a:stretch>
        </p:blipFill>
        <p:spPr>
          <a:xfrm>
            <a:off x="2249487" y="3565525"/>
            <a:ext cx="341313" cy="373063"/>
          </a:xfrm>
          <a:prstGeom prst="rect">
            <a:avLst/>
          </a:prstGeom>
          <a:ln w="12700">
            <a:miter lim="400000"/>
          </a:ln>
        </p:spPr>
      </p:pic>
      <p:pic>
        <p:nvPicPr>
          <p:cNvPr id="810" name="image.png" descr="image.png"/>
          <p:cNvPicPr>
            <a:picLocks noChangeAspect="1"/>
          </p:cNvPicPr>
          <p:nvPr/>
        </p:nvPicPr>
        <p:blipFill>
          <a:blip r:embed="rId19"/>
          <a:stretch>
            <a:fillRect/>
          </a:stretch>
        </p:blipFill>
        <p:spPr>
          <a:xfrm>
            <a:off x="3602037" y="2773362"/>
            <a:ext cx="341313" cy="371476"/>
          </a:xfrm>
          <a:prstGeom prst="rect">
            <a:avLst/>
          </a:prstGeom>
          <a:ln w="12700">
            <a:miter lim="400000"/>
          </a:ln>
        </p:spPr>
      </p:pic>
      <p:pic>
        <p:nvPicPr>
          <p:cNvPr id="811" name="image.png" descr="image.png"/>
          <p:cNvPicPr>
            <a:picLocks noChangeAspect="1"/>
          </p:cNvPicPr>
          <p:nvPr/>
        </p:nvPicPr>
        <p:blipFill>
          <a:blip r:embed="rId20"/>
          <a:stretch>
            <a:fillRect/>
          </a:stretch>
        </p:blipFill>
        <p:spPr>
          <a:xfrm>
            <a:off x="5162550" y="2749550"/>
            <a:ext cx="342900" cy="377825"/>
          </a:xfrm>
          <a:prstGeom prst="rect">
            <a:avLst/>
          </a:prstGeom>
          <a:ln w="12700">
            <a:miter lim="400000"/>
          </a:ln>
        </p:spPr>
      </p:pic>
      <p:pic>
        <p:nvPicPr>
          <p:cNvPr id="812" name="image.png" descr="image.png"/>
          <p:cNvPicPr>
            <a:picLocks noChangeAspect="1"/>
          </p:cNvPicPr>
          <p:nvPr/>
        </p:nvPicPr>
        <p:blipFill>
          <a:blip r:embed="rId21"/>
          <a:stretch>
            <a:fillRect/>
          </a:stretch>
        </p:blipFill>
        <p:spPr>
          <a:xfrm>
            <a:off x="6473825" y="3571875"/>
            <a:ext cx="347663" cy="377825"/>
          </a:xfrm>
          <a:prstGeom prst="rect">
            <a:avLst/>
          </a:prstGeom>
          <a:ln w="12700">
            <a:miter lim="400000"/>
          </a:ln>
        </p:spPr>
      </p:pic>
      <p:pic>
        <p:nvPicPr>
          <p:cNvPr id="813" name="image.png" descr="image.png"/>
          <p:cNvPicPr>
            <a:picLocks noChangeAspect="1"/>
          </p:cNvPicPr>
          <p:nvPr/>
        </p:nvPicPr>
        <p:blipFill>
          <a:blip r:embed="rId22"/>
          <a:stretch>
            <a:fillRect/>
          </a:stretch>
        </p:blipFill>
        <p:spPr>
          <a:xfrm>
            <a:off x="7832725" y="2749550"/>
            <a:ext cx="347663" cy="377825"/>
          </a:xfrm>
          <a:prstGeom prst="rect">
            <a:avLst/>
          </a:prstGeom>
          <a:ln w="12700">
            <a:miter lim="400000"/>
          </a:ln>
        </p:spPr>
      </p:pic>
      <p:sp>
        <p:nvSpPr>
          <p:cNvPr id="814" name="tanh"/>
          <p:cNvSpPr txBox="1"/>
          <p:nvPr/>
        </p:nvSpPr>
        <p:spPr>
          <a:xfrm>
            <a:off x="2404745" y="2909887"/>
            <a:ext cx="13373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tanh</a:t>
            </a:r>
          </a:p>
        </p:txBody>
      </p:sp>
      <p:sp>
        <p:nvSpPr>
          <p:cNvPr id="815" name="tanh"/>
          <p:cNvSpPr txBox="1"/>
          <p:nvPr/>
        </p:nvSpPr>
        <p:spPr>
          <a:xfrm>
            <a:off x="6646544" y="2930525"/>
            <a:ext cx="13373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tanh</a:t>
            </a:r>
          </a:p>
        </p:txBody>
      </p:sp>
      <p:sp>
        <p:nvSpPr>
          <p:cNvPr id="816" name="Line"/>
          <p:cNvSpPr/>
          <p:nvPr/>
        </p:nvSpPr>
        <p:spPr>
          <a:xfrm>
            <a:off x="8240712" y="2963862"/>
            <a:ext cx="1906588" cy="31019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275" y="767"/>
                  <a:pt x="4549" y="1533"/>
                  <a:pt x="5934" y="4300"/>
                </a:cubicBezTo>
                <a:cubicBezTo>
                  <a:pt x="7319" y="7067"/>
                  <a:pt x="5697" y="13717"/>
                  <a:pt x="8308" y="16600"/>
                </a:cubicBezTo>
                <a:cubicBezTo>
                  <a:pt x="10919" y="19483"/>
                  <a:pt x="16259" y="20542"/>
                  <a:pt x="21600" y="21600"/>
                </a:cubicBezTo>
              </a:path>
            </a:pathLst>
          </a:custGeom>
          <a:ln w="57150">
            <a:solidFill>
              <a:srgbClr val="000000"/>
            </a:solidFill>
            <a:tailEnd type="triangle"/>
          </a:ln>
        </p:spPr>
        <p:txBody>
          <a:bodyPr lIns="45719" rIns="45719" anchor="ctr"/>
          <a:lstStyle/>
          <a:p>
            <a:endParaRPr/>
          </a:p>
        </p:txBody>
      </p:sp>
      <p:sp>
        <p:nvSpPr>
          <p:cNvPr id="817" name="ht+1"/>
          <p:cNvSpPr txBox="1"/>
          <p:nvPr/>
        </p:nvSpPr>
        <p:spPr>
          <a:xfrm>
            <a:off x="8378507" y="5322887"/>
            <a:ext cx="81502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h</a:t>
            </a:r>
            <a:r>
              <a:rPr baseline="30000"/>
              <a:t>t+1</a:t>
            </a:r>
          </a:p>
        </p:txBody>
      </p:sp>
      <p:sp>
        <p:nvSpPr>
          <p:cNvPr id="818" name="Information flow of LSTM"/>
          <p:cNvSpPr txBox="1"/>
          <p:nvPr/>
        </p:nvSpPr>
        <p:spPr>
          <a:xfrm>
            <a:off x="2636520" y="6488112"/>
            <a:ext cx="284689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b="1">
                <a:solidFill>
                  <a:srgbClr val="FF0000"/>
                </a:solidFill>
              </a:defRPr>
            </a:lvl1pPr>
          </a:lstStyle>
          <a:p>
            <a:r>
              <a:t>Information flow of LSTM</a:t>
            </a:r>
          </a:p>
        </p:txBody>
      </p:sp>
      <p:pic>
        <p:nvPicPr>
          <p:cNvPr id="819" name="image.png" descr="image.png"/>
          <p:cNvPicPr>
            <a:picLocks noChangeAspect="1"/>
          </p:cNvPicPr>
          <p:nvPr/>
        </p:nvPicPr>
        <p:blipFill>
          <a:blip r:embed="rId23"/>
          <a:stretch>
            <a:fillRect/>
          </a:stretch>
        </p:blipFill>
        <p:spPr>
          <a:xfrm>
            <a:off x="4572000" y="-228600"/>
            <a:ext cx="2744788" cy="21336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7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773"/>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77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78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79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795"/>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79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9" nodeType="afterEffect">
                                  <p:stCondLst>
                                    <p:cond delay="0"/>
                                  </p:stCondLst>
                                  <p:iterate>
                                    <p:tmAbs val="0"/>
                                  </p:iterate>
                                  <p:childTnLst>
                                    <p:set>
                                      <p:cBhvr>
                                        <p:cTn id="31" fill="hold"/>
                                        <p:tgtEl>
                                          <p:spTgt spid="79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0" nodeType="clickEffect">
                                  <p:stCondLst>
                                    <p:cond delay="0"/>
                                  </p:stCondLst>
                                  <p:iterate>
                                    <p:tmAbs val="0"/>
                                  </p:iterate>
                                  <p:childTnLst>
                                    <p:set>
                                      <p:cBhvr>
                                        <p:cTn id="35" fill="hold"/>
                                        <p:tgtEl>
                                          <p:spTgt spid="77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781"/>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2" nodeType="afterEffect">
                                  <p:stCondLst>
                                    <p:cond delay="0"/>
                                  </p:stCondLst>
                                  <p:iterate>
                                    <p:tmAbs val="0"/>
                                  </p:iterate>
                                  <p:childTnLst>
                                    <p:set>
                                      <p:cBhvr>
                                        <p:cTn id="41" fill="hold"/>
                                        <p:tgtEl>
                                          <p:spTgt spid="784"/>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3" nodeType="afterEffect">
                                  <p:stCondLst>
                                    <p:cond delay="0"/>
                                  </p:stCondLst>
                                  <p:iterate>
                                    <p:tmAbs val="0"/>
                                  </p:iterate>
                                  <p:childTnLst>
                                    <p:set>
                                      <p:cBhvr>
                                        <p:cTn id="44" fill="hold"/>
                                        <p:tgtEl>
                                          <p:spTgt spid="788"/>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14" nodeType="afterEffect">
                                  <p:stCondLst>
                                    <p:cond delay="0"/>
                                  </p:stCondLst>
                                  <p:iterate>
                                    <p:tmAbs val="0"/>
                                  </p:iterate>
                                  <p:childTnLst>
                                    <p:set>
                                      <p:cBhvr>
                                        <p:cTn id="47" fill="hold"/>
                                        <p:tgtEl>
                                          <p:spTgt spid="789"/>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15" nodeType="afterEffect">
                                  <p:stCondLst>
                                    <p:cond delay="0"/>
                                  </p:stCondLst>
                                  <p:iterate>
                                    <p:tmAbs val="0"/>
                                  </p:iterate>
                                  <p:childTnLst>
                                    <p:set>
                                      <p:cBhvr>
                                        <p:cTn id="50" fill="hold"/>
                                        <p:tgtEl>
                                          <p:spTgt spid="790"/>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16" nodeType="afterEffect">
                                  <p:stCondLst>
                                    <p:cond delay="0"/>
                                  </p:stCondLst>
                                  <p:iterate>
                                    <p:tmAbs val="0"/>
                                  </p:iterate>
                                  <p:childTnLst>
                                    <p:set>
                                      <p:cBhvr>
                                        <p:cTn id="53" fill="hold"/>
                                        <p:tgtEl>
                                          <p:spTgt spid="791"/>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17" nodeType="afterEffect">
                                  <p:stCondLst>
                                    <p:cond delay="0"/>
                                  </p:stCondLst>
                                  <p:iterate>
                                    <p:tmAbs val="0"/>
                                  </p:iterate>
                                  <p:childTnLst>
                                    <p:set>
                                      <p:cBhvr>
                                        <p:cTn id="56" fill="hold"/>
                                        <p:tgtEl>
                                          <p:spTgt spid="79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8" nodeType="afterEffect">
                                  <p:stCondLst>
                                    <p:cond delay="0"/>
                                  </p:stCondLst>
                                  <p:iterate>
                                    <p:tmAbs val="0"/>
                                  </p:iterate>
                                  <p:childTnLst>
                                    <p:set>
                                      <p:cBhvr>
                                        <p:cTn id="59" fill="hold"/>
                                        <p:tgtEl>
                                          <p:spTgt spid="805"/>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19" nodeType="afterEffect">
                                  <p:stCondLst>
                                    <p:cond delay="0"/>
                                  </p:stCondLst>
                                  <p:iterate>
                                    <p:tmAbs val="0"/>
                                  </p:iterate>
                                  <p:childTnLst>
                                    <p:set>
                                      <p:cBhvr>
                                        <p:cTn id="62" fill="hold"/>
                                        <p:tgtEl>
                                          <p:spTgt spid="811"/>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20" nodeType="afterEffect">
                                  <p:stCondLst>
                                    <p:cond delay="0"/>
                                  </p:stCondLst>
                                  <p:iterate>
                                    <p:tmAbs val="0"/>
                                  </p:iterate>
                                  <p:childTnLst>
                                    <p:set>
                                      <p:cBhvr>
                                        <p:cTn id="65" fill="hold"/>
                                        <p:tgtEl>
                                          <p:spTgt spid="812"/>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21" nodeType="afterEffect">
                                  <p:stCondLst>
                                    <p:cond delay="0"/>
                                  </p:stCondLst>
                                  <p:iterate>
                                    <p:tmAbs val="0"/>
                                  </p:iterate>
                                  <p:childTnLst>
                                    <p:set>
                                      <p:cBhvr>
                                        <p:cTn id="68" fill="hold"/>
                                        <p:tgtEl>
                                          <p:spTgt spid="804"/>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22" nodeType="afterEffect">
                                  <p:stCondLst>
                                    <p:cond delay="0"/>
                                  </p:stCondLst>
                                  <p:iterate>
                                    <p:tmAbs val="0"/>
                                  </p:iterate>
                                  <p:childTnLst>
                                    <p:set>
                                      <p:cBhvr>
                                        <p:cTn id="71" fill="hold"/>
                                        <p:tgtEl>
                                          <p:spTgt spid="80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23" nodeType="clickEffect">
                                  <p:stCondLst>
                                    <p:cond delay="0"/>
                                  </p:stCondLst>
                                  <p:iterate>
                                    <p:tmAbs val="0"/>
                                  </p:iterate>
                                  <p:childTnLst>
                                    <p:set>
                                      <p:cBhvr>
                                        <p:cTn id="75" fill="hold"/>
                                        <p:tgtEl>
                                          <p:spTgt spid="78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4" nodeType="afterEffect">
                                  <p:stCondLst>
                                    <p:cond delay="0"/>
                                  </p:stCondLst>
                                  <p:iterate>
                                    <p:tmAbs val="0"/>
                                  </p:iterate>
                                  <p:childTnLst>
                                    <p:set>
                                      <p:cBhvr>
                                        <p:cTn id="78" fill="hold"/>
                                        <p:tgtEl>
                                          <p:spTgt spid="807"/>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5" nodeType="afterEffect">
                                  <p:stCondLst>
                                    <p:cond delay="0"/>
                                  </p:stCondLst>
                                  <p:iterate>
                                    <p:tmAbs val="0"/>
                                  </p:iterate>
                                  <p:childTnLst>
                                    <p:set>
                                      <p:cBhvr>
                                        <p:cTn id="81" fill="hold"/>
                                        <p:tgtEl>
                                          <p:spTgt spid="813"/>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26" nodeType="afterEffect">
                                  <p:stCondLst>
                                    <p:cond delay="0"/>
                                  </p:stCondLst>
                                  <p:iterate>
                                    <p:tmAbs val="0"/>
                                  </p:iterate>
                                  <p:childTnLst>
                                    <p:set>
                                      <p:cBhvr>
                                        <p:cTn id="84" fill="hold"/>
                                        <p:tgtEl>
                                          <p:spTgt spid="808"/>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27" nodeType="afterEffect">
                                  <p:stCondLst>
                                    <p:cond delay="0"/>
                                  </p:stCondLst>
                                  <p:iterate>
                                    <p:tmAbs val="0"/>
                                  </p:iterate>
                                  <p:childTnLst>
                                    <p:set>
                                      <p:cBhvr>
                                        <p:cTn id="87" fill="hold"/>
                                        <p:tgtEl>
                                          <p:spTgt spid="81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28" nodeType="clickEffect">
                                  <p:stCondLst>
                                    <p:cond delay="0"/>
                                  </p:stCondLst>
                                  <p:iterate>
                                    <p:tmAbs val="0"/>
                                  </p:iterate>
                                  <p:childTnLst>
                                    <p:set>
                                      <p:cBhvr>
                                        <p:cTn id="91" fill="hold"/>
                                        <p:tgtEl>
                                          <p:spTgt spid="816"/>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29" nodeType="afterEffect">
                                  <p:stCondLst>
                                    <p:cond delay="0"/>
                                  </p:stCondLst>
                                  <p:iterate>
                                    <p:tmAbs val="0"/>
                                  </p:iterate>
                                  <p:childTnLst>
                                    <p:set>
                                      <p:cBhvr>
                                        <p:cTn id="94" fill="hold"/>
                                        <p:tgtEl>
                                          <p:spTgt spid="81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30" nodeType="clickEffect">
                                  <p:stCondLst>
                                    <p:cond delay="0"/>
                                  </p:stCondLst>
                                  <p:iterate>
                                    <p:tmAbs val="0"/>
                                  </p:iterate>
                                  <p:childTnLst>
                                    <p:set>
                                      <p:cBhvr>
                                        <p:cTn id="98" fill="hold"/>
                                        <p:tgtEl>
                                          <p:spTgt spid="786"/>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grpId="31" nodeType="afterEffect">
                                  <p:stCondLst>
                                    <p:cond delay="0"/>
                                  </p:stCondLst>
                                  <p:iterate>
                                    <p:tmAbs val="0"/>
                                  </p:iterate>
                                  <p:childTnLst>
                                    <p:set>
                                      <p:cBhvr>
                                        <p:cTn id="101" fill="hold"/>
                                        <p:tgtEl>
                                          <p:spTgt spid="787"/>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32" nodeType="afterEffect">
                                  <p:stCondLst>
                                    <p:cond delay="0"/>
                                  </p:stCondLst>
                                  <p:iterate>
                                    <p:tmAbs val="0"/>
                                  </p:iterate>
                                  <p:childTnLst>
                                    <p:set>
                                      <p:cBhvr>
                                        <p:cTn id="104" fill="hold"/>
                                        <p:tgtEl>
                                          <p:spTgt spid="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 animBg="1" advAuto="0"/>
      <p:bldP spid="770" grpId="2" animBg="1" advAuto="0"/>
      <p:bldP spid="773" grpId="3" animBg="1" advAuto="0"/>
      <p:bldP spid="774" grpId="10" animBg="1" advAuto="0"/>
      <p:bldP spid="777" grpId="4" animBg="1" advAuto="0"/>
      <p:bldP spid="780" grpId="5" animBg="1" advAuto="0"/>
      <p:bldP spid="781" grpId="11" animBg="1" advAuto="0"/>
      <p:bldP spid="784" grpId="12" animBg="1" advAuto="0"/>
      <p:bldP spid="785" grpId="23" animBg="1" advAuto="0"/>
      <p:bldP spid="786" grpId="30" animBg="1" advAuto="0"/>
      <p:bldP spid="787" grpId="31" animBg="1" advAuto="0"/>
      <p:bldP spid="788" grpId="13" animBg="1" advAuto="0"/>
      <p:bldP spid="789" grpId="14" animBg="1" advAuto="0"/>
      <p:bldP spid="790" grpId="15" animBg="1" advAuto="0"/>
      <p:bldP spid="791" grpId="16" animBg="1" advAuto="0"/>
      <p:bldP spid="792" grpId="17" animBg="1" advAuto="0"/>
      <p:bldP spid="793" grpId="32" animBg="1" advAuto="0"/>
      <p:bldP spid="794" grpId="6" animBg="1" advAuto="0"/>
      <p:bldP spid="795" grpId="7" animBg="1" advAuto="0"/>
      <p:bldP spid="796" grpId="8" animBg="1" advAuto="0"/>
      <p:bldP spid="797" grpId="9" animBg="1" advAuto="0"/>
      <p:bldP spid="803" grpId="22" animBg="1" advAuto="0"/>
      <p:bldP spid="804" grpId="21" animBg="1" advAuto="0"/>
      <p:bldP spid="805" grpId="18" animBg="1" advAuto="0"/>
      <p:bldP spid="807" grpId="24" animBg="1" advAuto="0"/>
      <p:bldP spid="808" grpId="26" animBg="1" advAuto="0"/>
      <p:bldP spid="811" grpId="19" animBg="1" advAuto="0"/>
      <p:bldP spid="812" grpId="20" animBg="1" advAuto="0"/>
      <p:bldP spid="813" grpId="25" animBg="1" advAuto="0"/>
      <p:bldP spid="815" grpId="27" animBg="1" advAuto="0"/>
      <p:bldP spid="816" grpId="28" animBg="1" advAuto="0"/>
      <p:bldP spid="817" grpId="29"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GRU – gated recurrent unit  (more compression)"/>
          <p:cNvSpPr txBox="1">
            <a:spLocks noGrp="1"/>
          </p:cNvSpPr>
          <p:nvPr>
            <p:ph type="title" idx="4294967295"/>
          </p:nvPr>
        </p:nvSpPr>
        <p:spPr>
          <a:xfrm>
            <a:off x="457200" y="274637"/>
            <a:ext cx="8229600" cy="1143001"/>
          </a:xfrm>
          <a:prstGeom prst="rect">
            <a:avLst/>
          </a:prstGeom>
        </p:spPr>
        <p:txBody>
          <a:bodyPr>
            <a:normAutofit/>
          </a:bodyPr>
          <a:lstStyle/>
          <a:p>
            <a:r>
              <a:t>GRU – gated recurrent unit </a:t>
            </a:r>
            <a:br/>
            <a:r>
              <a:rPr sz="2000">
                <a:solidFill>
                  <a:srgbClr val="FF0000"/>
                </a:solidFill>
              </a:rPr>
              <a:t>(more compression)</a:t>
            </a:r>
          </a:p>
        </p:txBody>
      </p:sp>
      <p:pic>
        <p:nvPicPr>
          <p:cNvPr id="822" name="image.png" descr="image.png"/>
          <p:cNvPicPr>
            <a:picLocks noChangeAspect="1"/>
          </p:cNvPicPr>
          <p:nvPr/>
        </p:nvPicPr>
        <p:blipFill>
          <a:blip r:embed="rId2"/>
          <a:stretch>
            <a:fillRect/>
          </a:stretch>
        </p:blipFill>
        <p:spPr>
          <a:xfrm>
            <a:off x="0" y="2006600"/>
            <a:ext cx="9144000" cy="2824163"/>
          </a:xfrm>
          <a:prstGeom prst="rect">
            <a:avLst/>
          </a:prstGeom>
          <a:ln w="12700">
            <a:miter lim="400000"/>
          </a:ln>
        </p:spPr>
      </p:pic>
      <p:sp>
        <p:nvSpPr>
          <p:cNvPr id="823" name="It combines the forget and input into a single update gate.…"/>
          <p:cNvSpPr txBox="1"/>
          <p:nvPr/>
        </p:nvSpPr>
        <p:spPr>
          <a:xfrm>
            <a:off x="274320" y="5181600"/>
            <a:ext cx="7223760" cy="959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t>It combines the </a:t>
            </a:r>
            <a:r>
              <a:rPr>
                <a:solidFill>
                  <a:srgbClr val="FF0000"/>
                </a:solidFill>
              </a:rPr>
              <a:t>forget</a:t>
            </a:r>
            <a:r>
              <a:t> and </a:t>
            </a:r>
            <a:r>
              <a:rPr>
                <a:solidFill>
                  <a:srgbClr val="FF0000"/>
                </a:solidFill>
              </a:rPr>
              <a:t>input</a:t>
            </a:r>
            <a:r>
              <a:t> into a single </a:t>
            </a:r>
            <a:r>
              <a:rPr>
                <a:solidFill>
                  <a:srgbClr val="FF0000"/>
                </a:solidFill>
              </a:rPr>
              <a:t>update gate</a:t>
            </a:r>
            <a:r>
              <a:t>.</a:t>
            </a:r>
          </a:p>
          <a:p>
            <a:pPr>
              <a:defRPr sz="2000"/>
            </a:pPr>
            <a:r>
              <a:t>It also merges the cell state and hidden state. This is simpler</a:t>
            </a:r>
          </a:p>
          <a:p>
            <a:pPr>
              <a:defRPr sz="2000"/>
            </a:pPr>
            <a:r>
              <a:t>than LSTM. There are many other variants too.</a:t>
            </a:r>
          </a:p>
        </p:txBody>
      </p:sp>
      <p:sp>
        <p:nvSpPr>
          <p:cNvPr id="824" name="reset gate"/>
          <p:cNvSpPr txBox="1"/>
          <p:nvPr/>
        </p:nvSpPr>
        <p:spPr>
          <a:xfrm>
            <a:off x="655319" y="1752600"/>
            <a:ext cx="112078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reset gate</a:t>
            </a:r>
          </a:p>
        </p:txBody>
      </p:sp>
      <p:sp>
        <p:nvSpPr>
          <p:cNvPr id="825" name="Line"/>
          <p:cNvSpPr/>
          <p:nvPr/>
        </p:nvSpPr>
        <p:spPr>
          <a:xfrm flipH="1">
            <a:off x="1295400" y="2133599"/>
            <a:ext cx="152400" cy="10668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826" name="X,*: element-wise multiply"/>
          <p:cNvSpPr txBox="1"/>
          <p:nvPr/>
        </p:nvSpPr>
        <p:spPr>
          <a:xfrm>
            <a:off x="6294120" y="6488112"/>
            <a:ext cx="272120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X,*: element-wise multiply</a:t>
            </a:r>
          </a:p>
        </p:txBody>
      </p:sp>
      <p:pic>
        <p:nvPicPr>
          <p:cNvPr id="827" name="image.png" descr="image.png"/>
          <p:cNvPicPr>
            <a:picLocks noChangeAspect="1"/>
          </p:cNvPicPr>
          <p:nvPr/>
        </p:nvPicPr>
        <p:blipFill>
          <a:blip r:embed="rId3"/>
          <a:stretch>
            <a:fillRect/>
          </a:stretch>
        </p:blipFill>
        <p:spPr>
          <a:xfrm>
            <a:off x="6399212" y="-25400"/>
            <a:ext cx="2744788" cy="2133600"/>
          </a:xfrm>
          <a:prstGeom prst="rect">
            <a:avLst/>
          </a:prstGeom>
          <a:ln w="12700">
            <a:miter lim="400000"/>
          </a:ln>
        </p:spPr>
      </p:pic>
      <p:sp>
        <p:nvSpPr>
          <p:cNvPr id="828" name="LSTM"/>
          <p:cNvSpPr txBox="1"/>
          <p:nvPr/>
        </p:nvSpPr>
        <p:spPr>
          <a:xfrm>
            <a:off x="6827519" y="25400"/>
            <a:ext cx="71381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LSTM</a:t>
            </a:r>
          </a:p>
        </p:txBody>
      </p:sp>
      <p:sp>
        <p:nvSpPr>
          <p:cNvPr id="829" name="Update gate"/>
          <p:cNvSpPr txBox="1"/>
          <p:nvPr/>
        </p:nvSpPr>
        <p:spPr>
          <a:xfrm>
            <a:off x="1950720" y="1752600"/>
            <a:ext cx="134972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Update gate</a:t>
            </a:r>
          </a:p>
        </p:txBody>
      </p:sp>
      <p:sp>
        <p:nvSpPr>
          <p:cNvPr id="830" name="Line"/>
          <p:cNvSpPr/>
          <p:nvPr/>
        </p:nvSpPr>
        <p:spPr>
          <a:xfrm flipH="1">
            <a:off x="2438399" y="2133600"/>
            <a:ext cx="304802" cy="14478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urrent Neural Network"/>
          <p:cNvSpPr txBox="1">
            <a:spLocks noGrp="1"/>
          </p:cNvSpPr>
          <p:nvPr>
            <p:ph type="title" idx="4294967295"/>
          </p:nvPr>
        </p:nvSpPr>
        <p:spPr>
          <a:xfrm>
            <a:off x="457200" y="274637"/>
            <a:ext cx="8229600" cy="1143001"/>
          </a:xfrm>
          <a:prstGeom prst="rect">
            <a:avLst/>
          </a:prstGeom>
        </p:spPr>
        <p:txBody>
          <a:bodyPr>
            <a:normAutofit/>
          </a:bodyPr>
          <a:lstStyle/>
          <a:p>
            <a:r>
              <a:t>Recurrent Neural Network</a:t>
            </a:r>
          </a:p>
        </p:txBody>
      </p:sp>
      <p:pic>
        <p:nvPicPr>
          <p:cNvPr id="54" name="image.png" descr="image.png"/>
          <p:cNvPicPr>
            <a:picLocks noChangeAspect="1"/>
          </p:cNvPicPr>
          <p:nvPr/>
        </p:nvPicPr>
        <p:blipFill>
          <a:blip r:embed="rId2"/>
          <a:stretch>
            <a:fillRect/>
          </a:stretch>
        </p:blipFill>
        <p:spPr>
          <a:xfrm>
            <a:off x="2209800" y="1600200"/>
            <a:ext cx="6096000" cy="2446338"/>
          </a:xfrm>
          <a:prstGeom prst="rect">
            <a:avLst/>
          </a:prstGeom>
          <a:ln w="12700">
            <a:miter lim="400000"/>
          </a:ln>
        </p:spPr>
      </p:pic>
      <p:pic>
        <p:nvPicPr>
          <p:cNvPr id="55" name="image.png" descr="image.png"/>
          <p:cNvPicPr>
            <a:picLocks noChangeAspect="1"/>
          </p:cNvPicPr>
          <p:nvPr/>
        </p:nvPicPr>
        <p:blipFill>
          <a:blip r:embed="rId3"/>
          <a:stretch>
            <a:fillRect/>
          </a:stretch>
        </p:blipFill>
        <p:spPr>
          <a:xfrm>
            <a:off x="609600" y="4495800"/>
            <a:ext cx="8274050" cy="217328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 name="image.png" descr="image.png"/>
          <p:cNvPicPr>
            <a:picLocks noChangeAspect="1"/>
          </p:cNvPicPr>
          <p:nvPr/>
        </p:nvPicPr>
        <p:blipFill>
          <a:blip r:embed="rId2"/>
          <a:stretch>
            <a:fillRect/>
          </a:stretch>
        </p:blipFill>
        <p:spPr>
          <a:xfrm>
            <a:off x="533400" y="304800"/>
            <a:ext cx="8102600" cy="6083300"/>
          </a:xfrm>
          <a:prstGeom prst="rect">
            <a:avLst/>
          </a:prstGeom>
          <a:ln w="12700">
            <a:miter lim="400000"/>
          </a:ln>
        </p:spPr>
      </p:pic>
      <p:grpSp>
        <p:nvGrpSpPr>
          <p:cNvPr id="835" name="Group"/>
          <p:cNvGrpSpPr/>
          <p:nvPr/>
        </p:nvGrpSpPr>
        <p:grpSpPr>
          <a:xfrm>
            <a:off x="4724400" y="1828800"/>
            <a:ext cx="3295650" cy="2155825"/>
            <a:chOff x="0" y="0"/>
            <a:chExt cx="3295650" cy="2155825"/>
          </a:xfrm>
        </p:grpSpPr>
        <p:sp>
          <p:nvSpPr>
            <p:cNvPr id="833" name="Rectangle"/>
            <p:cNvSpPr/>
            <p:nvPr/>
          </p:nvSpPr>
          <p:spPr>
            <a:xfrm>
              <a:off x="0" y="0"/>
              <a:ext cx="3295650" cy="2155825"/>
            </a:xfrm>
            <a:prstGeom prst="rect">
              <a:avLst/>
            </a:prstGeom>
            <a:solidFill>
              <a:srgbClr val="FFFFFF"/>
            </a:solidFill>
            <a:ln w="12700" cap="flat">
              <a:noFill/>
              <a:miter lim="400000"/>
            </a:ln>
            <a:effectLst/>
          </p:spPr>
          <p:txBody>
            <a:bodyPr wrap="square" lIns="45719" tIns="45719" rIns="45719" bIns="45719" numCol="1" anchor="t">
              <a:noAutofit/>
            </a:bodyPr>
            <a:lstStyle/>
            <a:p>
              <a:endParaRPr/>
            </a:p>
          </p:txBody>
        </p:sp>
        <p:pic>
          <p:nvPicPr>
            <p:cNvPr id="834" name="image.png" descr="image.png"/>
            <p:cNvPicPr>
              <a:picLocks noChangeAspect="1"/>
            </p:cNvPicPr>
            <p:nvPr/>
          </p:nvPicPr>
          <p:blipFill>
            <a:blip r:embed="rId3"/>
            <a:stretch>
              <a:fillRect/>
            </a:stretch>
          </p:blipFill>
          <p:spPr>
            <a:xfrm>
              <a:off x="0" y="0"/>
              <a:ext cx="3295650" cy="2155825"/>
            </a:xfrm>
            <a:prstGeom prst="rect">
              <a:avLst/>
            </a:prstGeom>
            <a:ln w="12700" cap="flat">
              <a:noFill/>
              <a:miter lim="400000"/>
            </a:ln>
            <a:effectLst/>
          </p:spPr>
        </p:pic>
      </p:grpSp>
      <p:sp>
        <p:nvSpPr>
          <p:cNvPr id="836" name="GRUs also takes xt and ht-1 as inputs.  They perform some calculations and then pass along ht. What makes them different from LSTMs is that GRUs don't need the cell layer to pass values along.  The calculations within each iteration insure that the ht va"/>
          <p:cNvSpPr/>
          <p:nvPr/>
        </p:nvSpPr>
        <p:spPr>
          <a:xfrm>
            <a:off x="1219200" y="4191000"/>
            <a:ext cx="6781800" cy="208116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GRUs also takes x</a:t>
            </a:r>
            <a:r>
              <a:rPr baseline="-25000"/>
              <a:t>t</a:t>
            </a:r>
            <a:r>
              <a:t> and h</a:t>
            </a:r>
            <a:r>
              <a:rPr baseline="-25000"/>
              <a:t>t-1</a:t>
            </a:r>
            <a:r>
              <a:t> as inputs.  They perform some calculations and then pass along h</a:t>
            </a:r>
            <a:r>
              <a:rPr baseline="-25000"/>
              <a:t>t</a:t>
            </a:r>
            <a:r>
              <a:t>. What makes them different from LSTMs is that GRUs don't need the cell layer to pass values along.  The calculations within each iteration insure that the h</a:t>
            </a:r>
            <a:r>
              <a:rPr baseline="-25000"/>
              <a:t>t</a:t>
            </a:r>
            <a:r>
              <a:t> values being passed along either retain a high amount of old information or are jump-started with a high amount of new information.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0" name="Group"/>
          <p:cNvGrpSpPr/>
          <p:nvPr/>
        </p:nvGrpSpPr>
        <p:grpSpPr>
          <a:xfrm>
            <a:off x="831850" y="1890712"/>
            <a:ext cx="438150" cy="719138"/>
            <a:chOff x="0" y="0"/>
            <a:chExt cx="438150" cy="719137"/>
          </a:xfrm>
        </p:grpSpPr>
        <p:sp>
          <p:nvSpPr>
            <p:cNvPr id="838" name="Rectangle"/>
            <p:cNvSpPr/>
            <p:nvPr/>
          </p:nvSpPr>
          <p:spPr>
            <a:xfrm>
              <a:off x="0" y="0"/>
              <a:ext cx="438150" cy="719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1800" baseline="30000">
                  <a:solidFill>
                    <a:srgbClr val="FFFFFF"/>
                  </a:solidFill>
                </a:defRPr>
              </a:pPr>
              <a:endParaRPr/>
            </a:p>
          </p:txBody>
        </p:sp>
        <p:sp>
          <p:nvSpPr>
            <p:cNvPr id="839" name="x"/>
            <p:cNvSpPr txBox="1"/>
            <p:nvPr/>
          </p:nvSpPr>
          <p:spPr>
            <a:xfrm>
              <a:off x="58419" y="184238"/>
              <a:ext cx="3213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solidFill>
                    <a:srgbClr val="FFFFFF"/>
                  </a:solidFill>
                </a:defRPr>
              </a:lvl1pPr>
            </a:lstStyle>
            <a:p>
              <a:r>
                <a:t>x</a:t>
              </a:r>
            </a:p>
          </p:txBody>
        </p:sp>
      </p:grpSp>
      <p:grpSp>
        <p:nvGrpSpPr>
          <p:cNvPr id="843" name="Group"/>
          <p:cNvGrpSpPr/>
          <p:nvPr/>
        </p:nvGrpSpPr>
        <p:grpSpPr>
          <a:xfrm>
            <a:off x="1495425" y="1890712"/>
            <a:ext cx="430213" cy="719138"/>
            <a:chOff x="0" y="0"/>
            <a:chExt cx="430212" cy="719137"/>
          </a:xfrm>
        </p:grpSpPr>
        <p:sp>
          <p:nvSpPr>
            <p:cNvPr id="841"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25000"/>
              </a:pPr>
              <a:endParaRPr/>
            </a:p>
          </p:txBody>
        </p:sp>
        <p:sp>
          <p:nvSpPr>
            <p:cNvPr id="842" name="f1"/>
            <p:cNvSpPr txBox="1"/>
            <p:nvPr/>
          </p:nvSpPr>
          <p:spPr>
            <a:xfrm>
              <a:off x="58419" y="162521"/>
              <a:ext cx="313374" cy="394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f</a:t>
              </a:r>
              <a:r>
                <a:rPr baseline="-25000"/>
                <a:t>1</a:t>
              </a:r>
            </a:p>
          </p:txBody>
        </p:sp>
      </p:grpSp>
      <p:grpSp>
        <p:nvGrpSpPr>
          <p:cNvPr id="846" name="Group"/>
          <p:cNvGrpSpPr/>
          <p:nvPr/>
        </p:nvGrpSpPr>
        <p:grpSpPr>
          <a:xfrm>
            <a:off x="2151062" y="1890712"/>
            <a:ext cx="436563" cy="719138"/>
            <a:chOff x="0" y="0"/>
            <a:chExt cx="436562" cy="719137"/>
          </a:xfrm>
        </p:grpSpPr>
        <p:sp>
          <p:nvSpPr>
            <p:cNvPr id="844" name="Rectangle"/>
            <p:cNvSpPr/>
            <p:nvPr/>
          </p:nvSpPr>
          <p:spPr>
            <a:xfrm>
              <a:off x="0" y="0"/>
              <a:ext cx="436563"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000" baseline="30000"/>
              </a:pPr>
              <a:endParaRPr/>
            </a:p>
          </p:txBody>
        </p:sp>
        <p:sp>
          <p:nvSpPr>
            <p:cNvPr id="845" name="a1"/>
            <p:cNvSpPr txBox="1"/>
            <p:nvPr/>
          </p:nvSpPr>
          <p:spPr>
            <a:xfrm>
              <a:off x="58419" y="25903"/>
              <a:ext cx="319724" cy="667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a</a:t>
              </a:r>
              <a:r>
                <a:rPr baseline="30000"/>
                <a:t>1</a:t>
              </a:r>
            </a:p>
          </p:txBody>
        </p:sp>
      </p:grpSp>
      <p:grpSp>
        <p:nvGrpSpPr>
          <p:cNvPr id="849" name="Group"/>
          <p:cNvGrpSpPr/>
          <p:nvPr/>
        </p:nvGrpSpPr>
        <p:grpSpPr>
          <a:xfrm>
            <a:off x="2813050" y="1890712"/>
            <a:ext cx="430213" cy="719138"/>
            <a:chOff x="0" y="0"/>
            <a:chExt cx="430212" cy="719137"/>
          </a:xfrm>
        </p:grpSpPr>
        <p:sp>
          <p:nvSpPr>
            <p:cNvPr id="847"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25000"/>
              </a:pPr>
              <a:endParaRPr/>
            </a:p>
          </p:txBody>
        </p:sp>
        <p:sp>
          <p:nvSpPr>
            <p:cNvPr id="848" name="f2"/>
            <p:cNvSpPr txBox="1"/>
            <p:nvPr/>
          </p:nvSpPr>
          <p:spPr>
            <a:xfrm>
              <a:off x="58419" y="162521"/>
              <a:ext cx="313374" cy="394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f</a:t>
              </a:r>
              <a:r>
                <a:rPr baseline="-25000"/>
                <a:t>2</a:t>
              </a:r>
            </a:p>
          </p:txBody>
        </p:sp>
      </p:grpSp>
      <p:grpSp>
        <p:nvGrpSpPr>
          <p:cNvPr id="852" name="Group"/>
          <p:cNvGrpSpPr/>
          <p:nvPr/>
        </p:nvGrpSpPr>
        <p:grpSpPr>
          <a:xfrm>
            <a:off x="3468687" y="1890712"/>
            <a:ext cx="438151" cy="719138"/>
            <a:chOff x="0" y="0"/>
            <a:chExt cx="438150" cy="719137"/>
          </a:xfrm>
        </p:grpSpPr>
        <p:sp>
          <p:nvSpPr>
            <p:cNvPr id="850" name="Rectangle"/>
            <p:cNvSpPr/>
            <p:nvPr/>
          </p:nvSpPr>
          <p:spPr>
            <a:xfrm>
              <a:off x="0" y="0"/>
              <a:ext cx="438150"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000" baseline="30000"/>
              </a:pPr>
              <a:endParaRPr/>
            </a:p>
          </p:txBody>
        </p:sp>
        <p:sp>
          <p:nvSpPr>
            <p:cNvPr id="851" name="a2"/>
            <p:cNvSpPr txBox="1"/>
            <p:nvPr/>
          </p:nvSpPr>
          <p:spPr>
            <a:xfrm>
              <a:off x="58419" y="25903"/>
              <a:ext cx="321311" cy="667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a</a:t>
              </a:r>
              <a:r>
                <a:rPr baseline="30000"/>
                <a:t>2</a:t>
              </a:r>
            </a:p>
          </p:txBody>
        </p:sp>
      </p:grpSp>
      <p:grpSp>
        <p:nvGrpSpPr>
          <p:cNvPr id="855" name="Group"/>
          <p:cNvGrpSpPr/>
          <p:nvPr/>
        </p:nvGrpSpPr>
        <p:grpSpPr>
          <a:xfrm>
            <a:off x="4132262" y="1890712"/>
            <a:ext cx="428626" cy="719138"/>
            <a:chOff x="0" y="0"/>
            <a:chExt cx="428625" cy="719137"/>
          </a:xfrm>
        </p:grpSpPr>
        <p:sp>
          <p:nvSpPr>
            <p:cNvPr id="853" name="Rectangle"/>
            <p:cNvSpPr/>
            <p:nvPr/>
          </p:nvSpPr>
          <p:spPr>
            <a:xfrm>
              <a:off x="0" y="0"/>
              <a:ext cx="428625"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25000"/>
              </a:pPr>
              <a:endParaRPr/>
            </a:p>
          </p:txBody>
        </p:sp>
        <p:sp>
          <p:nvSpPr>
            <p:cNvPr id="854" name="f3"/>
            <p:cNvSpPr txBox="1"/>
            <p:nvPr/>
          </p:nvSpPr>
          <p:spPr>
            <a:xfrm>
              <a:off x="58419" y="162521"/>
              <a:ext cx="311786" cy="394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f</a:t>
              </a:r>
              <a:r>
                <a:rPr baseline="-25000"/>
                <a:t>3</a:t>
              </a:r>
            </a:p>
          </p:txBody>
        </p:sp>
      </p:grpSp>
      <p:grpSp>
        <p:nvGrpSpPr>
          <p:cNvPr id="858" name="Group"/>
          <p:cNvGrpSpPr/>
          <p:nvPr/>
        </p:nvGrpSpPr>
        <p:grpSpPr>
          <a:xfrm>
            <a:off x="4786312" y="1890712"/>
            <a:ext cx="438151" cy="719138"/>
            <a:chOff x="0" y="0"/>
            <a:chExt cx="438150" cy="719137"/>
          </a:xfrm>
        </p:grpSpPr>
        <p:sp>
          <p:nvSpPr>
            <p:cNvPr id="856" name="Rectangle"/>
            <p:cNvSpPr/>
            <p:nvPr/>
          </p:nvSpPr>
          <p:spPr>
            <a:xfrm>
              <a:off x="0" y="0"/>
              <a:ext cx="438150"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000" baseline="30000"/>
              </a:pPr>
              <a:endParaRPr/>
            </a:p>
          </p:txBody>
        </p:sp>
        <p:sp>
          <p:nvSpPr>
            <p:cNvPr id="857" name="a3"/>
            <p:cNvSpPr txBox="1"/>
            <p:nvPr/>
          </p:nvSpPr>
          <p:spPr>
            <a:xfrm>
              <a:off x="58419" y="25903"/>
              <a:ext cx="321311" cy="6673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a</a:t>
              </a:r>
              <a:r>
                <a:rPr baseline="30000"/>
                <a:t>3</a:t>
              </a:r>
            </a:p>
          </p:txBody>
        </p:sp>
      </p:grpSp>
      <p:grpSp>
        <p:nvGrpSpPr>
          <p:cNvPr id="861" name="Group"/>
          <p:cNvGrpSpPr/>
          <p:nvPr/>
        </p:nvGrpSpPr>
        <p:grpSpPr>
          <a:xfrm>
            <a:off x="5449887" y="1890712"/>
            <a:ext cx="430213" cy="719138"/>
            <a:chOff x="0" y="0"/>
            <a:chExt cx="430212" cy="719137"/>
          </a:xfrm>
        </p:grpSpPr>
        <p:sp>
          <p:nvSpPr>
            <p:cNvPr id="859"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25000"/>
              </a:pPr>
              <a:endParaRPr/>
            </a:p>
          </p:txBody>
        </p:sp>
        <p:sp>
          <p:nvSpPr>
            <p:cNvPr id="860" name="f4"/>
            <p:cNvSpPr txBox="1"/>
            <p:nvPr/>
          </p:nvSpPr>
          <p:spPr>
            <a:xfrm>
              <a:off x="58419" y="162521"/>
              <a:ext cx="313374" cy="3940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f</a:t>
              </a:r>
              <a:r>
                <a:rPr baseline="-25000"/>
                <a:t>4</a:t>
              </a:r>
            </a:p>
          </p:txBody>
        </p:sp>
      </p:grpSp>
      <p:sp>
        <p:nvSpPr>
          <p:cNvPr id="862" name="Line"/>
          <p:cNvSpPr/>
          <p:nvPr/>
        </p:nvSpPr>
        <p:spPr>
          <a:xfrm>
            <a:off x="1270000" y="2247900"/>
            <a:ext cx="225425" cy="0"/>
          </a:xfrm>
          <a:prstGeom prst="line">
            <a:avLst/>
          </a:prstGeom>
          <a:ln w="38100">
            <a:solidFill>
              <a:srgbClr val="000000"/>
            </a:solidFill>
            <a:tailEnd type="triangle"/>
          </a:ln>
        </p:spPr>
        <p:txBody>
          <a:bodyPr lIns="45719" rIns="45719"/>
          <a:lstStyle/>
          <a:p>
            <a:endParaRPr/>
          </a:p>
        </p:txBody>
      </p:sp>
      <p:sp>
        <p:nvSpPr>
          <p:cNvPr id="863" name="Line"/>
          <p:cNvSpPr/>
          <p:nvPr/>
        </p:nvSpPr>
        <p:spPr>
          <a:xfrm>
            <a:off x="1908175" y="2247900"/>
            <a:ext cx="225425" cy="0"/>
          </a:xfrm>
          <a:prstGeom prst="line">
            <a:avLst/>
          </a:prstGeom>
          <a:ln w="38100">
            <a:solidFill>
              <a:srgbClr val="000000"/>
            </a:solidFill>
            <a:tailEnd type="triangle"/>
          </a:ln>
        </p:spPr>
        <p:txBody>
          <a:bodyPr lIns="45719" rIns="45719"/>
          <a:lstStyle/>
          <a:p>
            <a:endParaRPr/>
          </a:p>
        </p:txBody>
      </p:sp>
      <p:sp>
        <p:nvSpPr>
          <p:cNvPr id="864" name="Line"/>
          <p:cNvSpPr/>
          <p:nvPr/>
        </p:nvSpPr>
        <p:spPr>
          <a:xfrm>
            <a:off x="2584450" y="2247900"/>
            <a:ext cx="225425" cy="0"/>
          </a:xfrm>
          <a:prstGeom prst="line">
            <a:avLst/>
          </a:prstGeom>
          <a:ln w="38100">
            <a:solidFill>
              <a:srgbClr val="000000"/>
            </a:solidFill>
            <a:tailEnd type="triangle"/>
          </a:ln>
        </p:spPr>
        <p:txBody>
          <a:bodyPr lIns="45719" rIns="45719"/>
          <a:lstStyle/>
          <a:p>
            <a:endParaRPr/>
          </a:p>
        </p:txBody>
      </p:sp>
      <p:sp>
        <p:nvSpPr>
          <p:cNvPr id="865" name="Line"/>
          <p:cNvSpPr/>
          <p:nvPr/>
        </p:nvSpPr>
        <p:spPr>
          <a:xfrm>
            <a:off x="3270250" y="2257425"/>
            <a:ext cx="225425" cy="0"/>
          </a:xfrm>
          <a:prstGeom prst="line">
            <a:avLst/>
          </a:prstGeom>
          <a:ln w="38100">
            <a:solidFill>
              <a:srgbClr val="000000"/>
            </a:solidFill>
            <a:tailEnd type="triangle"/>
          </a:ln>
        </p:spPr>
        <p:txBody>
          <a:bodyPr lIns="45719" rIns="45719"/>
          <a:lstStyle/>
          <a:p>
            <a:endParaRPr/>
          </a:p>
        </p:txBody>
      </p:sp>
      <p:sp>
        <p:nvSpPr>
          <p:cNvPr id="866" name="Line"/>
          <p:cNvSpPr/>
          <p:nvPr/>
        </p:nvSpPr>
        <p:spPr>
          <a:xfrm>
            <a:off x="3908425" y="2257425"/>
            <a:ext cx="225425" cy="0"/>
          </a:xfrm>
          <a:prstGeom prst="line">
            <a:avLst/>
          </a:prstGeom>
          <a:ln w="38100">
            <a:solidFill>
              <a:srgbClr val="000000"/>
            </a:solidFill>
            <a:tailEnd type="triangle"/>
          </a:ln>
        </p:spPr>
        <p:txBody>
          <a:bodyPr lIns="45719" rIns="45719"/>
          <a:lstStyle/>
          <a:p>
            <a:endParaRPr/>
          </a:p>
        </p:txBody>
      </p:sp>
      <p:sp>
        <p:nvSpPr>
          <p:cNvPr id="867" name="Line"/>
          <p:cNvSpPr/>
          <p:nvPr/>
        </p:nvSpPr>
        <p:spPr>
          <a:xfrm>
            <a:off x="4546600" y="2257425"/>
            <a:ext cx="225425" cy="0"/>
          </a:xfrm>
          <a:prstGeom prst="line">
            <a:avLst/>
          </a:prstGeom>
          <a:ln w="38100">
            <a:solidFill>
              <a:srgbClr val="000000"/>
            </a:solidFill>
            <a:tailEnd type="triangle"/>
          </a:ln>
        </p:spPr>
        <p:txBody>
          <a:bodyPr lIns="45719" rIns="45719"/>
          <a:lstStyle/>
          <a:p>
            <a:endParaRPr/>
          </a:p>
        </p:txBody>
      </p:sp>
      <p:sp>
        <p:nvSpPr>
          <p:cNvPr id="868" name="Line"/>
          <p:cNvSpPr/>
          <p:nvPr/>
        </p:nvSpPr>
        <p:spPr>
          <a:xfrm>
            <a:off x="5232400" y="2257425"/>
            <a:ext cx="225425" cy="0"/>
          </a:xfrm>
          <a:prstGeom prst="line">
            <a:avLst/>
          </a:prstGeom>
          <a:ln w="38100">
            <a:solidFill>
              <a:srgbClr val="000000"/>
            </a:solidFill>
            <a:tailEnd type="triangle"/>
          </a:ln>
        </p:spPr>
        <p:txBody>
          <a:bodyPr lIns="45719" rIns="45719"/>
          <a:lstStyle/>
          <a:p>
            <a:endParaRPr/>
          </a:p>
        </p:txBody>
      </p:sp>
      <p:grpSp>
        <p:nvGrpSpPr>
          <p:cNvPr id="871" name="Group"/>
          <p:cNvGrpSpPr/>
          <p:nvPr/>
        </p:nvGrpSpPr>
        <p:grpSpPr>
          <a:xfrm>
            <a:off x="6083300" y="1865312"/>
            <a:ext cx="536575" cy="828676"/>
            <a:chOff x="0" y="0"/>
            <a:chExt cx="536575" cy="828675"/>
          </a:xfrm>
        </p:grpSpPr>
        <p:pic>
          <p:nvPicPr>
            <p:cNvPr id="869" name="image.png" descr="image.png"/>
            <p:cNvPicPr>
              <a:picLocks noChangeAspect="1"/>
            </p:cNvPicPr>
            <p:nvPr/>
          </p:nvPicPr>
          <p:blipFill>
            <a:blip r:embed="rId2"/>
            <a:stretch>
              <a:fillRect/>
            </a:stretch>
          </p:blipFill>
          <p:spPr>
            <a:xfrm>
              <a:off x="0" y="0"/>
              <a:ext cx="536575" cy="828675"/>
            </a:xfrm>
            <a:prstGeom prst="rect">
              <a:avLst/>
            </a:prstGeom>
            <a:ln w="12700" cap="flat">
              <a:noFill/>
              <a:miter lim="400000"/>
            </a:ln>
            <a:effectLst/>
          </p:spPr>
        </p:pic>
        <p:sp>
          <p:nvSpPr>
            <p:cNvPr id="870" name="y"/>
            <p:cNvSpPr txBox="1"/>
            <p:nvPr/>
          </p:nvSpPr>
          <p:spPr>
            <a:xfrm>
              <a:off x="99694" y="215988"/>
              <a:ext cx="3387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y</a:t>
              </a:r>
            </a:p>
          </p:txBody>
        </p:sp>
      </p:grpSp>
      <p:sp>
        <p:nvSpPr>
          <p:cNvPr id="872" name="Line"/>
          <p:cNvSpPr/>
          <p:nvPr/>
        </p:nvSpPr>
        <p:spPr>
          <a:xfrm>
            <a:off x="5880100" y="2262187"/>
            <a:ext cx="223838" cy="1"/>
          </a:xfrm>
          <a:prstGeom prst="line">
            <a:avLst/>
          </a:prstGeom>
          <a:ln w="38100">
            <a:solidFill>
              <a:srgbClr val="000000"/>
            </a:solidFill>
            <a:tailEnd type="triangle"/>
          </a:ln>
        </p:spPr>
        <p:txBody>
          <a:bodyPr lIns="45719" rIns="45719"/>
          <a:lstStyle/>
          <a:p>
            <a:endParaRPr/>
          </a:p>
        </p:txBody>
      </p:sp>
      <p:grpSp>
        <p:nvGrpSpPr>
          <p:cNvPr id="875" name="Group"/>
          <p:cNvGrpSpPr/>
          <p:nvPr/>
        </p:nvGrpSpPr>
        <p:grpSpPr>
          <a:xfrm>
            <a:off x="1514475" y="4584700"/>
            <a:ext cx="438150" cy="720725"/>
            <a:chOff x="0" y="0"/>
            <a:chExt cx="438150" cy="720725"/>
          </a:xfrm>
        </p:grpSpPr>
        <p:sp>
          <p:nvSpPr>
            <p:cNvPr id="873" name="Rectangle"/>
            <p:cNvSpPr/>
            <p:nvPr/>
          </p:nvSpPr>
          <p:spPr>
            <a:xfrm>
              <a:off x="0" y="0"/>
              <a:ext cx="438150" cy="720725"/>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000" baseline="30000">
                  <a:solidFill>
                    <a:srgbClr val="FFFFFF"/>
                  </a:solidFill>
                </a:defRPr>
              </a:pPr>
              <a:endParaRPr/>
            </a:p>
          </p:txBody>
        </p:sp>
        <p:sp>
          <p:nvSpPr>
            <p:cNvPr id="874" name="x1"/>
            <p:cNvSpPr txBox="1"/>
            <p:nvPr/>
          </p:nvSpPr>
          <p:spPr>
            <a:xfrm>
              <a:off x="58419" y="172747"/>
              <a:ext cx="321311"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x</a:t>
              </a:r>
              <a:r>
                <a:rPr baseline="30000"/>
                <a:t>1</a:t>
              </a:r>
            </a:p>
          </p:txBody>
        </p:sp>
      </p:grpSp>
      <p:grpSp>
        <p:nvGrpSpPr>
          <p:cNvPr id="878" name="Group"/>
          <p:cNvGrpSpPr/>
          <p:nvPr/>
        </p:nvGrpSpPr>
        <p:grpSpPr>
          <a:xfrm>
            <a:off x="831850" y="3641725"/>
            <a:ext cx="454025" cy="719138"/>
            <a:chOff x="0" y="0"/>
            <a:chExt cx="454025" cy="719137"/>
          </a:xfrm>
        </p:grpSpPr>
        <p:sp>
          <p:nvSpPr>
            <p:cNvPr id="876" name="Rectangle"/>
            <p:cNvSpPr/>
            <p:nvPr/>
          </p:nvSpPr>
          <p:spPr>
            <a:xfrm>
              <a:off x="0" y="0"/>
              <a:ext cx="454025" cy="719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000" baseline="30000">
                  <a:solidFill>
                    <a:srgbClr val="FFFFFF"/>
                  </a:solidFill>
                </a:defRPr>
              </a:pPr>
              <a:endParaRPr/>
            </a:p>
          </p:txBody>
        </p:sp>
        <p:sp>
          <p:nvSpPr>
            <p:cNvPr id="877" name="h0"/>
            <p:cNvSpPr txBox="1"/>
            <p:nvPr/>
          </p:nvSpPr>
          <p:spPr>
            <a:xfrm>
              <a:off x="58419" y="171953"/>
              <a:ext cx="337186"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h</a:t>
              </a:r>
              <a:r>
                <a:rPr baseline="30000"/>
                <a:t>0</a:t>
              </a:r>
            </a:p>
          </p:txBody>
        </p:sp>
      </p:grpSp>
      <p:grpSp>
        <p:nvGrpSpPr>
          <p:cNvPr id="881" name="Group"/>
          <p:cNvGrpSpPr/>
          <p:nvPr/>
        </p:nvGrpSpPr>
        <p:grpSpPr>
          <a:xfrm>
            <a:off x="1511300" y="3641725"/>
            <a:ext cx="430213" cy="719138"/>
            <a:chOff x="0" y="0"/>
            <a:chExt cx="430212" cy="719137"/>
          </a:xfrm>
        </p:grpSpPr>
        <p:sp>
          <p:nvSpPr>
            <p:cNvPr id="879"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880" name="f"/>
            <p:cNvSpPr txBox="1"/>
            <p:nvPr/>
          </p:nvSpPr>
          <p:spPr>
            <a:xfrm>
              <a:off x="58419" y="184238"/>
              <a:ext cx="3133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884" name="Group"/>
          <p:cNvGrpSpPr/>
          <p:nvPr/>
        </p:nvGrpSpPr>
        <p:grpSpPr>
          <a:xfrm>
            <a:off x="2122487" y="3641725"/>
            <a:ext cx="454026" cy="719138"/>
            <a:chOff x="0" y="0"/>
            <a:chExt cx="454025" cy="719137"/>
          </a:xfrm>
        </p:grpSpPr>
        <p:sp>
          <p:nvSpPr>
            <p:cNvPr id="882" name="Rectangle"/>
            <p:cNvSpPr/>
            <p:nvPr/>
          </p:nvSpPr>
          <p:spPr>
            <a:xfrm>
              <a:off x="0" y="0"/>
              <a:ext cx="454025"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000" baseline="30000"/>
              </a:pPr>
              <a:endParaRPr/>
            </a:p>
          </p:txBody>
        </p:sp>
        <p:sp>
          <p:nvSpPr>
            <p:cNvPr id="883" name="h1"/>
            <p:cNvSpPr txBox="1"/>
            <p:nvPr/>
          </p:nvSpPr>
          <p:spPr>
            <a:xfrm>
              <a:off x="58419" y="171953"/>
              <a:ext cx="337186"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h</a:t>
              </a:r>
              <a:r>
                <a:rPr baseline="30000"/>
                <a:t>1</a:t>
              </a:r>
            </a:p>
          </p:txBody>
        </p:sp>
      </p:grpSp>
      <p:grpSp>
        <p:nvGrpSpPr>
          <p:cNvPr id="887" name="Group"/>
          <p:cNvGrpSpPr/>
          <p:nvPr/>
        </p:nvGrpSpPr>
        <p:grpSpPr>
          <a:xfrm>
            <a:off x="2820987" y="4584700"/>
            <a:ext cx="438151" cy="720725"/>
            <a:chOff x="0" y="0"/>
            <a:chExt cx="438150" cy="720725"/>
          </a:xfrm>
        </p:grpSpPr>
        <p:sp>
          <p:nvSpPr>
            <p:cNvPr id="885" name="Rectangle"/>
            <p:cNvSpPr/>
            <p:nvPr/>
          </p:nvSpPr>
          <p:spPr>
            <a:xfrm>
              <a:off x="0" y="0"/>
              <a:ext cx="438150" cy="720725"/>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000" baseline="30000">
                  <a:solidFill>
                    <a:srgbClr val="FFFFFF"/>
                  </a:solidFill>
                </a:defRPr>
              </a:pPr>
              <a:endParaRPr/>
            </a:p>
          </p:txBody>
        </p:sp>
        <p:sp>
          <p:nvSpPr>
            <p:cNvPr id="886" name="x2"/>
            <p:cNvSpPr txBox="1"/>
            <p:nvPr/>
          </p:nvSpPr>
          <p:spPr>
            <a:xfrm>
              <a:off x="58419" y="172747"/>
              <a:ext cx="321311"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x</a:t>
              </a:r>
              <a:r>
                <a:rPr baseline="30000"/>
                <a:t>2</a:t>
              </a:r>
            </a:p>
          </p:txBody>
        </p:sp>
      </p:grpSp>
      <p:grpSp>
        <p:nvGrpSpPr>
          <p:cNvPr id="890" name="Group"/>
          <p:cNvGrpSpPr/>
          <p:nvPr/>
        </p:nvGrpSpPr>
        <p:grpSpPr>
          <a:xfrm>
            <a:off x="2830512" y="3641725"/>
            <a:ext cx="428626" cy="719138"/>
            <a:chOff x="0" y="0"/>
            <a:chExt cx="428625" cy="719137"/>
          </a:xfrm>
        </p:grpSpPr>
        <p:sp>
          <p:nvSpPr>
            <p:cNvPr id="888" name="Rectangle"/>
            <p:cNvSpPr/>
            <p:nvPr/>
          </p:nvSpPr>
          <p:spPr>
            <a:xfrm>
              <a:off x="0" y="0"/>
              <a:ext cx="428625"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889" name="f"/>
            <p:cNvSpPr txBox="1"/>
            <p:nvPr/>
          </p:nvSpPr>
          <p:spPr>
            <a:xfrm>
              <a:off x="58419" y="184238"/>
              <a:ext cx="3117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893" name="Group"/>
          <p:cNvGrpSpPr/>
          <p:nvPr/>
        </p:nvGrpSpPr>
        <p:grpSpPr>
          <a:xfrm>
            <a:off x="4146550" y="4560887"/>
            <a:ext cx="438150" cy="719138"/>
            <a:chOff x="0" y="0"/>
            <a:chExt cx="438150" cy="719137"/>
          </a:xfrm>
        </p:grpSpPr>
        <p:sp>
          <p:nvSpPr>
            <p:cNvPr id="891" name="Rectangle"/>
            <p:cNvSpPr/>
            <p:nvPr/>
          </p:nvSpPr>
          <p:spPr>
            <a:xfrm>
              <a:off x="0" y="0"/>
              <a:ext cx="438150" cy="719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000" baseline="30000">
                  <a:solidFill>
                    <a:srgbClr val="FFFFFF"/>
                  </a:solidFill>
                </a:defRPr>
              </a:pPr>
              <a:endParaRPr/>
            </a:p>
          </p:txBody>
        </p:sp>
        <p:sp>
          <p:nvSpPr>
            <p:cNvPr id="892" name="x3"/>
            <p:cNvSpPr txBox="1"/>
            <p:nvPr/>
          </p:nvSpPr>
          <p:spPr>
            <a:xfrm>
              <a:off x="58419" y="171953"/>
              <a:ext cx="321311"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x</a:t>
              </a:r>
              <a:r>
                <a:rPr baseline="30000"/>
                <a:t>3</a:t>
              </a:r>
            </a:p>
          </p:txBody>
        </p:sp>
      </p:grpSp>
      <p:grpSp>
        <p:nvGrpSpPr>
          <p:cNvPr id="896" name="Group"/>
          <p:cNvGrpSpPr/>
          <p:nvPr/>
        </p:nvGrpSpPr>
        <p:grpSpPr>
          <a:xfrm>
            <a:off x="3484562" y="3641725"/>
            <a:ext cx="452438" cy="719138"/>
            <a:chOff x="0" y="0"/>
            <a:chExt cx="452437" cy="719137"/>
          </a:xfrm>
        </p:grpSpPr>
        <p:sp>
          <p:nvSpPr>
            <p:cNvPr id="894" name="Rectangle"/>
            <p:cNvSpPr/>
            <p:nvPr/>
          </p:nvSpPr>
          <p:spPr>
            <a:xfrm>
              <a:off x="0" y="0"/>
              <a:ext cx="452438"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2000" baseline="30000"/>
              </a:pPr>
              <a:endParaRPr/>
            </a:p>
          </p:txBody>
        </p:sp>
        <p:sp>
          <p:nvSpPr>
            <p:cNvPr id="895" name="h2"/>
            <p:cNvSpPr txBox="1"/>
            <p:nvPr/>
          </p:nvSpPr>
          <p:spPr>
            <a:xfrm>
              <a:off x="58419" y="171953"/>
              <a:ext cx="335599"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h</a:t>
              </a:r>
              <a:r>
                <a:rPr baseline="30000"/>
                <a:t>2</a:t>
              </a:r>
            </a:p>
          </p:txBody>
        </p:sp>
      </p:grpSp>
      <p:grpSp>
        <p:nvGrpSpPr>
          <p:cNvPr id="899" name="Group"/>
          <p:cNvGrpSpPr/>
          <p:nvPr/>
        </p:nvGrpSpPr>
        <p:grpSpPr>
          <a:xfrm>
            <a:off x="4148137" y="3641725"/>
            <a:ext cx="430213" cy="719138"/>
            <a:chOff x="0" y="0"/>
            <a:chExt cx="430212" cy="719137"/>
          </a:xfrm>
        </p:grpSpPr>
        <p:sp>
          <p:nvSpPr>
            <p:cNvPr id="897"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898" name="f"/>
            <p:cNvSpPr txBox="1"/>
            <p:nvPr/>
          </p:nvSpPr>
          <p:spPr>
            <a:xfrm>
              <a:off x="58419" y="184238"/>
              <a:ext cx="3133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902" name="Group"/>
          <p:cNvGrpSpPr/>
          <p:nvPr/>
        </p:nvGrpSpPr>
        <p:grpSpPr>
          <a:xfrm>
            <a:off x="5457825" y="4560887"/>
            <a:ext cx="438150" cy="719138"/>
            <a:chOff x="0" y="0"/>
            <a:chExt cx="438150" cy="719137"/>
          </a:xfrm>
        </p:grpSpPr>
        <p:sp>
          <p:nvSpPr>
            <p:cNvPr id="900" name="Rectangle"/>
            <p:cNvSpPr/>
            <p:nvPr/>
          </p:nvSpPr>
          <p:spPr>
            <a:xfrm>
              <a:off x="0" y="0"/>
              <a:ext cx="438150" cy="719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000" baseline="30000">
                  <a:solidFill>
                    <a:srgbClr val="FFFFFF"/>
                  </a:solidFill>
                </a:defRPr>
              </a:pPr>
              <a:endParaRPr/>
            </a:p>
          </p:txBody>
        </p:sp>
        <p:sp>
          <p:nvSpPr>
            <p:cNvPr id="901" name="x4"/>
            <p:cNvSpPr txBox="1"/>
            <p:nvPr/>
          </p:nvSpPr>
          <p:spPr>
            <a:xfrm>
              <a:off x="58419" y="171953"/>
              <a:ext cx="321311"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solidFill>
                    <a:srgbClr val="FFFFFF"/>
                  </a:solidFill>
                </a:defRPr>
              </a:pPr>
              <a:r>
                <a:t>x</a:t>
              </a:r>
              <a:r>
                <a:rPr baseline="30000"/>
                <a:t>4</a:t>
              </a:r>
            </a:p>
          </p:txBody>
        </p:sp>
      </p:grpSp>
      <p:grpSp>
        <p:nvGrpSpPr>
          <p:cNvPr id="905" name="Group"/>
          <p:cNvGrpSpPr/>
          <p:nvPr/>
        </p:nvGrpSpPr>
        <p:grpSpPr>
          <a:xfrm>
            <a:off x="4772025" y="3641725"/>
            <a:ext cx="468313" cy="719138"/>
            <a:chOff x="0" y="0"/>
            <a:chExt cx="468312" cy="719137"/>
          </a:xfrm>
        </p:grpSpPr>
        <p:sp>
          <p:nvSpPr>
            <p:cNvPr id="903" name="Rectangle"/>
            <p:cNvSpPr/>
            <p:nvPr/>
          </p:nvSpPr>
          <p:spPr>
            <a:xfrm>
              <a:off x="0" y="0"/>
              <a:ext cx="468313" cy="719138"/>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baseline="30000"/>
              </a:pPr>
              <a:endParaRPr/>
            </a:p>
          </p:txBody>
        </p:sp>
        <p:sp>
          <p:nvSpPr>
            <p:cNvPr id="904" name="h3"/>
            <p:cNvSpPr txBox="1"/>
            <p:nvPr/>
          </p:nvSpPr>
          <p:spPr>
            <a:xfrm>
              <a:off x="58419" y="184238"/>
              <a:ext cx="3514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h</a:t>
              </a:r>
              <a:r>
                <a:rPr baseline="30000"/>
                <a:t>3</a:t>
              </a:r>
            </a:p>
          </p:txBody>
        </p:sp>
      </p:grpSp>
      <p:grpSp>
        <p:nvGrpSpPr>
          <p:cNvPr id="908" name="Group"/>
          <p:cNvGrpSpPr/>
          <p:nvPr/>
        </p:nvGrpSpPr>
        <p:grpSpPr>
          <a:xfrm>
            <a:off x="5465762" y="3641725"/>
            <a:ext cx="430213" cy="719138"/>
            <a:chOff x="0" y="0"/>
            <a:chExt cx="430212" cy="719137"/>
          </a:xfrm>
        </p:grpSpPr>
        <p:sp>
          <p:nvSpPr>
            <p:cNvPr id="906" name="Rectangle"/>
            <p:cNvSpPr/>
            <p:nvPr/>
          </p:nvSpPr>
          <p:spPr>
            <a:xfrm>
              <a:off x="0" y="0"/>
              <a:ext cx="430213"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907" name="f"/>
            <p:cNvSpPr txBox="1"/>
            <p:nvPr/>
          </p:nvSpPr>
          <p:spPr>
            <a:xfrm>
              <a:off x="58419" y="184238"/>
              <a:ext cx="3133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911" name="Group"/>
          <p:cNvGrpSpPr/>
          <p:nvPr/>
        </p:nvGrpSpPr>
        <p:grpSpPr>
          <a:xfrm>
            <a:off x="6348412" y="3641725"/>
            <a:ext cx="428626" cy="719138"/>
            <a:chOff x="0" y="0"/>
            <a:chExt cx="428625" cy="719137"/>
          </a:xfrm>
        </p:grpSpPr>
        <p:sp>
          <p:nvSpPr>
            <p:cNvPr id="909" name="Rectangle"/>
            <p:cNvSpPr/>
            <p:nvPr/>
          </p:nvSpPr>
          <p:spPr>
            <a:xfrm>
              <a:off x="0" y="0"/>
              <a:ext cx="428625" cy="71913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910" name="g"/>
            <p:cNvSpPr txBox="1"/>
            <p:nvPr/>
          </p:nvSpPr>
          <p:spPr>
            <a:xfrm>
              <a:off x="58419" y="184238"/>
              <a:ext cx="3117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g</a:t>
              </a:r>
            </a:p>
          </p:txBody>
        </p:sp>
      </p:grpSp>
      <p:sp>
        <p:nvSpPr>
          <p:cNvPr id="912" name="Line"/>
          <p:cNvSpPr/>
          <p:nvPr/>
        </p:nvSpPr>
        <p:spPr>
          <a:xfrm>
            <a:off x="1285875" y="3998912"/>
            <a:ext cx="225425" cy="1"/>
          </a:xfrm>
          <a:prstGeom prst="line">
            <a:avLst/>
          </a:prstGeom>
          <a:ln w="38100">
            <a:solidFill>
              <a:srgbClr val="000000"/>
            </a:solidFill>
            <a:tailEnd type="triangle"/>
          </a:ln>
        </p:spPr>
        <p:txBody>
          <a:bodyPr lIns="45719" rIns="45719"/>
          <a:lstStyle/>
          <a:p>
            <a:endParaRPr/>
          </a:p>
        </p:txBody>
      </p:sp>
      <p:sp>
        <p:nvSpPr>
          <p:cNvPr id="913" name="Line"/>
          <p:cNvSpPr/>
          <p:nvPr/>
        </p:nvSpPr>
        <p:spPr>
          <a:xfrm>
            <a:off x="1924050" y="3998912"/>
            <a:ext cx="225425" cy="1"/>
          </a:xfrm>
          <a:prstGeom prst="line">
            <a:avLst/>
          </a:prstGeom>
          <a:ln w="38100">
            <a:solidFill>
              <a:srgbClr val="000000"/>
            </a:solidFill>
            <a:tailEnd type="triangle"/>
          </a:ln>
        </p:spPr>
        <p:txBody>
          <a:bodyPr lIns="45719" rIns="45719"/>
          <a:lstStyle/>
          <a:p>
            <a:endParaRPr/>
          </a:p>
        </p:txBody>
      </p:sp>
      <p:sp>
        <p:nvSpPr>
          <p:cNvPr id="914" name="Line"/>
          <p:cNvSpPr/>
          <p:nvPr/>
        </p:nvSpPr>
        <p:spPr>
          <a:xfrm>
            <a:off x="2600325" y="3998912"/>
            <a:ext cx="225425" cy="1"/>
          </a:xfrm>
          <a:prstGeom prst="line">
            <a:avLst/>
          </a:prstGeom>
          <a:ln w="38100">
            <a:solidFill>
              <a:srgbClr val="000000"/>
            </a:solidFill>
            <a:tailEnd type="triangle"/>
          </a:ln>
        </p:spPr>
        <p:txBody>
          <a:bodyPr lIns="45719" rIns="45719"/>
          <a:lstStyle/>
          <a:p>
            <a:endParaRPr/>
          </a:p>
        </p:txBody>
      </p:sp>
      <p:sp>
        <p:nvSpPr>
          <p:cNvPr id="915" name="Line"/>
          <p:cNvSpPr/>
          <p:nvPr/>
        </p:nvSpPr>
        <p:spPr>
          <a:xfrm>
            <a:off x="3286125" y="4008437"/>
            <a:ext cx="225425" cy="1"/>
          </a:xfrm>
          <a:prstGeom prst="line">
            <a:avLst/>
          </a:prstGeom>
          <a:ln w="38100">
            <a:solidFill>
              <a:srgbClr val="000000"/>
            </a:solidFill>
            <a:tailEnd type="triangle"/>
          </a:ln>
        </p:spPr>
        <p:txBody>
          <a:bodyPr lIns="45719" rIns="45719"/>
          <a:lstStyle/>
          <a:p>
            <a:endParaRPr/>
          </a:p>
        </p:txBody>
      </p:sp>
      <p:sp>
        <p:nvSpPr>
          <p:cNvPr id="916" name="Line"/>
          <p:cNvSpPr/>
          <p:nvPr/>
        </p:nvSpPr>
        <p:spPr>
          <a:xfrm>
            <a:off x="3924300" y="4008437"/>
            <a:ext cx="225425" cy="1"/>
          </a:xfrm>
          <a:prstGeom prst="line">
            <a:avLst/>
          </a:prstGeom>
          <a:ln w="38100">
            <a:solidFill>
              <a:srgbClr val="000000"/>
            </a:solidFill>
            <a:tailEnd type="triangle"/>
          </a:ln>
        </p:spPr>
        <p:txBody>
          <a:bodyPr lIns="45719" rIns="45719"/>
          <a:lstStyle/>
          <a:p>
            <a:endParaRPr/>
          </a:p>
        </p:txBody>
      </p:sp>
      <p:sp>
        <p:nvSpPr>
          <p:cNvPr id="917" name="Line"/>
          <p:cNvSpPr/>
          <p:nvPr/>
        </p:nvSpPr>
        <p:spPr>
          <a:xfrm>
            <a:off x="4562475" y="4008437"/>
            <a:ext cx="225425" cy="1"/>
          </a:xfrm>
          <a:prstGeom prst="line">
            <a:avLst/>
          </a:prstGeom>
          <a:ln w="38100">
            <a:solidFill>
              <a:srgbClr val="000000"/>
            </a:solidFill>
            <a:tailEnd type="triangle"/>
          </a:ln>
        </p:spPr>
        <p:txBody>
          <a:bodyPr lIns="45719" rIns="45719"/>
          <a:lstStyle/>
          <a:p>
            <a:endParaRPr/>
          </a:p>
        </p:txBody>
      </p:sp>
      <p:sp>
        <p:nvSpPr>
          <p:cNvPr id="918" name="Line"/>
          <p:cNvSpPr/>
          <p:nvPr/>
        </p:nvSpPr>
        <p:spPr>
          <a:xfrm>
            <a:off x="5248275" y="4008437"/>
            <a:ext cx="225425" cy="1"/>
          </a:xfrm>
          <a:prstGeom prst="line">
            <a:avLst/>
          </a:prstGeom>
          <a:ln w="38100">
            <a:solidFill>
              <a:srgbClr val="000000"/>
            </a:solidFill>
            <a:tailEnd type="triangle"/>
          </a:ln>
        </p:spPr>
        <p:txBody>
          <a:bodyPr lIns="45719" rIns="45719"/>
          <a:lstStyle/>
          <a:p>
            <a:endParaRPr/>
          </a:p>
        </p:txBody>
      </p:sp>
      <p:sp>
        <p:nvSpPr>
          <p:cNvPr id="919" name="Line"/>
          <p:cNvSpPr/>
          <p:nvPr/>
        </p:nvSpPr>
        <p:spPr>
          <a:xfrm flipV="1">
            <a:off x="1728152" y="4361497"/>
            <a:ext cx="1" cy="225426"/>
          </a:xfrm>
          <a:prstGeom prst="line">
            <a:avLst/>
          </a:prstGeom>
          <a:ln w="38100">
            <a:solidFill>
              <a:srgbClr val="000000"/>
            </a:solidFill>
            <a:tailEnd type="triangle"/>
          </a:ln>
        </p:spPr>
        <p:txBody>
          <a:bodyPr lIns="45719" rIns="45719"/>
          <a:lstStyle/>
          <a:p>
            <a:endParaRPr/>
          </a:p>
        </p:txBody>
      </p:sp>
      <p:sp>
        <p:nvSpPr>
          <p:cNvPr id="920" name="Line"/>
          <p:cNvSpPr/>
          <p:nvPr/>
        </p:nvSpPr>
        <p:spPr>
          <a:xfrm flipV="1">
            <a:off x="3053714" y="4371022"/>
            <a:ext cx="1" cy="225426"/>
          </a:xfrm>
          <a:prstGeom prst="line">
            <a:avLst/>
          </a:prstGeom>
          <a:ln w="38100">
            <a:solidFill>
              <a:srgbClr val="000000"/>
            </a:solidFill>
            <a:tailEnd type="triangle"/>
          </a:ln>
        </p:spPr>
        <p:txBody>
          <a:bodyPr lIns="45719" rIns="45719"/>
          <a:lstStyle/>
          <a:p>
            <a:endParaRPr/>
          </a:p>
        </p:txBody>
      </p:sp>
      <p:sp>
        <p:nvSpPr>
          <p:cNvPr id="921" name="Line"/>
          <p:cNvSpPr/>
          <p:nvPr/>
        </p:nvSpPr>
        <p:spPr>
          <a:xfrm flipV="1">
            <a:off x="4374515" y="4361497"/>
            <a:ext cx="1" cy="225426"/>
          </a:xfrm>
          <a:prstGeom prst="line">
            <a:avLst/>
          </a:prstGeom>
          <a:ln w="38100">
            <a:solidFill>
              <a:srgbClr val="000000"/>
            </a:solidFill>
            <a:tailEnd type="triangle"/>
          </a:ln>
        </p:spPr>
        <p:txBody>
          <a:bodyPr lIns="45719" rIns="45719"/>
          <a:lstStyle/>
          <a:p>
            <a:endParaRPr/>
          </a:p>
        </p:txBody>
      </p:sp>
      <p:sp>
        <p:nvSpPr>
          <p:cNvPr id="922" name="Line"/>
          <p:cNvSpPr/>
          <p:nvPr/>
        </p:nvSpPr>
        <p:spPr>
          <a:xfrm flipV="1">
            <a:off x="5698490" y="4359909"/>
            <a:ext cx="1" cy="225426"/>
          </a:xfrm>
          <a:prstGeom prst="line">
            <a:avLst/>
          </a:prstGeom>
          <a:ln w="38100">
            <a:solidFill>
              <a:srgbClr val="000000"/>
            </a:solidFill>
            <a:tailEnd type="triangle"/>
          </a:ln>
        </p:spPr>
        <p:txBody>
          <a:bodyPr lIns="45719" rIns="45719"/>
          <a:lstStyle/>
          <a:p>
            <a:endParaRPr/>
          </a:p>
        </p:txBody>
      </p:sp>
      <p:sp>
        <p:nvSpPr>
          <p:cNvPr id="923" name="Line"/>
          <p:cNvSpPr/>
          <p:nvPr/>
        </p:nvSpPr>
        <p:spPr>
          <a:xfrm>
            <a:off x="5886450" y="4009707"/>
            <a:ext cx="461963" cy="1"/>
          </a:xfrm>
          <a:prstGeom prst="line">
            <a:avLst/>
          </a:prstGeom>
          <a:ln w="38100">
            <a:solidFill>
              <a:srgbClr val="000000"/>
            </a:solidFill>
            <a:tailEnd type="triangle"/>
          </a:ln>
        </p:spPr>
        <p:txBody>
          <a:bodyPr lIns="45719" rIns="45719"/>
          <a:lstStyle/>
          <a:p>
            <a:endParaRPr/>
          </a:p>
        </p:txBody>
      </p:sp>
      <p:sp>
        <p:nvSpPr>
          <p:cNvPr id="924" name="Line"/>
          <p:cNvSpPr/>
          <p:nvPr/>
        </p:nvSpPr>
        <p:spPr>
          <a:xfrm>
            <a:off x="6808787" y="4000182"/>
            <a:ext cx="461963" cy="1"/>
          </a:xfrm>
          <a:prstGeom prst="line">
            <a:avLst/>
          </a:prstGeom>
          <a:ln w="38100">
            <a:solidFill>
              <a:srgbClr val="000000"/>
            </a:solidFill>
            <a:tailEnd type="triangle"/>
          </a:ln>
        </p:spPr>
        <p:txBody>
          <a:bodyPr lIns="45719" rIns="45719"/>
          <a:lstStyle/>
          <a:p>
            <a:endParaRPr/>
          </a:p>
        </p:txBody>
      </p:sp>
      <p:grpSp>
        <p:nvGrpSpPr>
          <p:cNvPr id="927" name="Group"/>
          <p:cNvGrpSpPr/>
          <p:nvPr/>
        </p:nvGrpSpPr>
        <p:grpSpPr>
          <a:xfrm>
            <a:off x="7218362" y="3614737"/>
            <a:ext cx="534988" cy="828676"/>
            <a:chOff x="0" y="0"/>
            <a:chExt cx="534987" cy="828675"/>
          </a:xfrm>
        </p:grpSpPr>
        <p:pic>
          <p:nvPicPr>
            <p:cNvPr id="925" name="image.png" descr="image.png"/>
            <p:cNvPicPr>
              <a:picLocks noChangeAspect="1"/>
            </p:cNvPicPr>
            <p:nvPr/>
          </p:nvPicPr>
          <p:blipFill>
            <a:blip r:embed="rId2"/>
            <a:stretch>
              <a:fillRect/>
            </a:stretch>
          </p:blipFill>
          <p:spPr>
            <a:xfrm>
              <a:off x="0" y="0"/>
              <a:ext cx="534988" cy="828675"/>
            </a:xfrm>
            <a:prstGeom prst="rect">
              <a:avLst/>
            </a:prstGeom>
            <a:ln w="12700" cap="flat">
              <a:noFill/>
              <a:miter lim="400000"/>
            </a:ln>
            <a:effectLst/>
          </p:spPr>
        </p:pic>
        <p:sp>
          <p:nvSpPr>
            <p:cNvPr id="926" name="y4"/>
            <p:cNvSpPr txBox="1"/>
            <p:nvPr/>
          </p:nvSpPr>
          <p:spPr>
            <a:xfrm>
              <a:off x="98107" y="205291"/>
              <a:ext cx="338773"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000"/>
              </a:pPr>
              <a:r>
                <a:t>y</a:t>
              </a:r>
              <a:r>
                <a:rPr baseline="30000"/>
                <a:t>4</a:t>
              </a:r>
            </a:p>
          </p:txBody>
        </p:sp>
      </p:grpSp>
      <p:sp>
        <p:nvSpPr>
          <p:cNvPr id="928" name="t is layer"/>
          <p:cNvSpPr txBox="1"/>
          <p:nvPr/>
        </p:nvSpPr>
        <p:spPr>
          <a:xfrm>
            <a:off x="5895975" y="2787650"/>
            <a:ext cx="1279525" cy="384756"/>
          </a:xfrm>
          <a:prstGeom prst="rect">
            <a:avLst/>
          </a:prstGeom>
          <a:gradFill>
            <a:gsLst>
              <a:gs pos="0">
                <a:srgbClr val="BCBCBC"/>
              </a:gs>
              <a:gs pos="35000">
                <a:srgbClr val="D0D0D0"/>
              </a:gs>
              <a:gs pos="100000">
                <a:srgbClr val="EDEDED"/>
              </a:gs>
            </a:gsLst>
            <a:lin ang="16200000"/>
          </a:gradFill>
          <a:ln>
            <a:solidFill>
              <a:srgbClr val="000000"/>
            </a:solidFill>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t is layer</a:t>
            </a:r>
          </a:p>
        </p:txBody>
      </p:sp>
      <p:sp>
        <p:nvSpPr>
          <p:cNvPr id="929" name="t is time step"/>
          <p:cNvSpPr txBox="1"/>
          <p:nvPr/>
        </p:nvSpPr>
        <p:spPr>
          <a:xfrm>
            <a:off x="6808787" y="4864100"/>
            <a:ext cx="1866901" cy="384756"/>
          </a:xfrm>
          <a:prstGeom prst="rect">
            <a:avLst/>
          </a:prstGeom>
          <a:gradFill>
            <a:gsLst>
              <a:gs pos="0">
                <a:srgbClr val="BCBCBC"/>
              </a:gs>
              <a:gs pos="35000">
                <a:srgbClr val="D0D0D0"/>
              </a:gs>
              <a:gs pos="100000">
                <a:srgbClr val="EDEDED"/>
              </a:gs>
            </a:gsLst>
            <a:lin ang="16200000"/>
          </a:gradFill>
          <a:ln>
            <a:solidFill>
              <a:srgbClr val="000000"/>
            </a:solidFill>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t is time step</a:t>
            </a:r>
          </a:p>
        </p:txBody>
      </p:sp>
      <p:grpSp>
        <p:nvGrpSpPr>
          <p:cNvPr id="932" name="Group"/>
          <p:cNvGrpSpPr/>
          <p:nvPr/>
        </p:nvGrpSpPr>
        <p:grpSpPr>
          <a:xfrm>
            <a:off x="573087" y="6022975"/>
            <a:ext cx="8107363" cy="633413"/>
            <a:chOff x="0" y="0"/>
            <a:chExt cx="8107362" cy="633412"/>
          </a:xfrm>
        </p:grpSpPr>
        <p:pic>
          <p:nvPicPr>
            <p:cNvPr id="930" name="image.png" descr="image.png"/>
            <p:cNvPicPr>
              <a:picLocks noChangeAspect="1"/>
            </p:cNvPicPr>
            <p:nvPr/>
          </p:nvPicPr>
          <p:blipFill>
            <a:blip r:embed="rId3"/>
            <a:stretch>
              <a:fillRect/>
            </a:stretch>
          </p:blipFill>
          <p:spPr>
            <a:xfrm>
              <a:off x="0" y="0"/>
              <a:ext cx="8107363" cy="633413"/>
            </a:xfrm>
            <a:prstGeom prst="rect">
              <a:avLst/>
            </a:prstGeom>
            <a:ln w="12700" cap="flat">
              <a:noFill/>
              <a:miter lim="400000"/>
            </a:ln>
            <a:effectLst/>
          </p:spPr>
        </p:pic>
        <p:sp>
          <p:nvSpPr>
            <p:cNvPr id="931" name="We will turn the recurrent network 90 degrees."/>
            <p:cNvSpPr txBox="1"/>
            <p:nvPr/>
          </p:nvSpPr>
          <p:spPr>
            <a:xfrm>
              <a:off x="101282" y="34925"/>
              <a:ext cx="7903211"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2800"/>
              </a:lvl1pPr>
            </a:lstStyle>
            <a:p>
              <a:r>
                <a:t>We will turn the recurrent network 90 degrees. </a:t>
              </a:r>
            </a:p>
          </p:txBody>
        </p:sp>
      </p:grpSp>
      <p:sp>
        <p:nvSpPr>
          <p:cNvPr id="933" name="Feed-forward vs Recurrent Network"/>
          <p:cNvSpPr txBox="1"/>
          <p:nvPr/>
        </p:nvSpPr>
        <p:spPr>
          <a:xfrm>
            <a:off x="247332" y="74612"/>
            <a:ext cx="6992105" cy="5480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b="1" u="sng"/>
            </a:lvl1pPr>
          </a:lstStyle>
          <a:p>
            <a:r>
              <a:t>Feed-forward vs Recurrent Network</a:t>
            </a:r>
          </a:p>
        </p:txBody>
      </p:sp>
      <p:sp>
        <p:nvSpPr>
          <p:cNvPr id="934" name="1. Feedforward network does not have input at each step"/>
          <p:cNvSpPr txBox="1"/>
          <p:nvPr/>
        </p:nvSpPr>
        <p:spPr>
          <a:xfrm>
            <a:off x="737869" y="741362"/>
            <a:ext cx="7979411"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1. Feedforward network does not have input at each step</a:t>
            </a:r>
          </a:p>
        </p:txBody>
      </p:sp>
      <p:sp>
        <p:nvSpPr>
          <p:cNvPr id="935" name="2. Feedforward network has different parameters for each layer"/>
          <p:cNvSpPr txBox="1"/>
          <p:nvPr/>
        </p:nvSpPr>
        <p:spPr>
          <a:xfrm>
            <a:off x="725169" y="1168400"/>
            <a:ext cx="8093711"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2. Feedforward network has different parameters for each layer</a:t>
            </a:r>
          </a:p>
        </p:txBody>
      </p:sp>
      <p:sp>
        <p:nvSpPr>
          <p:cNvPr id="936" name="at = ft(at-1) = σ(Wtat-1 + bt)"/>
          <p:cNvSpPr txBox="1"/>
          <p:nvPr/>
        </p:nvSpPr>
        <p:spPr>
          <a:xfrm>
            <a:off x="1036319" y="2971800"/>
            <a:ext cx="2926419" cy="423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pPr>
            <a:r>
              <a:t>a</a:t>
            </a:r>
            <a:r>
              <a:rPr baseline="30000"/>
              <a:t>t</a:t>
            </a:r>
            <a:r>
              <a:t> = f</a:t>
            </a:r>
            <a:r>
              <a:rPr baseline="-25000"/>
              <a:t>t</a:t>
            </a:r>
            <a:r>
              <a:t>(a</a:t>
            </a:r>
            <a:r>
              <a:rPr baseline="30000"/>
              <a:t>t-1</a:t>
            </a:r>
            <a:r>
              <a:t>) = σ(W</a:t>
            </a:r>
            <a:r>
              <a:rPr baseline="30000"/>
              <a:t>t</a:t>
            </a:r>
            <a:r>
              <a:t>a</a:t>
            </a:r>
            <a:r>
              <a:rPr baseline="30000"/>
              <a:t>t-1</a:t>
            </a:r>
            <a:r>
              <a:t> + b</a:t>
            </a:r>
            <a:r>
              <a:rPr baseline="30000"/>
              <a:t>t</a:t>
            </a:r>
            <a:r>
              <a:t>)</a:t>
            </a:r>
          </a:p>
        </p:txBody>
      </p:sp>
      <p:sp>
        <p:nvSpPr>
          <p:cNvPr id="937" name="at= f(at-1, xt) = σ(Wh at-1 + Wixt + bi)"/>
          <p:cNvSpPr txBox="1"/>
          <p:nvPr/>
        </p:nvSpPr>
        <p:spPr>
          <a:xfrm>
            <a:off x="960119" y="5562600"/>
            <a:ext cx="4020182"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pPr>
            <a:r>
              <a:t>a</a:t>
            </a:r>
            <a:r>
              <a:rPr baseline="30000"/>
              <a:t>t</a:t>
            </a:r>
            <a:r>
              <a:t>= f(a</a:t>
            </a:r>
            <a:r>
              <a:rPr baseline="30000"/>
              <a:t>t-1</a:t>
            </a:r>
            <a:r>
              <a:t>, x</a:t>
            </a:r>
            <a:r>
              <a:rPr baseline="30000"/>
              <a:t>t</a:t>
            </a:r>
            <a:r>
              <a:t>) = σ(W</a:t>
            </a:r>
            <a:r>
              <a:rPr baseline="30000"/>
              <a:t>h </a:t>
            </a:r>
            <a:r>
              <a:t>a</a:t>
            </a:r>
            <a:r>
              <a:rPr baseline="30000"/>
              <a:t>t-1</a:t>
            </a:r>
            <a:r>
              <a:t> + W</a:t>
            </a:r>
            <a:r>
              <a:rPr baseline="30000"/>
              <a:t>i</a:t>
            </a:r>
            <a:r>
              <a:t>x</a:t>
            </a:r>
            <a:r>
              <a:rPr baseline="30000"/>
              <a:t>t</a:t>
            </a:r>
            <a:r>
              <a:t> + b</a:t>
            </a:r>
            <a:r>
              <a:rPr baseline="30000"/>
              <a:t>i</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86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86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8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6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4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6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9" nodeType="afterEffect">
                                  <p:stCondLst>
                                    <p:cond delay="0"/>
                                  </p:stCondLst>
                                  <p:iterate>
                                    <p:tmAbs val="0"/>
                                  </p:iterate>
                                  <p:childTnLst>
                                    <p:set>
                                      <p:cBhvr>
                                        <p:cTn id="34" fill="hold"/>
                                        <p:tgtEl>
                                          <p:spTgt spid="8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86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1" nodeType="afterEffect">
                                  <p:stCondLst>
                                    <p:cond delay="0"/>
                                  </p:stCondLst>
                                  <p:iterate>
                                    <p:tmAbs val="0"/>
                                  </p:iterate>
                                  <p:childTnLst>
                                    <p:set>
                                      <p:cBhvr>
                                        <p:cTn id="41" fill="hold"/>
                                        <p:tgtEl>
                                          <p:spTgt spid="85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2" nodeType="clickEffect">
                                  <p:stCondLst>
                                    <p:cond delay="0"/>
                                  </p:stCondLst>
                                  <p:iterate>
                                    <p:tmAbs val="0"/>
                                  </p:iterate>
                                  <p:childTnLst>
                                    <p:set>
                                      <p:cBhvr>
                                        <p:cTn id="45" fill="hold"/>
                                        <p:tgtEl>
                                          <p:spTgt spid="86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3" nodeType="afterEffect">
                                  <p:stCondLst>
                                    <p:cond delay="0"/>
                                  </p:stCondLst>
                                  <p:iterate>
                                    <p:tmAbs val="0"/>
                                  </p:iterate>
                                  <p:childTnLst>
                                    <p:set>
                                      <p:cBhvr>
                                        <p:cTn id="48" fill="hold"/>
                                        <p:tgtEl>
                                          <p:spTgt spid="8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4" nodeType="clickEffect">
                                  <p:stCondLst>
                                    <p:cond delay="0"/>
                                  </p:stCondLst>
                                  <p:iterate>
                                    <p:tmAbs val="0"/>
                                  </p:iterate>
                                  <p:childTnLst>
                                    <p:set>
                                      <p:cBhvr>
                                        <p:cTn id="52" fill="hold"/>
                                        <p:tgtEl>
                                          <p:spTgt spid="868"/>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15" nodeType="afterEffect">
                                  <p:stCondLst>
                                    <p:cond delay="0"/>
                                  </p:stCondLst>
                                  <p:iterate>
                                    <p:tmAbs val="0"/>
                                  </p:iterate>
                                  <p:childTnLst>
                                    <p:set>
                                      <p:cBhvr>
                                        <p:cTn id="55" fill="hold"/>
                                        <p:tgtEl>
                                          <p:spTgt spid="86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16" nodeType="clickEffect">
                                  <p:stCondLst>
                                    <p:cond delay="0"/>
                                  </p:stCondLst>
                                  <p:iterate>
                                    <p:tmAbs val="0"/>
                                  </p:iterate>
                                  <p:childTnLst>
                                    <p:set>
                                      <p:cBhvr>
                                        <p:cTn id="59" fill="hold"/>
                                        <p:tgtEl>
                                          <p:spTgt spid="87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17" nodeType="clickEffect">
                                  <p:stCondLst>
                                    <p:cond delay="0"/>
                                  </p:stCondLst>
                                  <p:iterate>
                                    <p:tmAbs val="0"/>
                                  </p:iterate>
                                  <p:childTnLst>
                                    <p:set>
                                      <p:cBhvr>
                                        <p:cTn id="63" fill="hold"/>
                                        <p:tgtEl>
                                          <p:spTgt spid="936"/>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18" nodeType="afterEffect">
                                  <p:stCondLst>
                                    <p:cond delay="0"/>
                                  </p:stCondLst>
                                  <p:iterate>
                                    <p:tmAbs val="0"/>
                                  </p:iterate>
                                  <p:childTnLst>
                                    <p:set>
                                      <p:cBhvr>
                                        <p:cTn id="66" fill="hold"/>
                                        <p:tgtEl>
                                          <p:spTgt spid="87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9" nodeType="clickEffect">
                                  <p:stCondLst>
                                    <p:cond delay="0"/>
                                  </p:stCondLst>
                                  <p:iterate>
                                    <p:tmAbs val="0"/>
                                  </p:iterate>
                                  <p:childTnLst>
                                    <p:set>
                                      <p:cBhvr>
                                        <p:cTn id="70" fill="hold"/>
                                        <p:tgtEl>
                                          <p:spTgt spid="9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20" nodeType="clickEffect">
                                  <p:stCondLst>
                                    <p:cond delay="0"/>
                                  </p:stCondLst>
                                  <p:iterate>
                                    <p:tmAbs val="0"/>
                                  </p:iterate>
                                  <p:childTnLst>
                                    <p:set>
                                      <p:cBhvr>
                                        <p:cTn id="74" fill="hold"/>
                                        <p:tgtEl>
                                          <p:spTgt spid="87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1" nodeType="clickEffect">
                                  <p:stCondLst>
                                    <p:cond delay="0"/>
                                  </p:stCondLst>
                                  <p:iterate>
                                    <p:tmAbs val="0"/>
                                  </p:iterate>
                                  <p:childTnLst>
                                    <p:set>
                                      <p:cBhvr>
                                        <p:cTn id="78" fill="hold"/>
                                        <p:tgtEl>
                                          <p:spTgt spid="8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2" nodeType="clickEffect">
                                  <p:stCondLst>
                                    <p:cond delay="0"/>
                                  </p:stCondLst>
                                  <p:iterate>
                                    <p:tmAbs val="0"/>
                                  </p:iterate>
                                  <p:childTnLst>
                                    <p:set>
                                      <p:cBhvr>
                                        <p:cTn id="82" fill="hold"/>
                                        <p:tgtEl>
                                          <p:spTgt spid="881"/>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23" nodeType="afterEffect">
                                  <p:stCondLst>
                                    <p:cond delay="0"/>
                                  </p:stCondLst>
                                  <p:iterate>
                                    <p:tmAbs val="0"/>
                                  </p:iterate>
                                  <p:childTnLst>
                                    <p:set>
                                      <p:cBhvr>
                                        <p:cTn id="85" fill="hold"/>
                                        <p:tgtEl>
                                          <p:spTgt spid="912"/>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24" nodeType="afterEffect">
                                  <p:stCondLst>
                                    <p:cond delay="0"/>
                                  </p:stCondLst>
                                  <p:iterate>
                                    <p:tmAbs val="0"/>
                                  </p:iterate>
                                  <p:childTnLst>
                                    <p:set>
                                      <p:cBhvr>
                                        <p:cTn id="88" fill="hold"/>
                                        <p:tgtEl>
                                          <p:spTgt spid="9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25" nodeType="clickEffect">
                                  <p:stCondLst>
                                    <p:cond delay="0"/>
                                  </p:stCondLst>
                                  <p:iterate>
                                    <p:tmAbs val="0"/>
                                  </p:iterate>
                                  <p:childTnLst>
                                    <p:set>
                                      <p:cBhvr>
                                        <p:cTn id="92" fill="hold"/>
                                        <p:tgtEl>
                                          <p:spTgt spid="913"/>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26" nodeType="afterEffect">
                                  <p:stCondLst>
                                    <p:cond delay="0"/>
                                  </p:stCondLst>
                                  <p:iterate>
                                    <p:tmAbs val="0"/>
                                  </p:iterate>
                                  <p:childTnLst>
                                    <p:set>
                                      <p:cBhvr>
                                        <p:cTn id="95" fill="hold"/>
                                        <p:tgtEl>
                                          <p:spTgt spid="88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27" nodeType="clickEffect">
                                  <p:stCondLst>
                                    <p:cond delay="0"/>
                                  </p:stCondLst>
                                  <p:iterate>
                                    <p:tmAbs val="0"/>
                                  </p:iterate>
                                  <p:childTnLst>
                                    <p:set>
                                      <p:cBhvr>
                                        <p:cTn id="99" fill="hold"/>
                                        <p:tgtEl>
                                          <p:spTgt spid="890"/>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28" nodeType="afterEffect">
                                  <p:stCondLst>
                                    <p:cond delay="0"/>
                                  </p:stCondLst>
                                  <p:iterate>
                                    <p:tmAbs val="0"/>
                                  </p:iterate>
                                  <p:childTnLst>
                                    <p:set>
                                      <p:cBhvr>
                                        <p:cTn id="102" fill="hold"/>
                                        <p:tgtEl>
                                          <p:spTgt spid="896"/>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29" nodeType="afterEffect">
                                  <p:stCondLst>
                                    <p:cond delay="0"/>
                                  </p:stCondLst>
                                  <p:iterate>
                                    <p:tmAbs val="0"/>
                                  </p:iterate>
                                  <p:childTnLst>
                                    <p:set>
                                      <p:cBhvr>
                                        <p:cTn id="105" fill="hold"/>
                                        <p:tgtEl>
                                          <p:spTgt spid="914"/>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0" nodeType="afterEffect">
                                  <p:stCondLst>
                                    <p:cond delay="0"/>
                                  </p:stCondLst>
                                  <p:iterate>
                                    <p:tmAbs val="0"/>
                                  </p:iterate>
                                  <p:childTnLst>
                                    <p:set>
                                      <p:cBhvr>
                                        <p:cTn id="108" fill="hold"/>
                                        <p:tgtEl>
                                          <p:spTgt spid="915"/>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grpId="31" nodeType="afterEffect">
                                  <p:stCondLst>
                                    <p:cond delay="0"/>
                                  </p:stCondLst>
                                  <p:iterate>
                                    <p:tmAbs val="0"/>
                                  </p:iterate>
                                  <p:childTnLst>
                                    <p:set>
                                      <p:cBhvr>
                                        <p:cTn id="111" fill="hold"/>
                                        <p:tgtEl>
                                          <p:spTgt spid="920"/>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32" nodeType="afterEffect">
                                  <p:stCondLst>
                                    <p:cond delay="0"/>
                                  </p:stCondLst>
                                  <p:iterate>
                                    <p:tmAbs val="0"/>
                                  </p:iterate>
                                  <p:childTnLst>
                                    <p:set>
                                      <p:cBhvr>
                                        <p:cTn id="114" fill="hold"/>
                                        <p:tgtEl>
                                          <p:spTgt spid="88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33" nodeType="clickEffect">
                                  <p:stCondLst>
                                    <p:cond delay="0"/>
                                  </p:stCondLst>
                                  <p:iterate>
                                    <p:tmAbs val="0"/>
                                  </p:iterate>
                                  <p:childTnLst>
                                    <p:set>
                                      <p:cBhvr>
                                        <p:cTn id="118" fill="hold"/>
                                        <p:tgtEl>
                                          <p:spTgt spid="899"/>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grpId="34" nodeType="afterEffect">
                                  <p:stCondLst>
                                    <p:cond delay="0"/>
                                  </p:stCondLst>
                                  <p:iterate>
                                    <p:tmAbs val="0"/>
                                  </p:iterate>
                                  <p:childTnLst>
                                    <p:set>
                                      <p:cBhvr>
                                        <p:cTn id="121" fill="hold"/>
                                        <p:tgtEl>
                                          <p:spTgt spid="905"/>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35" nodeType="afterEffect">
                                  <p:stCondLst>
                                    <p:cond delay="0"/>
                                  </p:stCondLst>
                                  <p:iterate>
                                    <p:tmAbs val="0"/>
                                  </p:iterate>
                                  <p:childTnLst>
                                    <p:set>
                                      <p:cBhvr>
                                        <p:cTn id="124" fill="hold"/>
                                        <p:tgtEl>
                                          <p:spTgt spid="916"/>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grpId="36" nodeType="afterEffect">
                                  <p:stCondLst>
                                    <p:cond delay="0"/>
                                  </p:stCondLst>
                                  <p:iterate>
                                    <p:tmAbs val="0"/>
                                  </p:iterate>
                                  <p:childTnLst>
                                    <p:set>
                                      <p:cBhvr>
                                        <p:cTn id="127" fill="hold"/>
                                        <p:tgtEl>
                                          <p:spTgt spid="917"/>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37" nodeType="afterEffect">
                                  <p:stCondLst>
                                    <p:cond delay="0"/>
                                  </p:stCondLst>
                                  <p:iterate>
                                    <p:tmAbs val="0"/>
                                  </p:iterate>
                                  <p:childTnLst>
                                    <p:set>
                                      <p:cBhvr>
                                        <p:cTn id="130" fill="hold"/>
                                        <p:tgtEl>
                                          <p:spTgt spid="921"/>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38" nodeType="afterEffect">
                                  <p:stCondLst>
                                    <p:cond delay="0"/>
                                  </p:stCondLst>
                                  <p:iterate>
                                    <p:tmAbs val="0"/>
                                  </p:iterate>
                                  <p:childTnLst>
                                    <p:set>
                                      <p:cBhvr>
                                        <p:cTn id="133" fill="hold"/>
                                        <p:tgtEl>
                                          <p:spTgt spid="893"/>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 presetClass="entr" presetSubtype="0" fill="hold" grpId="39" nodeType="clickEffect">
                                  <p:stCondLst>
                                    <p:cond delay="0"/>
                                  </p:stCondLst>
                                  <p:iterate>
                                    <p:tmAbs val="0"/>
                                  </p:iterate>
                                  <p:childTnLst>
                                    <p:set>
                                      <p:cBhvr>
                                        <p:cTn id="137" fill="hold"/>
                                        <p:tgtEl>
                                          <p:spTgt spid="922"/>
                                        </p:tgtEl>
                                        <p:attrNameLst>
                                          <p:attrName>style.visibility</p:attrName>
                                        </p:attrNameLst>
                                      </p:cBhvr>
                                      <p:to>
                                        <p:strVal val="visible"/>
                                      </p:to>
                                    </p:set>
                                  </p:childTnLst>
                                </p:cTn>
                              </p:par>
                            </p:childTnLst>
                          </p:cTn>
                        </p:par>
                        <p:par>
                          <p:cTn id="138" fill="hold">
                            <p:stCondLst>
                              <p:cond delay="0"/>
                            </p:stCondLst>
                            <p:childTnLst>
                              <p:par>
                                <p:cTn id="139" presetID="1" presetClass="entr" presetSubtype="0" fill="hold" grpId="40" nodeType="afterEffect">
                                  <p:stCondLst>
                                    <p:cond delay="0"/>
                                  </p:stCondLst>
                                  <p:iterate>
                                    <p:tmAbs val="0"/>
                                  </p:iterate>
                                  <p:childTnLst>
                                    <p:set>
                                      <p:cBhvr>
                                        <p:cTn id="140" fill="hold"/>
                                        <p:tgtEl>
                                          <p:spTgt spid="911"/>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41" nodeType="afterEffect">
                                  <p:stCondLst>
                                    <p:cond delay="0"/>
                                  </p:stCondLst>
                                  <p:iterate>
                                    <p:tmAbs val="0"/>
                                  </p:iterate>
                                  <p:childTnLst>
                                    <p:set>
                                      <p:cBhvr>
                                        <p:cTn id="143" fill="hold"/>
                                        <p:tgtEl>
                                          <p:spTgt spid="923"/>
                                        </p:tgtEl>
                                        <p:attrNameLst>
                                          <p:attrName>style.visibility</p:attrName>
                                        </p:attrNameLst>
                                      </p:cBhvr>
                                      <p:to>
                                        <p:strVal val="visible"/>
                                      </p:to>
                                    </p:set>
                                  </p:childTnLst>
                                </p:cTn>
                              </p:par>
                            </p:childTnLst>
                          </p:cTn>
                        </p:par>
                        <p:par>
                          <p:cTn id="144" fill="hold">
                            <p:stCondLst>
                              <p:cond delay="0"/>
                            </p:stCondLst>
                            <p:childTnLst>
                              <p:par>
                                <p:cTn id="145" presetID="1" presetClass="entr" presetSubtype="0" fill="hold" grpId="42" nodeType="afterEffect">
                                  <p:stCondLst>
                                    <p:cond delay="0"/>
                                  </p:stCondLst>
                                  <p:iterate>
                                    <p:tmAbs val="0"/>
                                  </p:iterate>
                                  <p:childTnLst>
                                    <p:set>
                                      <p:cBhvr>
                                        <p:cTn id="146" fill="hold"/>
                                        <p:tgtEl>
                                          <p:spTgt spid="918"/>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43" nodeType="afterEffect">
                                  <p:stCondLst>
                                    <p:cond delay="0"/>
                                  </p:stCondLst>
                                  <p:iterate>
                                    <p:tmAbs val="0"/>
                                  </p:iterate>
                                  <p:childTnLst>
                                    <p:set>
                                      <p:cBhvr>
                                        <p:cTn id="149" fill="hold"/>
                                        <p:tgtEl>
                                          <p:spTgt spid="924"/>
                                        </p:tgtEl>
                                        <p:attrNameLst>
                                          <p:attrName>style.visibility</p:attrName>
                                        </p:attrNameLst>
                                      </p:cBhvr>
                                      <p:to>
                                        <p:strVal val="visible"/>
                                      </p:to>
                                    </p:set>
                                  </p:childTnLst>
                                </p:cTn>
                              </p:par>
                            </p:childTnLst>
                          </p:cTn>
                        </p:par>
                        <p:par>
                          <p:cTn id="150" fill="hold">
                            <p:stCondLst>
                              <p:cond delay="0"/>
                            </p:stCondLst>
                            <p:childTnLst>
                              <p:par>
                                <p:cTn id="151" presetID="1" presetClass="entr" presetSubtype="0" fill="hold" grpId="44" nodeType="afterEffect">
                                  <p:stCondLst>
                                    <p:cond delay="0"/>
                                  </p:stCondLst>
                                  <p:iterate>
                                    <p:tmAbs val="0"/>
                                  </p:iterate>
                                  <p:childTnLst>
                                    <p:set>
                                      <p:cBhvr>
                                        <p:cTn id="152" fill="hold"/>
                                        <p:tgtEl>
                                          <p:spTgt spid="908"/>
                                        </p:tgtEl>
                                        <p:attrNameLst>
                                          <p:attrName>style.visibility</p:attrName>
                                        </p:attrNameLst>
                                      </p:cBhvr>
                                      <p:to>
                                        <p:strVal val="visible"/>
                                      </p:to>
                                    </p:set>
                                  </p:childTnLst>
                                </p:cTn>
                              </p:par>
                            </p:childTnLst>
                          </p:cTn>
                        </p:par>
                        <p:par>
                          <p:cTn id="153" fill="hold">
                            <p:stCondLst>
                              <p:cond delay="0"/>
                            </p:stCondLst>
                            <p:childTnLst>
                              <p:par>
                                <p:cTn id="154" presetID="1" presetClass="entr" presetSubtype="0" fill="hold" grpId="45" nodeType="afterEffect">
                                  <p:stCondLst>
                                    <p:cond delay="0"/>
                                  </p:stCondLst>
                                  <p:iterate>
                                    <p:tmAbs val="0"/>
                                  </p:iterate>
                                  <p:childTnLst>
                                    <p:set>
                                      <p:cBhvr>
                                        <p:cTn id="155" fill="hold"/>
                                        <p:tgtEl>
                                          <p:spTgt spid="927"/>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46" nodeType="clickEffect">
                                  <p:stCondLst>
                                    <p:cond delay="0"/>
                                  </p:stCondLst>
                                  <p:iterate>
                                    <p:tmAbs val="0"/>
                                  </p:iterate>
                                  <p:childTnLst>
                                    <p:set>
                                      <p:cBhvr>
                                        <p:cTn id="159" fill="hold"/>
                                        <p:tgtEl>
                                          <p:spTgt spid="937"/>
                                        </p:tgtEl>
                                        <p:attrNameLst>
                                          <p:attrName>style.visibility</p:attrName>
                                        </p:attrNameLst>
                                      </p:cBhvr>
                                      <p:to>
                                        <p:strVal val="visible"/>
                                      </p:to>
                                    </p:set>
                                  </p:childTnLst>
                                </p:cTn>
                              </p:par>
                            </p:childTnLst>
                          </p:cTn>
                        </p:par>
                        <p:par>
                          <p:cTn id="160" fill="hold">
                            <p:stCondLst>
                              <p:cond delay="0"/>
                            </p:stCondLst>
                            <p:childTnLst>
                              <p:par>
                                <p:cTn id="161" presetID="1" presetClass="entr" presetSubtype="0" fill="hold" grpId="47" nodeType="afterEffect">
                                  <p:stCondLst>
                                    <p:cond delay="0"/>
                                  </p:stCondLst>
                                  <p:iterate>
                                    <p:tmAbs val="0"/>
                                  </p:iterate>
                                  <p:childTnLst>
                                    <p:set>
                                      <p:cBhvr>
                                        <p:cTn id="162" fill="hold"/>
                                        <p:tgtEl>
                                          <p:spTgt spid="90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48" nodeType="clickEffect">
                                  <p:stCondLst>
                                    <p:cond delay="0"/>
                                  </p:stCondLst>
                                  <p:iterate>
                                    <p:tmAbs val="0"/>
                                  </p:iterate>
                                  <p:childTnLst>
                                    <p:set>
                                      <p:cBhvr>
                                        <p:cTn id="166" fill="hold"/>
                                        <p:tgtEl>
                                          <p:spTgt spid="92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49" nodeType="clickEffect">
                                  <p:stCondLst>
                                    <p:cond delay="0"/>
                                  </p:stCondLst>
                                  <p:iterate>
                                    <p:tmAbs val="0"/>
                                  </p:iterate>
                                  <p:childTnLst>
                                    <p:set>
                                      <p:cBhvr>
                                        <p:cTn id="170" fill="hold"/>
                                        <p:tgtEl>
                                          <p:spTgt spid="93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50" nodeType="clickEffect">
                                  <p:stCondLst>
                                    <p:cond delay="0"/>
                                  </p:stCondLst>
                                  <p:iterate>
                                    <p:tmAbs val="0"/>
                                  </p:iterate>
                                  <p:childTnLst>
                                    <p:set>
                                      <p:cBhvr>
                                        <p:cTn id="174" fill="hold"/>
                                        <p:tgtEl>
                                          <p:spTgt spid="93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51" nodeType="clickEffect">
                                  <p:stCondLst>
                                    <p:cond delay="0"/>
                                  </p:stCondLst>
                                  <p:iterate>
                                    <p:tmAbs val="0"/>
                                  </p:iterate>
                                  <p:childTnLst>
                                    <p:set>
                                      <p:cBhvr>
                                        <p:cTn id="178" fill="hold"/>
                                        <p:tgtEl>
                                          <p:spTgt spid="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 grpId="1" animBg="1" advAuto="0"/>
      <p:bldP spid="843" grpId="2" animBg="1" advAuto="0"/>
      <p:bldP spid="846" grpId="5" animBg="1" advAuto="0"/>
      <p:bldP spid="849" grpId="7" animBg="1" advAuto="0"/>
      <p:bldP spid="852" grpId="9" animBg="1" advAuto="0"/>
      <p:bldP spid="855" grpId="11" animBg="1" advAuto="0"/>
      <p:bldP spid="858" grpId="13" animBg="1" advAuto="0"/>
      <p:bldP spid="861" grpId="15" animBg="1" advAuto="0"/>
      <p:bldP spid="862" grpId="3" animBg="1" advAuto="0"/>
      <p:bldP spid="863" grpId="4" animBg="1" advAuto="0"/>
      <p:bldP spid="864" grpId="6" animBg="1" advAuto="0"/>
      <p:bldP spid="865" grpId="8" animBg="1" advAuto="0"/>
      <p:bldP spid="866" grpId="10" animBg="1" advAuto="0"/>
      <p:bldP spid="867" grpId="12" animBg="1" advAuto="0"/>
      <p:bldP spid="868" grpId="14" animBg="1" advAuto="0"/>
      <p:bldP spid="871" grpId="16" animBg="1" advAuto="0"/>
      <p:bldP spid="872" grpId="18" animBg="1" advAuto="0"/>
      <p:bldP spid="875" grpId="20" animBg="1" advAuto="0"/>
      <p:bldP spid="878" grpId="21" animBg="1" advAuto="0"/>
      <p:bldP spid="881" grpId="22" animBg="1" advAuto="0"/>
      <p:bldP spid="884" grpId="26" animBg="1" advAuto="0"/>
      <p:bldP spid="887" grpId="32" animBg="1" advAuto="0"/>
      <p:bldP spid="890" grpId="27" animBg="1" advAuto="0"/>
      <p:bldP spid="893" grpId="38" animBg="1" advAuto="0"/>
      <p:bldP spid="896" grpId="28" animBg="1" advAuto="0"/>
      <p:bldP spid="899" grpId="33" animBg="1" advAuto="0"/>
      <p:bldP spid="902" grpId="47" animBg="1" advAuto="0"/>
      <p:bldP spid="905" grpId="34" animBg="1" advAuto="0"/>
      <p:bldP spid="908" grpId="44" animBg="1" advAuto="0"/>
      <p:bldP spid="911" grpId="40" animBg="1" advAuto="0"/>
      <p:bldP spid="912" grpId="23" animBg="1" advAuto="0"/>
      <p:bldP spid="913" grpId="25" animBg="1" advAuto="0"/>
      <p:bldP spid="914" grpId="29" animBg="1" advAuto="0"/>
      <p:bldP spid="915" grpId="30" animBg="1" advAuto="0"/>
      <p:bldP spid="916" grpId="35" animBg="1" advAuto="0"/>
      <p:bldP spid="917" grpId="36" animBg="1" advAuto="0"/>
      <p:bldP spid="918" grpId="42" animBg="1" advAuto="0"/>
      <p:bldP spid="919" grpId="24" animBg="1" advAuto="0"/>
      <p:bldP spid="920" grpId="31" animBg="1" advAuto="0"/>
      <p:bldP spid="921" grpId="37" animBg="1" advAuto="0"/>
      <p:bldP spid="922" grpId="39" animBg="1" advAuto="0"/>
      <p:bldP spid="923" grpId="41" animBg="1" advAuto="0"/>
      <p:bldP spid="924" grpId="43" animBg="1" advAuto="0"/>
      <p:bldP spid="927" grpId="45" animBg="1" advAuto="0"/>
      <p:bldP spid="928" grpId="19" animBg="1" advAuto="0"/>
      <p:bldP spid="929" grpId="48" animBg="1" advAuto="0"/>
      <p:bldP spid="932" grpId="51" animBg="1" advAuto="0"/>
      <p:bldP spid="934" grpId="49" animBg="1" advAuto="0"/>
      <p:bldP spid="935" grpId="50" animBg="1" advAuto="0"/>
      <p:bldP spid="936" grpId="17" animBg="1" advAuto="0"/>
      <p:bldP spid="937" grpId="46"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 name="image.png" descr="image.png"/>
          <p:cNvPicPr>
            <a:picLocks noChangeAspect="1"/>
          </p:cNvPicPr>
          <p:nvPr/>
        </p:nvPicPr>
        <p:blipFill>
          <a:blip r:embed="rId2"/>
          <a:stretch>
            <a:fillRect/>
          </a:stretch>
        </p:blipFill>
        <p:spPr>
          <a:xfrm>
            <a:off x="628650" y="360362"/>
            <a:ext cx="7886700" cy="1335088"/>
          </a:xfrm>
          <a:prstGeom prst="rect">
            <a:avLst/>
          </a:prstGeom>
          <a:ln w="12700">
            <a:miter lim="400000"/>
          </a:ln>
        </p:spPr>
      </p:pic>
      <p:pic>
        <p:nvPicPr>
          <p:cNvPr id="940" name="image.png" descr="image.png"/>
          <p:cNvPicPr>
            <a:picLocks noChangeAspect="1"/>
          </p:cNvPicPr>
          <p:nvPr/>
        </p:nvPicPr>
        <p:blipFill>
          <a:blip r:embed="rId3"/>
          <a:stretch>
            <a:fillRect/>
          </a:stretch>
        </p:blipFill>
        <p:spPr>
          <a:xfrm>
            <a:off x="3438525" y="2255837"/>
            <a:ext cx="828675" cy="474663"/>
          </a:xfrm>
          <a:prstGeom prst="rect">
            <a:avLst/>
          </a:prstGeom>
          <a:ln w="12700">
            <a:miter lim="400000"/>
          </a:ln>
        </p:spPr>
      </p:pic>
      <p:sp>
        <p:nvSpPr>
          <p:cNvPr id="941" name="ht-1"/>
          <p:cNvSpPr txBox="1"/>
          <p:nvPr/>
        </p:nvSpPr>
        <p:spPr>
          <a:xfrm>
            <a:off x="3463607" y="2254250"/>
            <a:ext cx="815024" cy="350662"/>
          </a:xfrm>
          <a:prstGeom prst="rect">
            <a:avLst/>
          </a:prstGeom>
          <a:ln w="12700">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h</a:t>
            </a:r>
            <a:r>
              <a:rPr baseline="30000"/>
              <a:t>t-1</a:t>
            </a:r>
          </a:p>
        </p:txBody>
      </p:sp>
      <p:grpSp>
        <p:nvGrpSpPr>
          <p:cNvPr id="944" name="Group"/>
          <p:cNvGrpSpPr/>
          <p:nvPr/>
        </p:nvGrpSpPr>
        <p:grpSpPr>
          <a:xfrm>
            <a:off x="4327525" y="4559300"/>
            <a:ext cx="835025" cy="549275"/>
            <a:chOff x="0" y="0"/>
            <a:chExt cx="835025" cy="549275"/>
          </a:xfrm>
        </p:grpSpPr>
        <p:pic>
          <p:nvPicPr>
            <p:cNvPr id="942" name="image.png" descr="image.png"/>
            <p:cNvPicPr>
              <a:picLocks noChangeAspect="1"/>
            </p:cNvPicPr>
            <p:nvPr/>
          </p:nvPicPr>
          <p:blipFill>
            <a:blip r:embed="rId4"/>
            <a:stretch>
              <a:fillRect/>
            </a:stretch>
          </p:blipFill>
          <p:spPr>
            <a:xfrm>
              <a:off x="0" y="0"/>
              <a:ext cx="835025" cy="549275"/>
            </a:xfrm>
            <a:prstGeom prst="rect">
              <a:avLst/>
            </a:prstGeom>
            <a:ln w="12700" cap="flat">
              <a:noFill/>
              <a:miter lim="400000"/>
            </a:ln>
            <a:effectLst/>
          </p:spPr>
        </p:pic>
        <p:sp>
          <p:nvSpPr>
            <p:cNvPr id="943" name="r"/>
            <p:cNvSpPr txBox="1"/>
            <p:nvPr/>
          </p:nvSpPr>
          <p:spPr>
            <a:xfrm>
              <a:off x="104457" y="73906"/>
              <a:ext cx="62928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r</a:t>
              </a:r>
            </a:p>
          </p:txBody>
        </p:sp>
      </p:grpSp>
      <p:grpSp>
        <p:nvGrpSpPr>
          <p:cNvPr id="947" name="Group"/>
          <p:cNvGrpSpPr/>
          <p:nvPr/>
        </p:nvGrpSpPr>
        <p:grpSpPr>
          <a:xfrm>
            <a:off x="5589587" y="4595812"/>
            <a:ext cx="830263" cy="549276"/>
            <a:chOff x="0" y="0"/>
            <a:chExt cx="830262" cy="549275"/>
          </a:xfrm>
        </p:grpSpPr>
        <p:pic>
          <p:nvPicPr>
            <p:cNvPr id="945" name="image.png" descr="image.png"/>
            <p:cNvPicPr>
              <a:picLocks noChangeAspect="1"/>
            </p:cNvPicPr>
            <p:nvPr/>
          </p:nvPicPr>
          <p:blipFill>
            <a:blip r:embed="rId5"/>
            <a:stretch>
              <a:fillRect/>
            </a:stretch>
          </p:blipFill>
          <p:spPr>
            <a:xfrm>
              <a:off x="0" y="0"/>
              <a:ext cx="830263" cy="549275"/>
            </a:xfrm>
            <a:prstGeom prst="rect">
              <a:avLst/>
            </a:prstGeom>
            <a:ln w="12700" cap="flat">
              <a:noFill/>
              <a:miter lim="400000"/>
            </a:ln>
            <a:effectLst/>
          </p:spPr>
        </p:pic>
        <p:sp>
          <p:nvSpPr>
            <p:cNvPr id="946" name="z"/>
            <p:cNvSpPr txBox="1"/>
            <p:nvPr/>
          </p:nvSpPr>
          <p:spPr>
            <a:xfrm>
              <a:off x="102870" y="70731"/>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950" name="Group"/>
          <p:cNvGrpSpPr/>
          <p:nvPr/>
        </p:nvGrpSpPr>
        <p:grpSpPr>
          <a:xfrm>
            <a:off x="6967727" y="920495"/>
            <a:ext cx="835154" cy="542544"/>
            <a:chOff x="0" y="0"/>
            <a:chExt cx="835152" cy="542543"/>
          </a:xfrm>
        </p:grpSpPr>
        <p:pic>
          <p:nvPicPr>
            <p:cNvPr id="948" name="image.png" descr="image.png"/>
            <p:cNvPicPr>
              <a:picLocks noChangeAspect="1"/>
            </p:cNvPicPr>
            <p:nvPr/>
          </p:nvPicPr>
          <p:blipFill>
            <a:blip r:embed="rId6"/>
            <a:stretch>
              <a:fillRect/>
            </a:stretch>
          </p:blipFill>
          <p:spPr>
            <a:xfrm>
              <a:off x="0" y="0"/>
              <a:ext cx="829057" cy="542544"/>
            </a:xfrm>
            <a:prstGeom prst="rect">
              <a:avLst/>
            </a:prstGeom>
            <a:ln w="12700" cap="flat">
              <a:noFill/>
              <a:miter lim="400000"/>
            </a:ln>
            <a:effectLst/>
          </p:spPr>
        </p:pic>
        <p:sp>
          <p:nvSpPr>
            <p:cNvPr id="949" name="yt"/>
            <p:cNvSpPr txBox="1"/>
            <p:nvPr/>
          </p:nvSpPr>
          <p:spPr>
            <a:xfrm>
              <a:off x="20130" y="19304"/>
              <a:ext cx="81502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y</a:t>
              </a:r>
              <a:r>
                <a:rPr baseline="30000"/>
                <a:t>t</a:t>
              </a:r>
            </a:p>
          </p:txBody>
        </p:sp>
      </p:grpSp>
      <p:sp>
        <p:nvSpPr>
          <p:cNvPr id="951" name="Line"/>
          <p:cNvSpPr/>
          <p:nvPr/>
        </p:nvSpPr>
        <p:spPr>
          <a:xfrm flipV="1">
            <a:off x="4720907" y="3340100"/>
            <a:ext cx="1" cy="1228725"/>
          </a:xfrm>
          <a:prstGeom prst="line">
            <a:avLst/>
          </a:prstGeom>
          <a:ln w="57150">
            <a:solidFill>
              <a:srgbClr val="000000"/>
            </a:solidFill>
            <a:tailEnd type="triangle"/>
          </a:ln>
        </p:spPr>
        <p:txBody>
          <a:bodyPr lIns="45719" rIns="45719"/>
          <a:lstStyle/>
          <a:p>
            <a:endParaRPr/>
          </a:p>
        </p:txBody>
      </p:sp>
      <p:sp>
        <p:nvSpPr>
          <p:cNvPr id="952" name="Line"/>
          <p:cNvSpPr/>
          <p:nvPr/>
        </p:nvSpPr>
        <p:spPr>
          <a:xfrm>
            <a:off x="4203700" y="2477770"/>
            <a:ext cx="1590676" cy="1"/>
          </a:xfrm>
          <a:prstGeom prst="line">
            <a:avLst/>
          </a:prstGeom>
          <a:ln w="57150">
            <a:solidFill>
              <a:srgbClr val="000000"/>
            </a:solidFill>
            <a:tailEnd type="triangle"/>
          </a:ln>
        </p:spPr>
        <p:txBody>
          <a:bodyPr lIns="45719" rIns="45719"/>
          <a:lstStyle/>
          <a:p>
            <a:endParaRPr/>
          </a:p>
        </p:txBody>
      </p:sp>
      <p:pic>
        <p:nvPicPr>
          <p:cNvPr id="953" name="image.png" descr="image.png"/>
          <p:cNvPicPr>
            <a:picLocks noChangeAspect="1"/>
          </p:cNvPicPr>
          <p:nvPr/>
        </p:nvPicPr>
        <p:blipFill>
          <a:blip r:embed="rId7"/>
          <a:stretch>
            <a:fillRect/>
          </a:stretch>
        </p:blipFill>
        <p:spPr>
          <a:xfrm>
            <a:off x="7126287" y="1427162"/>
            <a:ext cx="549276" cy="858838"/>
          </a:xfrm>
          <a:prstGeom prst="rect">
            <a:avLst/>
          </a:prstGeom>
          <a:ln w="12700">
            <a:miter lim="400000"/>
          </a:ln>
        </p:spPr>
      </p:pic>
      <p:pic>
        <p:nvPicPr>
          <p:cNvPr id="954" name="image.png" descr="image.png"/>
          <p:cNvPicPr>
            <a:picLocks noChangeAspect="1"/>
          </p:cNvPicPr>
          <p:nvPr/>
        </p:nvPicPr>
        <p:blipFill>
          <a:blip r:embed="rId8"/>
          <a:stretch>
            <a:fillRect/>
          </a:stretch>
        </p:blipFill>
        <p:spPr>
          <a:xfrm>
            <a:off x="4552950" y="4949825"/>
            <a:ext cx="952500" cy="963613"/>
          </a:xfrm>
          <a:prstGeom prst="rect">
            <a:avLst/>
          </a:prstGeom>
          <a:ln w="12700">
            <a:miter lim="400000"/>
          </a:ln>
        </p:spPr>
      </p:pic>
      <p:sp>
        <p:nvSpPr>
          <p:cNvPr id="955" name="Line"/>
          <p:cNvSpPr/>
          <p:nvPr/>
        </p:nvSpPr>
        <p:spPr>
          <a:xfrm>
            <a:off x="4235450" y="2486024"/>
            <a:ext cx="436563" cy="379414"/>
          </a:xfrm>
          <a:custGeom>
            <a:avLst/>
            <a:gdLst/>
            <a:ahLst/>
            <a:cxnLst>
              <a:cxn ang="0">
                <a:pos x="wd2" y="hd2"/>
              </a:cxn>
              <a:cxn ang="5400000">
                <a:pos x="wd2" y="hd2"/>
              </a:cxn>
              <a:cxn ang="10800000">
                <a:pos x="wd2" y="hd2"/>
              </a:cxn>
              <a:cxn ang="16200000">
                <a:pos x="wd2" y="hd2"/>
              </a:cxn>
            </a:cxnLst>
            <a:rect l="0" t="0" r="r" b="b"/>
            <a:pathLst>
              <a:path w="21600" h="21379" extrusionOk="0">
                <a:moveTo>
                  <a:pt x="0" y="52"/>
                </a:moveTo>
                <a:cubicBezTo>
                  <a:pt x="5400" y="-84"/>
                  <a:pt x="10800" y="-221"/>
                  <a:pt x="14400" y="3333"/>
                </a:cubicBezTo>
                <a:cubicBezTo>
                  <a:pt x="18000" y="6888"/>
                  <a:pt x="19800" y="14133"/>
                  <a:pt x="21600" y="21379"/>
                </a:cubicBezTo>
              </a:path>
            </a:pathLst>
          </a:custGeom>
          <a:ln w="57150">
            <a:solidFill>
              <a:srgbClr val="000000"/>
            </a:solidFill>
            <a:tailEnd type="triangle"/>
          </a:ln>
        </p:spPr>
        <p:txBody>
          <a:bodyPr lIns="45719" rIns="45719" anchor="ctr"/>
          <a:lstStyle/>
          <a:p>
            <a:endParaRPr/>
          </a:p>
        </p:txBody>
      </p:sp>
      <p:sp>
        <p:nvSpPr>
          <p:cNvPr id="956" name="Line"/>
          <p:cNvSpPr/>
          <p:nvPr/>
        </p:nvSpPr>
        <p:spPr>
          <a:xfrm flipV="1">
            <a:off x="7377112" y="3813175"/>
            <a:ext cx="1" cy="927100"/>
          </a:xfrm>
          <a:prstGeom prst="line">
            <a:avLst/>
          </a:prstGeom>
          <a:ln w="57150">
            <a:solidFill>
              <a:srgbClr val="000000"/>
            </a:solidFill>
            <a:tailEnd type="triangle"/>
          </a:ln>
        </p:spPr>
        <p:txBody>
          <a:bodyPr lIns="45719" rIns="45719"/>
          <a:lstStyle/>
          <a:p>
            <a:endParaRPr/>
          </a:p>
        </p:txBody>
      </p:sp>
      <p:grpSp>
        <p:nvGrpSpPr>
          <p:cNvPr id="959" name="Group"/>
          <p:cNvGrpSpPr/>
          <p:nvPr/>
        </p:nvGrpSpPr>
        <p:grpSpPr>
          <a:xfrm>
            <a:off x="5465445" y="5821362"/>
            <a:ext cx="816611" cy="415926"/>
            <a:chOff x="0" y="0"/>
            <a:chExt cx="816610" cy="415924"/>
          </a:xfrm>
        </p:grpSpPr>
        <p:sp>
          <p:nvSpPr>
            <p:cNvPr id="957" name="Rectangle"/>
            <p:cNvSpPr/>
            <p:nvPr/>
          </p:nvSpPr>
          <p:spPr>
            <a:xfrm>
              <a:off x="11430" y="46036"/>
              <a:ext cx="720726" cy="369889"/>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958" name="xt"/>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pic>
        <p:nvPicPr>
          <p:cNvPr id="960" name="image.png" descr="image.png"/>
          <p:cNvPicPr>
            <a:picLocks noChangeAspect="1"/>
          </p:cNvPicPr>
          <p:nvPr/>
        </p:nvPicPr>
        <p:blipFill>
          <a:blip r:embed="rId9"/>
          <a:stretch>
            <a:fillRect/>
          </a:stretch>
        </p:blipFill>
        <p:spPr>
          <a:xfrm>
            <a:off x="4608512" y="5815012"/>
            <a:ext cx="835026" cy="482601"/>
          </a:xfrm>
          <a:prstGeom prst="rect">
            <a:avLst/>
          </a:prstGeom>
          <a:ln w="12700">
            <a:miter lim="400000"/>
          </a:ln>
        </p:spPr>
      </p:pic>
      <p:sp>
        <p:nvSpPr>
          <p:cNvPr id="961" name="ht-1"/>
          <p:cNvSpPr txBox="1"/>
          <p:nvPr/>
        </p:nvSpPr>
        <p:spPr>
          <a:xfrm>
            <a:off x="4652645" y="5802312"/>
            <a:ext cx="816611" cy="350662"/>
          </a:xfrm>
          <a:prstGeom prst="rect">
            <a:avLst/>
          </a:prstGeom>
          <a:ln w="12700">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800"/>
            </a:pPr>
            <a:r>
              <a:t>h</a:t>
            </a:r>
            <a:r>
              <a:rPr baseline="30000"/>
              <a:t>t-1</a:t>
            </a:r>
          </a:p>
        </p:txBody>
      </p:sp>
      <p:sp>
        <p:nvSpPr>
          <p:cNvPr id="962" name="Line"/>
          <p:cNvSpPr/>
          <p:nvPr/>
        </p:nvSpPr>
        <p:spPr>
          <a:xfrm flipV="1">
            <a:off x="3900487" y="2720975"/>
            <a:ext cx="1" cy="3324225"/>
          </a:xfrm>
          <a:prstGeom prst="line">
            <a:avLst/>
          </a:prstGeom>
          <a:ln w="57150">
            <a:solidFill>
              <a:srgbClr val="000000"/>
            </a:solidFill>
            <a:prstDash val="sysDot"/>
          </a:ln>
        </p:spPr>
        <p:txBody>
          <a:bodyPr lIns="45719" rIns="45719"/>
          <a:lstStyle/>
          <a:p>
            <a:endParaRPr/>
          </a:p>
        </p:txBody>
      </p:sp>
      <p:grpSp>
        <p:nvGrpSpPr>
          <p:cNvPr id="965" name="Group"/>
          <p:cNvGrpSpPr/>
          <p:nvPr/>
        </p:nvGrpSpPr>
        <p:grpSpPr>
          <a:xfrm>
            <a:off x="6986587" y="4602162"/>
            <a:ext cx="828676" cy="549276"/>
            <a:chOff x="0" y="0"/>
            <a:chExt cx="828675" cy="549275"/>
          </a:xfrm>
        </p:grpSpPr>
        <p:pic>
          <p:nvPicPr>
            <p:cNvPr id="963" name="image.png" descr="image.png"/>
            <p:cNvPicPr>
              <a:picLocks noChangeAspect="1"/>
            </p:cNvPicPr>
            <p:nvPr/>
          </p:nvPicPr>
          <p:blipFill>
            <a:blip r:embed="rId5"/>
            <a:stretch>
              <a:fillRect/>
            </a:stretch>
          </p:blipFill>
          <p:spPr>
            <a:xfrm>
              <a:off x="0" y="0"/>
              <a:ext cx="828675" cy="549275"/>
            </a:xfrm>
            <a:prstGeom prst="rect">
              <a:avLst/>
            </a:prstGeom>
            <a:ln w="12700" cap="flat">
              <a:noFill/>
              <a:miter lim="400000"/>
            </a:ln>
            <a:effectLst/>
          </p:spPr>
        </p:pic>
        <p:sp>
          <p:nvSpPr>
            <p:cNvPr id="964" name="h'"/>
            <p:cNvSpPr txBox="1"/>
            <p:nvPr/>
          </p:nvSpPr>
          <p:spPr>
            <a:xfrm>
              <a:off x="101282" y="70731"/>
              <a:ext cx="62928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h'</a:t>
              </a:r>
            </a:p>
          </p:txBody>
        </p:sp>
      </p:grpSp>
      <p:sp>
        <p:nvSpPr>
          <p:cNvPr id="966" name="Line"/>
          <p:cNvSpPr/>
          <p:nvPr/>
        </p:nvSpPr>
        <p:spPr>
          <a:xfrm>
            <a:off x="3927475" y="6052820"/>
            <a:ext cx="690563" cy="1"/>
          </a:xfrm>
          <a:prstGeom prst="line">
            <a:avLst/>
          </a:prstGeom>
          <a:ln w="57150">
            <a:solidFill>
              <a:srgbClr val="000000"/>
            </a:solidFill>
            <a:prstDash val="sysDot"/>
            <a:tailEnd type="triangle"/>
          </a:ln>
        </p:spPr>
        <p:txBody>
          <a:bodyPr lIns="45719" rIns="45719"/>
          <a:lstStyle/>
          <a:p>
            <a:endParaRPr/>
          </a:p>
        </p:txBody>
      </p:sp>
      <p:grpSp>
        <p:nvGrpSpPr>
          <p:cNvPr id="969" name="Group"/>
          <p:cNvGrpSpPr/>
          <p:nvPr/>
        </p:nvGrpSpPr>
        <p:grpSpPr>
          <a:xfrm>
            <a:off x="4481512" y="2873375"/>
            <a:ext cx="438151" cy="438150"/>
            <a:chOff x="0" y="0"/>
            <a:chExt cx="438150" cy="438150"/>
          </a:xfrm>
        </p:grpSpPr>
        <p:sp>
          <p:nvSpPr>
            <p:cNvPr id="967" name="Circle"/>
            <p:cNvSpPr/>
            <p:nvPr/>
          </p:nvSpPr>
          <p:spPr>
            <a:xfrm>
              <a:off x="0" y="0"/>
              <a:ext cx="438150" cy="438150"/>
            </a:xfrm>
            <a:prstGeom prst="ellipse">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pic>
          <p:nvPicPr>
            <p:cNvPr id="968" name="image.png" descr="image.png"/>
            <p:cNvPicPr>
              <a:picLocks noChangeAspect="1"/>
            </p:cNvPicPr>
            <p:nvPr/>
          </p:nvPicPr>
          <p:blipFill>
            <a:blip r:embed="rId10"/>
            <a:stretch>
              <a:fillRect/>
            </a:stretch>
          </p:blipFill>
          <p:spPr>
            <a:xfrm>
              <a:off x="53910" y="22224"/>
              <a:ext cx="341378" cy="371858"/>
            </a:xfrm>
            <a:prstGeom prst="rect">
              <a:avLst/>
            </a:prstGeom>
            <a:ln w="12700" cap="flat">
              <a:noFill/>
              <a:miter lim="400000"/>
            </a:ln>
            <a:effectLst/>
          </p:spPr>
        </p:pic>
      </p:grpSp>
      <p:grpSp>
        <p:nvGrpSpPr>
          <p:cNvPr id="972" name="Group"/>
          <p:cNvGrpSpPr/>
          <p:nvPr/>
        </p:nvGrpSpPr>
        <p:grpSpPr>
          <a:xfrm>
            <a:off x="7038657" y="5821362"/>
            <a:ext cx="815023" cy="415926"/>
            <a:chOff x="0" y="0"/>
            <a:chExt cx="815022" cy="415924"/>
          </a:xfrm>
        </p:grpSpPr>
        <p:sp>
          <p:nvSpPr>
            <p:cNvPr id="970" name="Rectangle"/>
            <p:cNvSpPr/>
            <p:nvPr/>
          </p:nvSpPr>
          <p:spPr>
            <a:xfrm>
              <a:off x="11430" y="46036"/>
              <a:ext cx="719138" cy="369889"/>
            </a:xfrm>
            <a:prstGeom prst="rect">
              <a:avLst/>
            </a:prstGeom>
            <a:solidFill>
              <a:srgbClr val="000000"/>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971" name="xt"/>
            <p:cNvSpPr txBox="1"/>
            <p:nvPr/>
          </p:nvSpPr>
          <p:spPr>
            <a:xfrm>
              <a:off x="0" y="0"/>
              <a:ext cx="81502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solidFill>
                    <a:srgbClr val="FFFFFF"/>
                  </a:solidFill>
                </a:defRPr>
              </a:pPr>
              <a:r>
                <a:t>x</a:t>
              </a:r>
              <a:r>
                <a:rPr baseline="30000"/>
                <a:t>t</a:t>
              </a:r>
            </a:p>
          </p:txBody>
        </p:sp>
      </p:grpSp>
      <p:pic>
        <p:nvPicPr>
          <p:cNvPr id="973" name="image.png" descr="image.png"/>
          <p:cNvPicPr>
            <a:picLocks noChangeAspect="1"/>
          </p:cNvPicPr>
          <p:nvPr/>
        </p:nvPicPr>
        <p:blipFill>
          <a:blip r:embed="rId11"/>
          <a:stretch>
            <a:fillRect/>
          </a:stretch>
        </p:blipFill>
        <p:spPr>
          <a:xfrm>
            <a:off x="7119937" y="5151437"/>
            <a:ext cx="549276" cy="658813"/>
          </a:xfrm>
          <a:prstGeom prst="rect">
            <a:avLst/>
          </a:prstGeom>
          <a:ln w="12700">
            <a:miter lim="400000"/>
          </a:ln>
        </p:spPr>
      </p:pic>
      <p:pic>
        <p:nvPicPr>
          <p:cNvPr id="974" name="image.png" descr="image.png"/>
          <p:cNvPicPr>
            <a:picLocks noChangeAspect="1"/>
          </p:cNvPicPr>
          <p:nvPr/>
        </p:nvPicPr>
        <p:blipFill>
          <a:blip r:embed="rId12"/>
          <a:stretch>
            <a:fillRect/>
          </a:stretch>
        </p:blipFill>
        <p:spPr>
          <a:xfrm>
            <a:off x="5162550" y="3108325"/>
            <a:ext cx="2146300" cy="1543050"/>
          </a:xfrm>
          <a:prstGeom prst="rect">
            <a:avLst/>
          </a:prstGeom>
          <a:ln w="12700">
            <a:miter lim="400000"/>
          </a:ln>
        </p:spPr>
      </p:pic>
      <p:sp>
        <p:nvSpPr>
          <p:cNvPr id="975" name="Line"/>
          <p:cNvSpPr/>
          <p:nvPr/>
        </p:nvSpPr>
        <p:spPr>
          <a:xfrm flipV="1">
            <a:off x="6019800" y="2667000"/>
            <a:ext cx="0" cy="1958975"/>
          </a:xfrm>
          <a:prstGeom prst="line">
            <a:avLst/>
          </a:prstGeom>
          <a:ln w="57150">
            <a:solidFill>
              <a:srgbClr val="000000"/>
            </a:solidFill>
            <a:tailEnd type="triangle"/>
          </a:ln>
        </p:spPr>
        <p:txBody>
          <a:bodyPr lIns="45719" rIns="45719"/>
          <a:lstStyle/>
          <a:p>
            <a:endParaRPr/>
          </a:p>
        </p:txBody>
      </p:sp>
      <p:sp>
        <p:nvSpPr>
          <p:cNvPr id="976" name="Line"/>
          <p:cNvSpPr/>
          <p:nvPr/>
        </p:nvSpPr>
        <p:spPr>
          <a:xfrm>
            <a:off x="6035675" y="3582987"/>
            <a:ext cx="1068388" cy="7938"/>
          </a:xfrm>
          <a:prstGeom prst="line">
            <a:avLst/>
          </a:prstGeom>
          <a:ln w="57150">
            <a:solidFill>
              <a:srgbClr val="000000"/>
            </a:solidFill>
            <a:tailEnd type="triangle"/>
          </a:ln>
        </p:spPr>
        <p:txBody>
          <a:bodyPr lIns="45719" rIns="45719"/>
          <a:lstStyle/>
          <a:p>
            <a:endParaRPr/>
          </a:p>
        </p:txBody>
      </p:sp>
      <p:grpSp>
        <p:nvGrpSpPr>
          <p:cNvPr id="979" name="Group"/>
          <p:cNvGrpSpPr/>
          <p:nvPr/>
        </p:nvGrpSpPr>
        <p:grpSpPr>
          <a:xfrm>
            <a:off x="5794375" y="2257425"/>
            <a:ext cx="438150" cy="438150"/>
            <a:chOff x="0" y="0"/>
            <a:chExt cx="438150" cy="438150"/>
          </a:xfrm>
        </p:grpSpPr>
        <p:sp>
          <p:nvSpPr>
            <p:cNvPr id="977" name="Circle"/>
            <p:cNvSpPr/>
            <p:nvPr/>
          </p:nvSpPr>
          <p:spPr>
            <a:xfrm>
              <a:off x="0" y="0"/>
              <a:ext cx="438150" cy="438150"/>
            </a:xfrm>
            <a:prstGeom prst="ellipse">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pic>
          <p:nvPicPr>
            <p:cNvPr id="978" name="image.png" descr="image.png"/>
            <p:cNvPicPr>
              <a:picLocks noChangeAspect="1"/>
            </p:cNvPicPr>
            <p:nvPr/>
          </p:nvPicPr>
          <p:blipFill>
            <a:blip r:embed="rId13"/>
            <a:stretch>
              <a:fillRect/>
            </a:stretch>
          </p:blipFill>
          <p:spPr>
            <a:xfrm>
              <a:off x="51688" y="22478"/>
              <a:ext cx="341378" cy="371858"/>
            </a:xfrm>
            <a:prstGeom prst="rect">
              <a:avLst/>
            </a:prstGeom>
            <a:ln w="12700" cap="flat">
              <a:noFill/>
              <a:miter lim="400000"/>
            </a:ln>
            <a:effectLst/>
          </p:spPr>
        </p:pic>
      </p:grpSp>
      <p:grpSp>
        <p:nvGrpSpPr>
          <p:cNvPr id="982" name="Group"/>
          <p:cNvGrpSpPr/>
          <p:nvPr/>
        </p:nvGrpSpPr>
        <p:grpSpPr>
          <a:xfrm>
            <a:off x="7158037" y="3351212"/>
            <a:ext cx="438151" cy="438151"/>
            <a:chOff x="0" y="0"/>
            <a:chExt cx="438150" cy="438150"/>
          </a:xfrm>
        </p:grpSpPr>
        <p:sp>
          <p:nvSpPr>
            <p:cNvPr id="980" name="Circle"/>
            <p:cNvSpPr/>
            <p:nvPr/>
          </p:nvSpPr>
          <p:spPr>
            <a:xfrm>
              <a:off x="0" y="0"/>
              <a:ext cx="438150" cy="438150"/>
            </a:xfrm>
            <a:prstGeom prst="ellipse">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pic>
          <p:nvPicPr>
            <p:cNvPr id="981" name="image.png" descr="image.png"/>
            <p:cNvPicPr>
              <a:picLocks noChangeAspect="1"/>
            </p:cNvPicPr>
            <p:nvPr/>
          </p:nvPicPr>
          <p:blipFill>
            <a:blip r:embed="rId14"/>
            <a:stretch>
              <a:fillRect/>
            </a:stretch>
          </p:blipFill>
          <p:spPr>
            <a:xfrm>
              <a:off x="53529" y="19874"/>
              <a:ext cx="341378" cy="377954"/>
            </a:xfrm>
            <a:prstGeom prst="rect">
              <a:avLst/>
            </a:prstGeom>
            <a:ln w="12700" cap="flat">
              <a:noFill/>
              <a:miter lim="400000"/>
            </a:ln>
            <a:effectLst/>
          </p:spPr>
        </p:pic>
      </p:grpSp>
      <p:sp>
        <p:nvSpPr>
          <p:cNvPr id="983" name="1-"/>
          <p:cNvSpPr txBox="1"/>
          <p:nvPr/>
        </p:nvSpPr>
        <p:spPr>
          <a:xfrm>
            <a:off x="6533832" y="3103562"/>
            <a:ext cx="61499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1-</a:t>
            </a:r>
          </a:p>
        </p:txBody>
      </p:sp>
      <p:grpSp>
        <p:nvGrpSpPr>
          <p:cNvPr id="986" name="Group"/>
          <p:cNvGrpSpPr/>
          <p:nvPr/>
        </p:nvGrpSpPr>
        <p:grpSpPr>
          <a:xfrm>
            <a:off x="7161212" y="2265362"/>
            <a:ext cx="438151" cy="465646"/>
            <a:chOff x="0" y="0"/>
            <a:chExt cx="438150" cy="465645"/>
          </a:xfrm>
        </p:grpSpPr>
        <p:sp>
          <p:nvSpPr>
            <p:cNvPr id="984" name="Circle"/>
            <p:cNvSpPr/>
            <p:nvPr/>
          </p:nvSpPr>
          <p:spPr>
            <a:xfrm>
              <a:off x="0" y="0"/>
              <a:ext cx="438150" cy="438150"/>
            </a:xfrm>
            <a:prstGeom prst="ellipse">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pic>
          <p:nvPicPr>
            <p:cNvPr id="985" name="image.png" descr="image.png"/>
            <p:cNvPicPr>
              <a:picLocks noChangeAspect="1"/>
            </p:cNvPicPr>
            <p:nvPr/>
          </p:nvPicPr>
          <p:blipFill>
            <a:blip r:embed="rId15"/>
            <a:stretch>
              <a:fillRect/>
            </a:stretch>
          </p:blipFill>
          <p:spPr>
            <a:xfrm>
              <a:off x="105218" y="105981"/>
              <a:ext cx="292610" cy="359665"/>
            </a:xfrm>
            <a:prstGeom prst="rect">
              <a:avLst/>
            </a:prstGeom>
            <a:ln w="12700" cap="flat">
              <a:noFill/>
              <a:miter lim="400000"/>
            </a:ln>
            <a:effectLst/>
          </p:spPr>
        </p:pic>
      </p:grpSp>
      <p:sp>
        <p:nvSpPr>
          <p:cNvPr id="987" name="Line"/>
          <p:cNvSpPr/>
          <p:nvPr/>
        </p:nvSpPr>
        <p:spPr>
          <a:xfrm flipH="1">
            <a:off x="6216649" y="6053137"/>
            <a:ext cx="776289" cy="4763"/>
          </a:xfrm>
          <a:prstGeom prst="line">
            <a:avLst/>
          </a:prstGeom>
          <a:ln w="57150">
            <a:solidFill>
              <a:srgbClr val="000000"/>
            </a:solidFill>
            <a:prstDash val="sysDot"/>
            <a:tailEnd type="triangle"/>
          </a:ln>
        </p:spPr>
        <p:txBody>
          <a:bodyPr lIns="45719" rIns="45719"/>
          <a:lstStyle/>
          <a:p>
            <a:endParaRPr/>
          </a:p>
        </p:txBody>
      </p:sp>
      <p:pic>
        <p:nvPicPr>
          <p:cNvPr id="988" name="image.png" descr="image.png"/>
          <p:cNvPicPr>
            <a:picLocks noChangeAspect="1"/>
          </p:cNvPicPr>
          <p:nvPr/>
        </p:nvPicPr>
        <p:blipFill>
          <a:blip r:embed="rId16"/>
          <a:stretch>
            <a:fillRect/>
          </a:stretch>
        </p:blipFill>
        <p:spPr>
          <a:xfrm>
            <a:off x="5346700" y="4949825"/>
            <a:ext cx="882650" cy="944563"/>
          </a:xfrm>
          <a:prstGeom prst="rect">
            <a:avLst/>
          </a:prstGeom>
          <a:ln w="12700">
            <a:miter lim="400000"/>
          </a:ln>
        </p:spPr>
      </p:pic>
      <p:sp>
        <p:nvSpPr>
          <p:cNvPr id="989" name="Line"/>
          <p:cNvSpPr/>
          <p:nvPr/>
        </p:nvSpPr>
        <p:spPr>
          <a:xfrm>
            <a:off x="6286500" y="2486025"/>
            <a:ext cx="846138" cy="0"/>
          </a:xfrm>
          <a:prstGeom prst="line">
            <a:avLst/>
          </a:prstGeom>
          <a:ln w="57150">
            <a:solidFill>
              <a:srgbClr val="000000"/>
            </a:solidFill>
            <a:tailEnd type="triangle"/>
          </a:ln>
        </p:spPr>
        <p:txBody>
          <a:bodyPr lIns="45719" rIns="45719"/>
          <a:lstStyle/>
          <a:p>
            <a:endParaRPr/>
          </a:p>
        </p:txBody>
      </p:sp>
      <p:sp>
        <p:nvSpPr>
          <p:cNvPr id="990" name="Line"/>
          <p:cNvSpPr/>
          <p:nvPr/>
        </p:nvSpPr>
        <p:spPr>
          <a:xfrm flipV="1">
            <a:off x="7366000" y="2717800"/>
            <a:ext cx="0" cy="601663"/>
          </a:xfrm>
          <a:prstGeom prst="line">
            <a:avLst/>
          </a:prstGeom>
          <a:ln w="57150">
            <a:solidFill>
              <a:srgbClr val="000000"/>
            </a:solidFill>
            <a:tailEnd type="triangle"/>
          </a:ln>
        </p:spPr>
        <p:txBody>
          <a:bodyPr lIns="45719" rIns="45719"/>
          <a:lstStyle/>
          <a:p>
            <a:endParaRPr/>
          </a:p>
        </p:txBody>
      </p:sp>
      <p:grpSp>
        <p:nvGrpSpPr>
          <p:cNvPr id="995" name="Group"/>
          <p:cNvGrpSpPr/>
          <p:nvPr/>
        </p:nvGrpSpPr>
        <p:grpSpPr>
          <a:xfrm>
            <a:off x="7643812" y="2241550"/>
            <a:ext cx="1321119" cy="495554"/>
            <a:chOff x="0" y="0"/>
            <a:chExt cx="1321117" cy="495553"/>
          </a:xfrm>
        </p:grpSpPr>
        <p:grpSp>
          <p:nvGrpSpPr>
            <p:cNvPr id="993" name="Group"/>
            <p:cNvGrpSpPr/>
            <p:nvPr/>
          </p:nvGrpSpPr>
          <p:grpSpPr>
            <a:xfrm>
              <a:off x="451675" y="0"/>
              <a:ext cx="869443" cy="495554"/>
              <a:chOff x="0" y="0"/>
              <a:chExt cx="869441" cy="495553"/>
            </a:xfrm>
          </p:grpSpPr>
          <p:pic>
            <p:nvPicPr>
              <p:cNvPr id="991" name="image.png" descr="image.png"/>
              <p:cNvPicPr>
                <a:picLocks noChangeAspect="1"/>
              </p:cNvPicPr>
              <p:nvPr/>
            </p:nvPicPr>
            <p:blipFill>
              <a:blip r:embed="rId17"/>
              <a:stretch>
                <a:fillRect/>
              </a:stretch>
            </p:blipFill>
            <p:spPr>
              <a:xfrm>
                <a:off x="0" y="13969"/>
                <a:ext cx="829056" cy="481585"/>
              </a:xfrm>
              <a:prstGeom prst="rect">
                <a:avLst/>
              </a:prstGeom>
              <a:ln w="12700" cap="flat">
                <a:noFill/>
                <a:miter lim="400000"/>
              </a:ln>
              <a:effectLst/>
            </p:spPr>
          </p:pic>
          <p:sp>
            <p:nvSpPr>
              <p:cNvPr id="992" name="ht"/>
              <p:cNvSpPr txBox="1"/>
              <p:nvPr/>
            </p:nvSpPr>
            <p:spPr>
              <a:xfrm>
                <a:off x="54419" y="0"/>
                <a:ext cx="815023"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t</a:t>
                </a:r>
              </a:p>
            </p:txBody>
          </p:sp>
        </p:grpSp>
        <p:sp>
          <p:nvSpPr>
            <p:cNvPr id="994" name="Line"/>
            <p:cNvSpPr/>
            <p:nvPr/>
          </p:nvSpPr>
          <p:spPr>
            <a:xfrm>
              <a:off x="0" y="257174"/>
              <a:ext cx="512762" cy="1"/>
            </a:xfrm>
            <a:prstGeom prst="line">
              <a:avLst/>
            </a:prstGeom>
            <a:noFill/>
            <a:ln w="5715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996" name="reset"/>
          <p:cNvSpPr txBox="1"/>
          <p:nvPr/>
        </p:nvSpPr>
        <p:spPr>
          <a:xfrm>
            <a:off x="4014470" y="4171950"/>
            <a:ext cx="668819"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000"/>
            </a:lvl1pPr>
          </a:lstStyle>
          <a:p>
            <a:r>
              <a:t>reset</a:t>
            </a:r>
          </a:p>
        </p:txBody>
      </p:sp>
      <p:sp>
        <p:nvSpPr>
          <p:cNvPr id="997" name="update"/>
          <p:cNvSpPr txBox="1"/>
          <p:nvPr/>
        </p:nvSpPr>
        <p:spPr>
          <a:xfrm>
            <a:off x="5097145" y="4248150"/>
            <a:ext cx="881023"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000"/>
            </a:lvl1pPr>
          </a:lstStyle>
          <a:p>
            <a:r>
              <a:t>update</a:t>
            </a:r>
          </a:p>
        </p:txBody>
      </p:sp>
      <p:sp>
        <p:nvSpPr>
          <p:cNvPr id="998" name="No input xt at each step"/>
          <p:cNvSpPr txBox="1"/>
          <p:nvPr/>
        </p:nvSpPr>
        <p:spPr>
          <a:xfrm>
            <a:off x="590232" y="1981200"/>
            <a:ext cx="250412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No input x</a:t>
            </a:r>
            <a:r>
              <a:rPr baseline="30000"/>
              <a:t>t </a:t>
            </a:r>
            <a:r>
              <a:t>at each step</a:t>
            </a:r>
          </a:p>
        </p:txBody>
      </p:sp>
      <p:sp>
        <p:nvSpPr>
          <p:cNvPr id="999" name="at-1 is the output of the (t-1)-th layer"/>
          <p:cNvSpPr txBox="1"/>
          <p:nvPr/>
        </p:nvSpPr>
        <p:spPr>
          <a:xfrm>
            <a:off x="585469" y="3654425"/>
            <a:ext cx="2505712" cy="667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000"/>
            </a:pPr>
            <a:r>
              <a:t>a</a:t>
            </a:r>
            <a:r>
              <a:rPr baseline="30000"/>
              <a:t>t-1</a:t>
            </a:r>
            <a:r>
              <a:t> is the output of the (t-1)-th layer</a:t>
            </a:r>
          </a:p>
        </p:txBody>
      </p:sp>
      <p:sp>
        <p:nvSpPr>
          <p:cNvPr id="1000" name="at is the output of the t-th layer"/>
          <p:cNvSpPr txBox="1"/>
          <p:nvPr/>
        </p:nvSpPr>
        <p:spPr>
          <a:xfrm>
            <a:off x="585469" y="4537075"/>
            <a:ext cx="2505712"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a</a:t>
            </a:r>
            <a:r>
              <a:rPr baseline="30000"/>
              <a:t>t</a:t>
            </a:r>
            <a:r>
              <a:t> is the output of the t-th layer</a:t>
            </a:r>
          </a:p>
        </p:txBody>
      </p:sp>
      <p:sp>
        <p:nvSpPr>
          <p:cNvPr id="1001" name="No output yt at each step"/>
          <p:cNvSpPr txBox="1"/>
          <p:nvPr/>
        </p:nvSpPr>
        <p:spPr>
          <a:xfrm>
            <a:off x="571182" y="2776537"/>
            <a:ext cx="2504124"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No output y</a:t>
            </a:r>
            <a:r>
              <a:rPr baseline="30000"/>
              <a:t>t </a:t>
            </a:r>
            <a:r>
              <a:t>at each step</a:t>
            </a:r>
          </a:p>
        </p:txBody>
      </p:sp>
      <p:sp>
        <p:nvSpPr>
          <p:cNvPr id="1002" name="No reset gate"/>
          <p:cNvSpPr txBox="1"/>
          <p:nvPr/>
        </p:nvSpPr>
        <p:spPr>
          <a:xfrm>
            <a:off x="593407" y="5416550"/>
            <a:ext cx="25057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No reset gate</a:t>
            </a:r>
          </a:p>
        </p:txBody>
      </p:sp>
      <p:grpSp>
        <p:nvGrpSpPr>
          <p:cNvPr id="1005" name="Group"/>
          <p:cNvGrpSpPr/>
          <p:nvPr/>
        </p:nvGrpSpPr>
        <p:grpSpPr>
          <a:xfrm>
            <a:off x="3450336" y="2209799"/>
            <a:ext cx="840995" cy="521209"/>
            <a:chOff x="0" y="0"/>
            <a:chExt cx="840993" cy="521207"/>
          </a:xfrm>
        </p:grpSpPr>
        <p:pic>
          <p:nvPicPr>
            <p:cNvPr id="1003" name="image.png" descr="image.png"/>
            <p:cNvPicPr>
              <a:picLocks noChangeAspect="1"/>
            </p:cNvPicPr>
            <p:nvPr/>
          </p:nvPicPr>
          <p:blipFill>
            <a:blip r:embed="rId18"/>
            <a:stretch>
              <a:fillRect/>
            </a:stretch>
          </p:blipFill>
          <p:spPr>
            <a:xfrm>
              <a:off x="0" y="45720"/>
              <a:ext cx="829057" cy="475488"/>
            </a:xfrm>
            <a:prstGeom prst="rect">
              <a:avLst/>
            </a:prstGeom>
            <a:ln w="12700" cap="flat">
              <a:noFill/>
              <a:miter lim="400000"/>
            </a:ln>
            <a:effectLst/>
          </p:spPr>
        </p:pic>
        <p:sp>
          <p:nvSpPr>
            <p:cNvPr id="1004" name="at-1"/>
            <p:cNvSpPr txBox="1"/>
            <p:nvPr/>
          </p:nvSpPr>
          <p:spPr>
            <a:xfrm>
              <a:off x="24383"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a</a:t>
              </a:r>
              <a:r>
                <a:rPr baseline="30000"/>
                <a:t>t-1</a:t>
              </a:r>
            </a:p>
          </p:txBody>
        </p:sp>
      </p:grpSp>
      <p:grpSp>
        <p:nvGrpSpPr>
          <p:cNvPr id="1008" name="Group"/>
          <p:cNvGrpSpPr/>
          <p:nvPr/>
        </p:nvGrpSpPr>
        <p:grpSpPr>
          <a:xfrm>
            <a:off x="8095487" y="2209799"/>
            <a:ext cx="844043" cy="521209"/>
            <a:chOff x="0" y="0"/>
            <a:chExt cx="844042" cy="521207"/>
          </a:xfrm>
        </p:grpSpPr>
        <p:pic>
          <p:nvPicPr>
            <p:cNvPr id="1006" name="image.png" descr="image.png"/>
            <p:cNvPicPr>
              <a:picLocks noChangeAspect="1"/>
            </p:cNvPicPr>
            <p:nvPr/>
          </p:nvPicPr>
          <p:blipFill>
            <a:blip r:embed="rId19"/>
            <a:stretch>
              <a:fillRect/>
            </a:stretch>
          </p:blipFill>
          <p:spPr>
            <a:xfrm>
              <a:off x="0" y="45720"/>
              <a:ext cx="835152" cy="475488"/>
            </a:xfrm>
            <a:prstGeom prst="rect">
              <a:avLst/>
            </a:prstGeom>
            <a:ln w="12700" cap="flat">
              <a:noFill/>
              <a:miter lim="400000"/>
            </a:ln>
            <a:effectLst/>
          </p:spPr>
        </p:pic>
        <p:sp>
          <p:nvSpPr>
            <p:cNvPr id="1007" name="at"/>
            <p:cNvSpPr txBox="1"/>
            <p:nvPr/>
          </p:nvSpPr>
          <p:spPr>
            <a:xfrm>
              <a:off x="27432"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a</a:t>
              </a:r>
              <a:r>
                <a:rPr baseline="30000"/>
                <a:t>t</a:t>
              </a:r>
            </a:p>
          </p:txBody>
        </p:sp>
      </p:grpSp>
      <p:grpSp>
        <p:nvGrpSpPr>
          <p:cNvPr id="1011" name="Group"/>
          <p:cNvGrpSpPr/>
          <p:nvPr/>
        </p:nvGrpSpPr>
        <p:grpSpPr>
          <a:xfrm>
            <a:off x="4669536" y="5791199"/>
            <a:ext cx="840995" cy="524256"/>
            <a:chOff x="0" y="0"/>
            <a:chExt cx="840993" cy="524254"/>
          </a:xfrm>
        </p:grpSpPr>
        <p:pic>
          <p:nvPicPr>
            <p:cNvPr id="1009" name="image.png" descr="image.png"/>
            <p:cNvPicPr>
              <a:picLocks noChangeAspect="1"/>
            </p:cNvPicPr>
            <p:nvPr/>
          </p:nvPicPr>
          <p:blipFill>
            <a:blip r:embed="rId20"/>
            <a:stretch>
              <a:fillRect/>
            </a:stretch>
          </p:blipFill>
          <p:spPr>
            <a:xfrm>
              <a:off x="0" y="42671"/>
              <a:ext cx="829057" cy="481584"/>
            </a:xfrm>
            <a:prstGeom prst="rect">
              <a:avLst/>
            </a:prstGeom>
            <a:ln w="12700" cap="flat">
              <a:noFill/>
              <a:miter lim="400000"/>
            </a:ln>
            <a:effectLst/>
          </p:spPr>
        </p:pic>
        <p:sp>
          <p:nvSpPr>
            <p:cNvPr id="1010" name="at-1"/>
            <p:cNvSpPr txBox="1"/>
            <p:nvPr/>
          </p:nvSpPr>
          <p:spPr>
            <a:xfrm>
              <a:off x="24383" y="0"/>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a</a:t>
              </a:r>
              <a:r>
                <a:rPr baseline="30000"/>
                <a:t>t-1</a:t>
              </a:r>
            </a:p>
          </p:txBody>
        </p:sp>
      </p:grpSp>
      <p:pic>
        <p:nvPicPr>
          <p:cNvPr id="1012" name="image.png" descr="image.png"/>
          <p:cNvPicPr>
            <a:picLocks noChangeAspect="1"/>
          </p:cNvPicPr>
          <p:nvPr/>
        </p:nvPicPr>
        <p:blipFill>
          <a:blip r:embed="rId21"/>
          <a:stretch>
            <a:fillRect/>
          </a:stretch>
        </p:blipFill>
        <p:spPr>
          <a:xfrm>
            <a:off x="4217987" y="2578100"/>
            <a:ext cx="3036888" cy="19812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959"/>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972"/>
                                        </p:tgtEl>
                                        <p:attrNameLst>
                                          <p:attrName>style.visibility</p:attrName>
                                        </p:attrNameLst>
                                      </p:cBhvr>
                                      <p:to>
                                        <p:strVal val="hidden"/>
                                      </p:to>
                                    </p:set>
                                  </p:childTnLst>
                                </p:cTn>
                              </p:par>
                            </p:childTnLst>
                          </p:cTn>
                        </p:par>
                        <p:par>
                          <p:cTn id="14" fill="hold">
                            <p:stCondLst>
                              <p:cond delay="0"/>
                            </p:stCondLst>
                            <p:childTnLst>
                              <p:par>
                                <p:cTn id="15" presetID="1" presetClass="exit" presetSubtype="0" fill="hold" grpId="4" nodeType="afterEffect">
                                  <p:stCondLst>
                                    <p:cond delay="0"/>
                                  </p:stCondLst>
                                  <p:iterate>
                                    <p:tmAbs val="0"/>
                                  </p:iterate>
                                  <p:childTnLst>
                                    <p:set>
                                      <p:cBhvr>
                                        <p:cTn id="16" fill="hold">
                                          <p:stCondLst>
                                            <p:cond delay="0"/>
                                          </p:stCondLst>
                                        </p:cTn>
                                        <p:tgtEl>
                                          <p:spTgt spid="987"/>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5" nodeType="afterEffect">
                                  <p:stCondLst>
                                    <p:cond delay="0"/>
                                  </p:stCondLst>
                                  <p:iterate>
                                    <p:tmAbs val="0"/>
                                  </p:iterate>
                                  <p:childTnLst>
                                    <p:set>
                                      <p:cBhvr>
                                        <p:cTn id="19" fill="hold">
                                          <p:stCondLst>
                                            <p:cond delay="0"/>
                                          </p:stCondLst>
                                        </p:cTn>
                                        <p:tgtEl>
                                          <p:spTgt spid="97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6" nodeType="clickEffect">
                                  <p:stCondLst>
                                    <p:cond delay="0"/>
                                  </p:stCondLst>
                                  <p:iterate>
                                    <p:tmAbs val="0"/>
                                  </p:iterate>
                                  <p:childTnLst>
                                    <p:set>
                                      <p:cBhvr>
                                        <p:cTn id="23" fill="hold"/>
                                        <p:tgtEl>
                                          <p:spTgt spid="10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7" nodeType="clickEffect">
                                  <p:stCondLst>
                                    <p:cond delay="0"/>
                                  </p:stCondLst>
                                  <p:iterate>
                                    <p:tmAbs val="0"/>
                                  </p:iterate>
                                  <p:childTnLst>
                                    <p:set>
                                      <p:cBhvr>
                                        <p:cTn id="27" fill="hold">
                                          <p:stCondLst>
                                            <p:cond delay="0"/>
                                          </p:stCondLst>
                                        </p:cTn>
                                        <p:tgtEl>
                                          <p:spTgt spid="950"/>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8" nodeType="afterEffect">
                                  <p:stCondLst>
                                    <p:cond delay="0"/>
                                  </p:stCondLst>
                                  <p:iterate>
                                    <p:tmAbs val="0"/>
                                  </p:iterate>
                                  <p:childTnLst>
                                    <p:set>
                                      <p:cBhvr>
                                        <p:cTn id="30" fill="hold">
                                          <p:stCondLst>
                                            <p:cond delay="0"/>
                                          </p:stCondLst>
                                        </p:cTn>
                                        <p:tgtEl>
                                          <p:spTgt spid="9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1005"/>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0" nodeType="afterEffect">
                                  <p:stCondLst>
                                    <p:cond delay="0"/>
                                  </p:stCondLst>
                                  <p:iterate>
                                    <p:tmAbs val="0"/>
                                  </p:iterate>
                                  <p:childTnLst>
                                    <p:set>
                                      <p:cBhvr>
                                        <p:cTn id="37" fill="hold"/>
                                        <p:tgtEl>
                                          <p:spTgt spid="10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1" nodeType="clickEffect">
                                  <p:stCondLst>
                                    <p:cond delay="0"/>
                                  </p:stCondLst>
                                  <p:iterate>
                                    <p:tmAbs val="0"/>
                                  </p:iterate>
                                  <p:childTnLst>
                                    <p:set>
                                      <p:cBhvr>
                                        <p:cTn id="41" fill="hold"/>
                                        <p:tgtEl>
                                          <p:spTgt spid="100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2" nodeType="clickEffect">
                                  <p:stCondLst>
                                    <p:cond delay="0"/>
                                  </p:stCondLst>
                                  <p:iterate>
                                    <p:tmAbs val="0"/>
                                  </p:iterate>
                                  <p:childTnLst>
                                    <p:set>
                                      <p:cBhvr>
                                        <p:cTn id="45" fill="hold"/>
                                        <p:tgtEl>
                                          <p:spTgt spid="99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3" nodeType="clickEffect">
                                  <p:stCondLst>
                                    <p:cond delay="0"/>
                                  </p:stCondLst>
                                  <p:iterate>
                                    <p:tmAbs val="0"/>
                                  </p:iterate>
                                  <p:childTnLst>
                                    <p:set>
                                      <p:cBhvr>
                                        <p:cTn id="49" fill="hold"/>
                                        <p:tgtEl>
                                          <p:spTgt spid="100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14" nodeType="clickEffect">
                                  <p:stCondLst>
                                    <p:cond delay="0"/>
                                  </p:stCondLst>
                                  <p:iterate>
                                    <p:tmAbs val="0"/>
                                  </p:iterate>
                                  <p:childTnLst>
                                    <p:set>
                                      <p:cBhvr>
                                        <p:cTn id="53" fill="hold"/>
                                        <p:tgtEl>
                                          <p:spTgt spid="100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5" nodeType="clickEffect">
                                  <p:stCondLst>
                                    <p:cond delay="0"/>
                                  </p:stCondLst>
                                  <p:iterate>
                                    <p:tmAbs val="0"/>
                                  </p:iterate>
                                  <p:childTnLst>
                                    <p:set>
                                      <p:cBhvr>
                                        <p:cTn id="57" fill="hold">
                                          <p:stCondLst>
                                            <p:cond delay="0"/>
                                          </p:stCondLst>
                                        </p:cTn>
                                        <p:tgtEl>
                                          <p:spTgt spid="954"/>
                                        </p:tgtEl>
                                        <p:attrNameLst>
                                          <p:attrName>style.visibility</p:attrName>
                                        </p:attrNameLst>
                                      </p:cBhvr>
                                      <p:to>
                                        <p:strVal val="hidden"/>
                                      </p:to>
                                    </p:set>
                                  </p:childTnLst>
                                </p:cTn>
                              </p:par>
                            </p:childTnLst>
                          </p:cTn>
                        </p:par>
                        <p:par>
                          <p:cTn id="58" fill="hold">
                            <p:stCondLst>
                              <p:cond delay="0"/>
                            </p:stCondLst>
                            <p:childTnLst>
                              <p:par>
                                <p:cTn id="59" presetID="1" presetClass="exit" presetSubtype="0" fill="hold" grpId="16" nodeType="afterEffect">
                                  <p:stCondLst>
                                    <p:cond delay="0"/>
                                  </p:stCondLst>
                                  <p:iterate>
                                    <p:tmAbs val="0"/>
                                  </p:iterate>
                                  <p:childTnLst>
                                    <p:set>
                                      <p:cBhvr>
                                        <p:cTn id="60" fill="hold">
                                          <p:stCondLst>
                                            <p:cond delay="0"/>
                                          </p:stCondLst>
                                        </p:cTn>
                                        <p:tgtEl>
                                          <p:spTgt spid="944"/>
                                        </p:tgtEl>
                                        <p:attrNameLst>
                                          <p:attrName>style.visibility</p:attrName>
                                        </p:attrNameLst>
                                      </p:cBhvr>
                                      <p:to>
                                        <p:strVal val="hidden"/>
                                      </p:to>
                                    </p:set>
                                  </p:childTnLst>
                                </p:cTn>
                              </p:par>
                            </p:childTnLst>
                          </p:cTn>
                        </p:par>
                        <p:par>
                          <p:cTn id="61" fill="hold">
                            <p:stCondLst>
                              <p:cond delay="0"/>
                            </p:stCondLst>
                            <p:childTnLst>
                              <p:par>
                                <p:cTn id="62" presetID="1" presetClass="exit" presetSubtype="0" fill="hold" grpId="17" nodeType="afterEffect">
                                  <p:stCondLst>
                                    <p:cond delay="0"/>
                                  </p:stCondLst>
                                  <p:iterate>
                                    <p:tmAbs val="0"/>
                                  </p:iterate>
                                  <p:childTnLst>
                                    <p:set>
                                      <p:cBhvr>
                                        <p:cTn id="63" fill="hold">
                                          <p:stCondLst>
                                            <p:cond delay="0"/>
                                          </p:stCondLst>
                                        </p:cTn>
                                        <p:tgtEl>
                                          <p:spTgt spid="951"/>
                                        </p:tgtEl>
                                        <p:attrNameLst>
                                          <p:attrName>style.visibility</p:attrName>
                                        </p:attrNameLst>
                                      </p:cBhvr>
                                      <p:to>
                                        <p:strVal val="hidden"/>
                                      </p:to>
                                    </p:set>
                                  </p:childTnLst>
                                </p:cTn>
                              </p:par>
                            </p:childTnLst>
                          </p:cTn>
                        </p:par>
                        <p:par>
                          <p:cTn id="64" fill="hold">
                            <p:stCondLst>
                              <p:cond delay="0"/>
                            </p:stCondLst>
                            <p:childTnLst>
                              <p:par>
                                <p:cTn id="65" presetID="1" presetClass="exit" presetSubtype="0" fill="hold" grpId="18" nodeType="afterEffect">
                                  <p:stCondLst>
                                    <p:cond delay="0"/>
                                  </p:stCondLst>
                                  <p:iterate>
                                    <p:tmAbs val="0"/>
                                  </p:iterate>
                                  <p:childTnLst>
                                    <p:set>
                                      <p:cBhvr>
                                        <p:cTn id="66" fill="hold">
                                          <p:stCondLst>
                                            <p:cond delay="0"/>
                                          </p:stCondLst>
                                        </p:cTn>
                                        <p:tgtEl>
                                          <p:spTgt spid="996"/>
                                        </p:tgtEl>
                                        <p:attrNameLst>
                                          <p:attrName>style.visibility</p:attrName>
                                        </p:attrNameLst>
                                      </p:cBhvr>
                                      <p:to>
                                        <p:strVal val="hidden"/>
                                      </p:to>
                                    </p:set>
                                  </p:childTnLst>
                                </p:cTn>
                              </p:par>
                            </p:childTnLst>
                          </p:cTn>
                        </p:par>
                        <p:par>
                          <p:cTn id="67" fill="hold">
                            <p:stCondLst>
                              <p:cond delay="0"/>
                            </p:stCondLst>
                            <p:childTnLst>
                              <p:par>
                                <p:cTn id="68" presetID="1" presetClass="exit" presetSubtype="0" fill="hold" grpId="19" nodeType="afterEffect">
                                  <p:stCondLst>
                                    <p:cond delay="0"/>
                                  </p:stCondLst>
                                  <p:iterate>
                                    <p:tmAbs val="0"/>
                                  </p:iterate>
                                  <p:childTnLst>
                                    <p:set>
                                      <p:cBhvr>
                                        <p:cTn id="69" fill="hold">
                                          <p:stCondLst>
                                            <p:cond delay="0"/>
                                          </p:stCondLst>
                                        </p:cTn>
                                        <p:tgtEl>
                                          <p:spTgt spid="969"/>
                                        </p:tgtEl>
                                        <p:attrNameLst>
                                          <p:attrName>style.visibility</p:attrName>
                                        </p:attrNameLst>
                                      </p:cBhvr>
                                      <p:to>
                                        <p:strVal val="hidden"/>
                                      </p:to>
                                    </p:set>
                                  </p:childTnLst>
                                </p:cTn>
                              </p:par>
                            </p:childTnLst>
                          </p:cTn>
                        </p:par>
                        <p:par>
                          <p:cTn id="70" fill="hold">
                            <p:stCondLst>
                              <p:cond delay="0"/>
                            </p:stCondLst>
                            <p:childTnLst>
                              <p:par>
                                <p:cTn id="71" presetID="1" presetClass="exit" presetSubtype="0" fill="hold" grpId="20" nodeType="afterEffect">
                                  <p:stCondLst>
                                    <p:cond delay="0"/>
                                  </p:stCondLst>
                                  <p:iterate>
                                    <p:tmAbs val="0"/>
                                  </p:iterate>
                                  <p:childTnLst>
                                    <p:set>
                                      <p:cBhvr>
                                        <p:cTn id="72" fill="hold">
                                          <p:stCondLst>
                                            <p:cond delay="0"/>
                                          </p:stCondLst>
                                        </p:cTn>
                                        <p:tgtEl>
                                          <p:spTgt spid="95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1" nodeType="clickEffect">
                                  <p:stCondLst>
                                    <p:cond delay="0"/>
                                  </p:stCondLst>
                                  <p:iterate>
                                    <p:tmAbs val="0"/>
                                  </p:iterate>
                                  <p:childTnLst>
                                    <p:set>
                                      <p:cBhvr>
                                        <p:cTn id="76" fill="hold"/>
                                        <p:tgtEl>
                                          <p:spTgt spid="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4" grpId="16" animBg="1" advAuto="0"/>
      <p:bldP spid="950" grpId="7" animBg="1" advAuto="0"/>
      <p:bldP spid="951" grpId="17" animBg="1" advAuto="0"/>
      <p:bldP spid="953" grpId="8" animBg="1" advAuto="0"/>
      <p:bldP spid="954" grpId="15" animBg="1" advAuto="0"/>
      <p:bldP spid="955" grpId="20" animBg="1" advAuto="0"/>
      <p:bldP spid="959" grpId="2" animBg="1" advAuto="0"/>
      <p:bldP spid="969" grpId="19" animBg="1" advAuto="0"/>
      <p:bldP spid="972" grpId="3" animBg="1" advAuto="0"/>
      <p:bldP spid="973" grpId="5" animBg="1" advAuto="0"/>
      <p:bldP spid="987" grpId="4" animBg="1" advAuto="0"/>
      <p:bldP spid="996" grpId="18" animBg="1" advAuto="0"/>
      <p:bldP spid="998" grpId="1" animBg="1" advAuto="0"/>
      <p:bldP spid="999" grpId="12" animBg="1" advAuto="0"/>
      <p:bldP spid="1000" grpId="13" animBg="1" advAuto="0"/>
      <p:bldP spid="1001" grpId="6" animBg="1" advAuto="0"/>
      <p:bldP spid="1002" grpId="14" animBg="1" advAuto="0"/>
      <p:bldP spid="1005" grpId="9" animBg="1" advAuto="0"/>
      <p:bldP spid="1008" grpId="11" animBg="1" advAuto="0"/>
      <p:bldP spid="1011" grpId="10" animBg="1" advAuto="0"/>
      <p:bldP spid="1012" grpId="2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 name="Highway Network"/>
          <p:cNvSpPr txBox="1"/>
          <p:nvPr/>
        </p:nvSpPr>
        <p:spPr>
          <a:xfrm>
            <a:off x="641032" y="669064"/>
            <a:ext cx="7795261" cy="708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nSpc>
                <a:spcPct val="90000"/>
              </a:lnSpc>
              <a:defRPr sz="4400"/>
            </a:lvl1pPr>
          </a:lstStyle>
          <a:p>
            <a:r>
              <a:t>Highway Network</a:t>
            </a:r>
          </a:p>
        </p:txBody>
      </p:sp>
      <p:sp>
        <p:nvSpPr>
          <p:cNvPr id="1015" name="Residual Network"/>
          <p:cNvSpPr txBox="1"/>
          <p:nvPr/>
        </p:nvSpPr>
        <p:spPr>
          <a:xfrm>
            <a:off x="4939982" y="1706562"/>
            <a:ext cx="379476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28600" indent="-228600">
              <a:lnSpc>
                <a:spcPct val="90000"/>
              </a:lnSpc>
              <a:spcBef>
                <a:spcPts val="1000"/>
              </a:spcBef>
              <a:buSzPct val="100000"/>
              <a:buFont typeface="Arial"/>
              <a:buChar char="•"/>
              <a:defRPr sz="2800" b="1">
                <a:latin typeface="Lucida Grande"/>
                <a:ea typeface="Lucida Grande"/>
                <a:cs typeface="Lucida Grande"/>
                <a:sym typeface="Lucida Grande"/>
              </a:defRPr>
            </a:lvl1pPr>
          </a:lstStyle>
          <a:p>
            <a:r>
              <a:t>Residual Network</a:t>
            </a:r>
          </a:p>
        </p:txBody>
      </p:sp>
      <p:sp>
        <p:nvSpPr>
          <p:cNvPr id="1016" name="Highway Network"/>
          <p:cNvSpPr txBox="1"/>
          <p:nvPr/>
        </p:nvSpPr>
        <p:spPr>
          <a:xfrm>
            <a:off x="621982" y="1706562"/>
            <a:ext cx="3794761" cy="990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marL="228600" indent="-228600">
              <a:lnSpc>
                <a:spcPct val="90000"/>
              </a:lnSpc>
              <a:spcBef>
                <a:spcPts val="1000"/>
              </a:spcBef>
              <a:buSzPct val="100000"/>
              <a:buFont typeface="Arial"/>
              <a:buChar char="•"/>
              <a:defRPr sz="2800" b="1">
                <a:latin typeface="Lucida Grande"/>
                <a:ea typeface="Lucida Grande"/>
                <a:cs typeface="Lucida Grande"/>
                <a:sym typeface="Lucida Grande"/>
              </a:defRPr>
            </a:lvl1pPr>
          </a:lstStyle>
          <a:p>
            <a:r>
              <a:t>Highway Network</a:t>
            </a:r>
          </a:p>
        </p:txBody>
      </p:sp>
      <p:sp>
        <p:nvSpPr>
          <p:cNvPr id="1017" name="Deep Residual Learning for Image Recognition…"/>
          <p:cNvSpPr txBox="1"/>
          <p:nvPr/>
        </p:nvSpPr>
        <p:spPr>
          <a:xfrm>
            <a:off x="4925695" y="5681662"/>
            <a:ext cx="4043998" cy="891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800" b="1">
                <a:latin typeface="Lucida Grande"/>
                <a:ea typeface="Lucida Grande"/>
                <a:cs typeface="Lucida Grande"/>
                <a:sym typeface="Lucida Grande"/>
              </a:defRPr>
            </a:pPr>
            <a:r>
              <a:t>Deep Residual Learning for Image Recognition</a:t>
            </a:r>
          </a:p>
          <a:p>
            <a:pPr defTabSz="457200">
              <a:defRPr sz="1800" b="1">
                <a:latin typeface="Lucida Grande"/>
                <a:ea typeface="Lucida Grande"/>
                <a:cs typeface="Lucida Grande"/>
                <a:sym typeface="Lucida Grande"/>
              </a:defRPr>
            </a:pPr>
            <a:r>
              <a:t>http://arxiv.org/abs/1512.03385</a:t>
            </a:r>
          </a:p>
        </p:txBody>
      </p:sp>
      <p:sp>
        <p:nvSpPr>
          <p:cNvPr id="1018" name="Training Very Deep Networks…"/>
          <p:cNvSpPr txBox="1"/>
          <p:nvPr/>
        </p:nvSpPr>
        <p:spPr>
          <a:xfrm>
            <a:off x="893444" y="5689600"/>
            <a:ext cx="3670936" cy="8915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800" b="1">
                <a:latin typeface="Lucida Grande"/>
                <a:ea typeface="Lucida Grande"/>
                <a:cs typeface="Lucida Grande"/>
                <a:sym typeface="Lucida Grande"/>
              </a:defRPr>
            </a:pPr>
            <a:r>
              <a:t>Training Very Deep Networks</a:t>
            </a:r>
          </a:p>
          <a:p>
            <a:pPr defTabSz="457200">
              <a:defRPr sz="1800" b="1">
                <a:latin typeface="Lucida Grande"/>
                <a:ea typeface="Lucida Grande"/>
                <a:cs typeface="Lucida Grande"/>
                <a:sym typeface="Lucida Grande"/>
              </a:defRPr>
            </a:pPr>
            <a:r>
              <a:t>https://arxiv.org/pdf/1507.06228v2.pdf</a:t>
            </a:r>
          </a:p>
        </p:txBody>
      </p:sp>
      <p:sp>
        <p:nvSpPr>
          <p:cNvPr id="1019" name="Rectangle"/>
          <p:cNvSpPr/>
          <p:nvPr/>
        </p:nvSpPr>
        <p:spPr>
          <a:xfrm>
            <a:off x="5503862" y="3421062"/>
            <a:ext cx="1568451" cy="319088"/>
          </a:xfrm>
          <a:prstGeom prst="rect">
            <a:avLst/>
          </a:prstGeom>
          <a:solidFill>
            <a:schemeClr val="accent1"/>
          </a:solidFill>
          <a:ln w="25400">
            <a:solidFill>
              <a:srgbClr val="9595BC"/>
            </a:solidFill>
          </a:ln>
        </p:spPr>
        <p:txBody>
          <a:bodyPr lIns="45719" rIns="45719" anchor="ctr"/>
          <a:lstStyle/>
          <a:p>
            <a:pPr algn="ctr" defTabSz="457200">
              <a:defRPr sz="1800">
                <a:solidFill>
                  <a:srgbClr val="FFFFFF"/>
                </a:solidFill>
              </a:defRPr>
            </a:pPr>
            <a:endParaRPr/>
          </a:p>
        </p:txBody>
      </p:sp>
      <p:sp>
        <p:nvSpPr>
          <p:cNvPr id="1020" name="Rectangle"/>
          <p:cNvSpPr/>
          <p:nvPr/>
        </p:nvSpPr>
        <p:spPr>
          <a:xfrm>
            <a:off x="5503862" y="4273550"/>
            <a:ext cx="1568451" cy="319088"/>
          </a:xfrm>
          <a:prstGeom prst="rect">
            <a:avLst/>
          </a:prstGeom>
          <a:solidFill>
            <a:schemeClr val="accent1"/>
          </a:solidFill>
          <a:ln w="25400">
            <a:solidFill>
              <a:srgbClr val="9595BC"/>
            </a:solidFill>
          </a:ln>
        </p:spPr>
        <p:txBody>
          <a:bodyPr lIns="45719" rIns="45719" anchor="ctr"/>
          <a:lstStyle/>
          <a:p>
            <a:pPr algn="ctr" defTabSz="457200">
              <a:defRPr sz="1800">
                <a:solidFill>
                  <a:srgbClr val="FFFFFF"/>
                </a:solidFill>
              </a:defRPr>
            </a:pPr>
            <a:endParaRPr/>
          </a:p>
        </p:txBody>
      </p:sp>
      <p:sp>
        <p:nvSpPr>
          <p:cNvPr id="1021" name="Line"/>
          <p:cNvSpPr/>
          <p:nvPr/>
        </p:nvSpPr>
        <p:spPr>
          <a:xfrm flipV="1">
            <a:off x="6267450" y="3740150"/>
            <a:ext cx="0" cy="533400"/>
          </a:xfrm>
          <a:prstGeom prst="line">
            <a:avLst/>
          </a:prstGeom>
          <a:ln w="38100">
            <a:solidFill>
              <a:srgbClr val="000000"/>
            </a:solidFill>
            <a:tailEnd type="triangle"/>
          </a:ln>
        </p:spPr>
        <p:txBody>
          <a:bodyPr lIns="45719" rIns="45719"/>
          <a:lstStyle/>
          <a:p>
            <a:endParaRPr/>
          </a:p>
        </p:txBody>
      </p:sp>
      <p:sp>
        <p:nvSpPr>
          <p:cNvPr id="1022" name="Line"/>
          <p:cNvSpPr/>
          <p:nvPr/>
        </p:nvSpPr>
        <p:spPr>
          <a:xfrm flipV="1">
            <a:off x="6267450" y="4592637"/>
            <a:ext cx="0" cy="533401"/>
          </a:xfrm>
          <a:prstGeom prst="line">
            <a:avLst/>
          </a:prstGeom>
          <a:ln w="38100">
            <a:solidFill>
              <a:srgbClr val="000000"/>
            </a:solidFill>
            <a:tailEnd type="triangle"/>
          </a:ln>
        </p:spPr>
        <p:txBody>
          <a:bodyPr lIns="45719" rIns="45719"/>
          <a:lstStyle/>
          <a:p>
            <a:endParaRPr/>
          </a:p>
        </p:txBody>
      </p:sp>
      <p:sp>
        <p:nvSpPr>
          <p:cNvPr id="1023" name="Line"/>
          <p:cNvSpPr/>
          <p:nvPr/>
        </p:nvSpPr>
        <p:spPr>
          <a:xfrm flipV="1">
            <a:off x="6267450" y="2887662"/>
            <a:ext cx="0" cy="533401"/>
          </a:xfrm>
          <a:prstGeom prst="line">
            <a:avLst/>
          </a:prstGeom>
          <a:ln w="38100">
            <a:solidFill>
              <a:srgbClr val="000000"/>
            </a:solidFill>
            <a:tailEnd type="triangle"/>
          </a:ln>
        </p:spPr>
        <p:txBody>
          <a:bodyPr lIns="45719" rIns="45719"/>
          <a:lstStyle/>
          <a:p>
            <a:endParaRPr/>
          </a:p>
        </p:txBody>
      </p:sp>
      <p:sp>
        <p:nvSpPr>
          <p:cNvPr id="1024" name="Line"/>
          <p:cNvSpPr/>
          <p:nvPr/>
        </p:nvSpPr>
        <p:spPr>
          <a:xfrm flipV="1">
            <a:off x="6267450" y="5137150"/>
            <a:ext cx="0" cy="304800"/>
          </a:xfrm>
          <a:prstGeom prst="line">
            <a:avLst/>
          </a:prstGeom>
          <a:ln w="38100">
            <a:solidFill>
              <a:srgbClr val="000000"/>
            </a:solidFill>
            <a:prstDash val="sysDot"/>
          </a:ln>
        </p:spPr>
        <p:txBody>
          <a:bodyPr lIns="45719" rIns="45719"/>
          <a:lstStyle/>
          <a:p>
            <a:endParaRPr/>
          </a:p>
        </p:txBody>
      </p:sp>
      <p:sp>
        <p:nvSpPr>
          <p:cNvPr id="1025" name="Line"/>
          <p:cNvSpPr/>
          <p:nvPr/>
        </p:nvSpPr>
        <p:spPr>
          <a:xfrm flipV="1">
            <a:off x="6267450" y="2290762"/>
            <a:ext cx="0" cy="533401"/>
          </a:xfrm>
          <a:prstGeom prst="line">
            <a:avLst/>
          </a:prstGeom>
          <a:ln w="38100">
            <a:solidFill>
              <a:srgbClr val="000000"/>
            </a:solidFill>
            <a:prstDash val="sysDot"/>
            <a:tailEnd type="triangle"/>
          </a:ln>
        </p:spPr>
        <p:txBody>
          <a:bodyPr lIns="45719" rIns="45719"/>
          <a:lstStyle/>
          <a:p>
            <a:endParaRPr/>
          </a:p>
        </p:txBody>
      </p:sp>
      <p:sp>
        <p:nvSpPr>
          <p:cNvPr id="1026" name="Circle"/>
          <p:cNvSpPr/>
          <p:nvPr/>
        </p:nvSpPr>
        <p:spPr>
          <a:xfrm>
            <a:off x="5580062" y="3490912"/>
            <a:ext cx="179388" cy="179388"/>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27" name="Circle"/>
          <p:cNvSpPr/>
          <p:nvPr/>
        </p:nvSpPr>
        <p:spPr>
          <a:xfrm>
            <a:off x="5826125" y="3489325"/>
            <a:ext cx="180975" cy="180975"/>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28" name="Circle"/>
          <p:cNvSpPr/>
          <p:nvPr/>
        </p:nvSpPr>
        <p:spPr>
          <a:xfrm>
            <a:off x="6081712" y="3489325"/>
            <a:ext cx="180976" cy="180975"/>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29" name="Circle"/>
          <p:cNvSpPr/>
          <p:nvPr/>
        </p:nvSpPr>
        <p:spPr>
          <a:xfrm>
            <a:off x="6321425" y="3492500"/>
            <a:ext cx="180975" cy="179388"/>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0" name="Circle"/>
          <p:cNvSpPr/>
          <p:nvPr/>
        </p:nvSpPr>
        <p:spPr>
          <a:xfrm>
            <a:off x="6564312" y="3489325"/>
            <a:ext cx="179388" cy="180975"/>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1" name="Circle"/>
          <p:cNvSpPr/>
          <p:nvPr/>
        </p:nvSpPr>
        <p:spPr>
          <a:xfrm>
            <a:off x="6824662" y="3489325"/>
            <a:ext cx="179388" cy="179388"/>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2" name="Circle"/>
          <p:cNvSpPr/>
          <p:nvPr/>
        </p:nvSpPr>
        <p:spPr>
          <a:xfrm>
            <a:off x="5580062" y="4289425"/>
            <a:ext cx="179388" cy="179388"/>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3" name="Circle"/>
          <p:cNvSpPr/>
          <p:nvPr/>
        </p:nvSpPr>
        <p:spPr>
          <a:xfrm>
            <a:off x="5826125" y="4287837"/>
            <a:ext cx="180975" cy="180976"/>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4" name="Circle"/>
          <p:cNvSpPr/>
          <p:nvPr/>
        </p:nvSpPr>
        <p:spPr>
          <a:xfrm>
            <a:off x="6081712" y="4287837"/>
            <a:ext cx="180976" cy="180976"/>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5" name="Circle"/>
          <p:cNvSpPr/>
          <p:nvPr/>
        </p:nvSpPr>
        <p:spPr>
          <a:xfrm>
            <a:off x="6321425" y="4291012"/>
            <a:ext cx="180975" cy="180976"/>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6" name="Circle"/>
          <p:cNvSpPr/>
          <p:nvPr/>
        </p:nvSpPr>
        <p:spPr>
          <a:xfrm>
            <a:off x="6564312" y="4287837"/>
            <a:ext cx="179388" cy="180976"/>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sp>
        <p:nvSpPr>
          <p:cNvPr id="1037" name="Circle"/>
          <p:cNvSpPr/>
          <p:nvPr/>
        </p:nvSpPr>
        <p:spPr>
          <a:xfrm>
            <a:off x="6824662" y="4287837"/>
            <a:ext cx="179388" cy="180976"/>
          </a:xfrm>
          <a:prstGeom prst="ellipse">
            <a:avLst/>
          </a:prstGeom>
          <a:solidFill>
            <a:srgbClr val="C4C4D6"/>
          </a:solidFill>
          <a:ln w="25400">
            <a:solidFill>
              <a:srgbClr val="8F8F9D"/>
            </a:solidFill>
          </a:ln>
        </p:spPr>
        <p:txBody>
          <a:bodyPr lIns="45719" rIns="45719" anchor="ctr"/>
          <a:lstStyle/>
          <a:p>
            <a:pPr algn="ctr" defTabSz="457200">
              <a:defRPr sz="1800">
                <a:solidFill>
                  <a:srgbClr val="FFFFFF"/>
                </a:solidFill>
              </a:defRPr>
            </a:pPr>
            <a:endParaRPr/>
          </a:p>
        </p:txBody>
      </p:sp>
      <p:grpSp>
        <p:nvGrpSpPr>
          <p:cNvPr id="1040" name="Group"/>
          <p:cNvGrpSpPr/>
          <p:nvPr/>
        </p:nvGrpSpPr>
        <p:grpSpPr>
          <a:xfrm>
            <a:off x="6081712" y="2557462"/>
            <a:ext cx="377826" cy="376238"/>
            <a:chOff x="0" y="0"/>
            <a:chExt cx="377825" cy="376237"/>
          </a:xfrm>
        </p:grpSpPr>
        <p:sp>
          <p:nvSpPr>
            <p:cNvPr id="1038" name="Circle"/>
            <p:cNvSpPr/>
            <p:nvPr/>
          </p:nvSpPr>
          <p:spPr>
            <a:xfrm>
              <a:off x="0" y="0"/>
              <a:ext cx="377825" cy="376238"/>
            </a:xfrm>
            <a:prstGeom prst="ellipse">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39" name="+"/>
            <p:cNvSpPr txBox="1"/>
            <p:nvPr/>
          </p:nvSpPr>
          <p:spPr>
            <a:xfrm>
              <a:off x="113746" y="12788"/>
              <a:ext cx="15033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defTabSz="457200">
                <a:defRPr sz="1800">
                  <a:solidFill>
                    <a:srgbClr val="FFFFFF"/>
                  </a:solidFill>
                </a:defRPr>
              </a:lvl1pPr>
            </a:lstStyle>
            <a:p>
              <a:r>
                <a:t>+</a:t>
              </a:r>
            </a:p>
          </p:txBody>
        </p:sp>
      </p:grpSp>
      <p:sp>
        <p:nvSpPr>
          <p:cNvPr id="1041" name="Line"/>
          <p:cNvSpPr/>
          <p:nvPr/>
        </p:nvSpPr>
        <p:spPr>
          <a:xfrm>
            <a:off x="6288087" y="4984750"/>
            <a:ext cx="1254126" cy="0"/>
          </a:xfrm>
          <a:prstGeom prst="line">
            <a:avLst/>
          </a:prstGeom>
          <a:ln w="38100">
            <a:solidFill>
              <a:srgbClr val="000000"/>
            </a:solidFill>
          </a:ln>
        </p:spPr>
        <p:txBody>
          <a:bodyPr lIns="45719" rIns="45719"/>
          <a:lstStyle/>
          <a:p>
            <a:endParaRPr/>
          </a:p>
        </p:txBody>
      </p:sp>
      <p:sp>
        <p:nvSpPr>
          <p:cNvPr id="1042" name="Line"/>
          <p:cNvSpPr/>
          <p:nvPr/>
        </p:nvSpPr>
        <p:spPr>
          <a:xfrm flipV="1">
            <a:off x="7542212" y="2746375"/>
            <a:ext cx="1" cy="2238375"/>
          </a:xfrm>
          <a:prstGeom prst="line">
            <a:avLst/>
          </a:prstGeom>
          <a:ln w="38100">
            <a:solidFill>
              <a:srgbClr val="000000"/>
            </a:solidFill>
          </a:ln>
        </p:spPr>
        <p:txBody>
          <a:bodyPr lIns="45719" rIns="45719"/>
          <a:lstStyle/>
          <a:p>
            <a:endParaRPr/>
          </a:p>
        </p:txBody>
      </p:sp>
      <p:sp>
        <p:nvSpPr>
          <p:cNvPr id="1043" name="Line"/>
          <p:cNvSpPr/>
          <p:nvPr/>
        </p:nvSpPr>
        <p:spPr>
          <a:xfrm flipH="1">
            <a:off x="6502400" y="2746375"/>
            <a:ext cx="1039813" cy="0"/>
          </a:xfrm>
          <a:prstGeom prst="line">
            <a:avLst/>
          </a:prstGeom>
          <a:ln w="38100">
            <a:solidFill>
              <a:srgbClr val="000000"/>
            </a:solidFill>
            <a:tailEnd type="triangle"/>
          </a:ln>
        </p:spPr>
        <p:txBody>
          <a:bodyPr lIns="45719" rIns="45719"/>
          <a:lstStyle/>
          <a:p>
            <a:endParaRPr/>
          </a:p>
        </p:txBody>
      </p:sp>
      <p:grpSp>
        <p:nvGrpSpPr>
          <p:cNvPr id="1051" name="Group"/>
          <p:cNvGrpSpPr/>
          <p:nvPr/>
        </p:nvGrpSpPr>
        <p:grpSpPr>
          <a:xfrm>
            <a:off x="2054225" y="4000500"/>
            <a:ext cx="1566863" cy="319088"/>
            <a:chOff x="0" y="0"/>
            <a:chExt cx="1566862" cy="319087"/>
          </a:xfrm>
        </p:grpSpPr>
        <p:sp>
          <p:nvSpPr>
            <p:cNvPr id="1044" name="Rectangle"/>
            <p:cNvSpPr/>
            <p:nvPr/>
          </p:nvSpPr>
          <p:spPr>
            <a:xfrm>
              <a:off x="0" y="0"/>
              <a:ext cx="1566863"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45" name="Circle"/>
            <p:cNvSpPr/>
            <p:nvPr/>
          </p:nvSpPr>
          <p:spPr>
            <a:xfrm>
              <a:off x="74612"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46" name="Circle"/>
            <p:cNvSpPr/>
            <p:nvPr/>
          </p:nvSpPr>
          <p:spPr>
            <a:xfrm>
              <a:off x="322263" y="69849"/>
              <a:ext cx="179388"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47" name="Circle"/>
            <p:cNvSpPr/>
            <p:nvPr/>
          </p:nvSpPr>
          <p:spPr>
            <a:xfrm>
              <a:off x="577850" y="69849"/>
              <a:ext cx="179389"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48" name="Circle"/>
            <p:cNvSpPr/>
            <p:nvPr/>
          </p:nvSpPr>
          <p:spPr>
            <a:xfrm>
              <a:off x="817562" y="71438"/>
              <a:ext cx="179388" cy="180975"/>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49" name="Circle"/>
            <p:cNvSpPr/>
            <p:nvPr/>
          </p:nvSpPr>
          <p:spPr>
            <a:xfrm>
              <a:off x="1058863"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sp>
          <p:nvSpPr>
            <p:cNvPr id="1050" name="Circle"/>
            <p:cNvSpPr/>
            <p:nvPr/>
          </p:nvSpPr>
          <p:spPr>
            <a:xfrm>
              <a:off x="1319213" y="68262"/>
              <a:ext cx="179388"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defTabSz="457200">
                <a:defRPr sz="1800">
                  <a:solidFill>
                    <a:srgbClr val="FFFFFF"/>
                  </a:solidFill>
                </a:defRPr>
              </a:pPr>
              <a:endParaRPr/>
            </a:p>
          </p:txBody>
        </p:sp>
      </p:grpSp>
      <p:sp>
        <p:nvSpPr>
          <p:cNvPr id="1052" name="Line"/>
          <p:cNvSpPr/>
          <p:nvPr/>
        </p:nvSpPr>
        <p:spPr>
          <a:xfrm flipH="1" flipV="1">
            <a:off x="2833687" y="2892424"/>
            <a:ext cx="368301" cy="381002"/>
          </a:xfrm>
          <a:prstGeom prst="line">
            <a:avLst/>
          </a:prstGeom>
          <a:ln w="38100">
            <a:solidFill>
              <a:srgbClr val="FF0000"/>
            </a:solidFill>
            <a:tailEnd type="triangle"/>
          </a:ln>
        </p:spPr>
        <p:txBody>
          <a:bodyPr lIns="45719" rIns="45719"/>
          <a:lstStyle/>
          <a:p>
            <a:endParaRPr/>
          </a:p>
        </p:txBody>
      </p:sp>
      <p:sp>
        <p:nvSpPr>
          <p:cNvPr id="1053" name="Line"/>
          <p:cNvSpPr/>
          <p:nvPr/>
        </p:nvSpPr>
        <p:spPr>
          <a:xfrm flipV="1">
            <a:off x="2819400" y="2354262"/>
            <a:ext cx="0" cy="533401"/>
          </a:xfrm>
          <a:prstGeom prst="line">
            <a:avLst/>
          </a:prstGeom>
          <a:ln w="38100">
            <a:solidFill>
              <a:srgbClr val="000000"/>
            </a:solidFill>
            <a:tailEnd type="triangle"/>
          </a:ln>
        </p:spPr>
        <p:txBody>
          <a:bodyPr lIns="45719" rIns="45719"/>
          <a:lstStyle/>
          <a:p>
            <a:endParaRPr/>
          </a:p>
        </p:txBody>
      </p:sp>
      <p:sp>
        <p:nvSpPr>
          <p:cNvPr id="1054" name="Line"/>
          <p:cNvSpPr/>
          <p:nvPr/>
        </p:nvSpPr>
        <p:spPr>
          <a:xfrm flipH="1">
            <a:off x="3373437" y="2933700"/>
            <a:ext cx="723901" cy="0"/>
          </a:xfrm>
          <a:prstGeom prst="line">
            <a:avLst/>
          </a:prstGeom>
          <a:ln w="38100">
            <a:solidFill>
              <a:srgbClr val="000000"/>
            </a:solidFill>
            <a:tailEnd type="triangle"/>
          </a:ln>
        </p:spPr>
        <p:txBody>
          <a:bodyPr lIns="45719" rIns="45719"/>
          <a:lstStyle/>
          <a:p>
            <a:endParaRPr/>
          </a:p>
        </p:txBody>
      </p:sp>
      <p:sp>
        <p:nvSpPr>
          <p:cNvPr id="1055" name="Line"/>
          <p:cNvSpPr/>
          <p:nvPr/>
        </p:nvSpPr>
        <p:spPr>
          <a:xfrm flipV="1">
            <a:off x="4097337" y="2887662"/>
            <a:ext cx="1" cy="1963738"/>
          </a:xfrm>
          <a:prstGeom prst="line">
            <a:avLst/>
          </a:prstGeom>
          <a:ln w="38100">
            <a:solidFill>
              <a:srgbClr val="000000"/>
            </a:solidFill>
          </a:ln>
        </p:spPr>
        <p:txBody>
          <a:bodyPr lIns="45719" rIns="45719"/>
          <a:lstStyle/>
          <a:p>
            <a:endParaRPr/>
          </a:p>
        </p:txBody>
      </p:sp>
      <p:sp>
        <p:nvSpPr>
          <p:cNvPr id="1056" name="Line"/>
          <p:cNvSpPr/>
          <p:nvPr/>
        </p:nvSpPr>
        <p:spPr>
          <a:xfrm flipV="1">
            <a:off x="2808287" y="4319587"/>
            <a:ext cx="1" cy="941388"/>
          </a:xfrm>
          <a:prstGeom prst="line">
            <a:avLst/>
          </a:prstGeom>
          <a:ln w="38100">
            <a:solidFill>
              <a:srgbClr val="000000"/>
            </a:solidFill>
            <a:tailEnd type="triangle"/>
          </a:ln>
        </p:spPr>
        <p:txBody>
          <a:bodyPr lIns="45719" rIns="45719"/>
          <a:lstStyle/>
          <a:p>
            <a:endParaRPr/>
          </a:p>
        </p:txBody>
      </p:sp>
      <p:sp>
        <p:nvSpPr>
          <p:cNvPr id="1057" name="Line"/>
          <p:cNvSpPr/>
          <p:nvPr/>
        </p:nvSpPr>
        <p:spPr>
          <a:xfrm flipV="1">
            <a:off x="2808287" y="5272087"/>
            <a:ext cx="1" cy="304801"/>
          </a:xfrm>
          <a:prstGeom prst="line">
            <a:avLst/>
          </a:prstGeom>
          <a:ln w="38100">
            <a:solidFill>
              <a:srgbClr val="000000"/>
            </a:solidFill>
            <a:prstDash val="sysDot"/>
          </a:ln>
        </p:spPr>
        <p:txBody>
          <a:bodyPr lIns="45719" rIns="45719"/>
          <a:lstStyle/>
          <a:p>
            <a:endParaRPr/>
          </a:p>
        </p:txBody>
      </p:sp>
      <p:sp>
        <p:nvSpPr>
          <p:cNvPr id="1058" name="Line"/>
          <p:cNvSpPr/>
          <p:nvPr/>
        </p:nvSpPr>
        <p:spPr>
          <a:xfrm>
            <a:off x="2832100" y="4851400"/>
            <a:ext cx="1252538" cy="0"/>
          </a:xfrm>
          <a:prstGeom prst="line">
            <a:avLst/>
          </a:prstGeom>
          <a:ln w="38100">
            <a:solidFill>
              <a:srgbClr val="000000"/>
            </a:solidFill>
          </a:ln>
        </p:spPr>
        <p:txBody>
          <a:bodyPr lIns="45719" rIns="45719"/>
          <a:lstStyle/>
          <a:p>
            <a:endParaRPr/>
          </a:p>
        </p:txBody>
      </p:sp>
      <p:sp>
        <p:nvSpPr>
          <p:cNvPr id="1059" name="Line"/>
          <p:cNvSpPr/>
          <p:nvPr/>
        </p:nvSpPr>
        <p:spPr>
          <a:xfrm>
            <a:off x="1538287" y="4851400"/>
            <a:ext cx="1252538" cy="0"/>
          </a:xfrm>
          <a:prstGeom prst="line">
            <a:avLst/>
          </a:prstGeom>
          <a:ln w="38100">
            <a:solidFill>
              <a:srgbClr val="0000FF"/>
            </a:solidFill>
          </a:ln>
        </p:spPr>
        <p:txBody>
          <a:bodyPr lIns="45719" rIns="45719"/>
          <a:lstStyle/>
          <a:p>
            <a:endParaRPr/>
          </a:p>
        </p:txBody>
      </p:sp>
      <p:sp>
        <p:nvSpPr>
          <p:cNvPr id="1060" name="Line"/>
          <p:cNvSpPr/>
          <p:nvPr/>
        </p:nvSpPr>
        <p:spPr>
          <a:xfrm flipV="1">
            <a:off x="1538287" y="3122612"/>
            <a:ext cx="1" cy="1728788"/>
          </a:xfrm>
          <a:prstGeom prst="line">
            <a:avLst/>
          </a:prstGeom>
          <a:ln w="38100">
            <a:solidFill>
              <a:srgbClr val="0000FF"/>
            </a:solidFill>
          </a:ln>
        </p:spPr>
        <p:txBody>
          <a:bodyPr lIns="45719" rIns="45719"/>
          <a:lstStyle/>
          <a:p>
            <a:endParaRPr/>
          </a:p>
        </p:txBody>
      </p:sp>
      <p:sp>
        <p:nvSpPr>
          <p:cNvPr id="1061" name="Line"/>
          <p:cNvSpPr/>
          <p:nvPr/>
        </p:nvSpPr>
        <p:spPr>
          <a:xfrm>
            <a:off x="1538287" y="3122612"/>
            <a:ext cx="1512888" cy="1"/>
          </a:xfrm>
          <a:prstGeom prst="line">
            <a:avLst/>
          </a:prstGeom>
          <a:ln w="38100">
            <a:solidFill>
              <a:srgbClr val="0000FF"/>
            </a:solidFill>
            <a:tailEnd type="triangle"/>
          </a:ln>
        </p:spPr>
        <p:txBody>
          <a:bodyPr lIns="45719" rIns="45719"/>
          <a:lstStyle/>
          <a:p>
            <a:endParaRPr/>
          </a:p>
        </p:txBody>
      </p:sp>
      <p:sp>
        <p:nvSpPr>
          <p:cNvPr id="1062" name="copy"/>
          <p:cNvSpPr txBox="1"/>
          <p:nvPr/>
        </p:nvSpPr>
        <p:spPr>
          <a:xfrm>
            <a:off x="7500619" y="3621087"/>
            <a:ext cx="8420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defRPr sz="1800">
                <a:solidFill>
                  <a:srgbClr val="0000FF"/>
                </a:solidFill>
              </a:defRPr>
            </a:lvl1pPr>
          </a:lstStyle>
          <a:p>
            <a:r>
              <a:t>copy</a:t>
            </a:r>
          </a:p>
        </p:txBody>
      </p:sp>
      <p:sp>
        <p:nvSpPr>
          <p:cNvPr id="1063" name="copy"/>
          <p:cNvSpPr txBox="1"/>
          <p:nvPr/>
        </p:nvSpPr>
        <p:spPr>
          <a:xfrm>
            <a:off x="4043045" y="3787775"/>
            <a:ext cx="84042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defRPr sz="1800">
                <a:solidFill>
                  <a:srgbClr val="0000FF"/>
                </a:solidFill>
              </a:defRPr>
            </a:lvl1pPr>
          </a:lstStyle>
          <a:p>
            <a:r>
              <a:t>copy</a:t>
            </a:r>
          </a:p>
        </p:txBody>
      </p:sp>
      <p:sp>
        <p:nvSpPr>
          <p:cNvPr id="1064" name="Gate controller"/>
          <p:cNvSpPr txBox="1"/>
          <p:nvPr/>
        </p:nvSpPr>
        <p:spPr>
          <a:xfrm>
            <a:off x="174307" y="3546475"/>
            <a:ext cx="134683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defTabSz="457200">
              <a:defRPr sz="1800">
                <a:solidFill>
                  <a:srgbClr val="0000FF"/>
                </a:solidFill>
              </a:defRPr>
            </a:lvl1pPr>
          </a:lstStyle>
          <a:p>
            <a:r>
              <a:t>Gate controller</a:t>
            </a:r>
          </a:p>
        </p:txBody>
      </p:sp>
      <p:sp>
        <p:nvSpPr>
          <p:cNvPr id="1065" name="Line"/>
          <p:cNvSpPr/>
          <p:nvPr/>
        </p:nvSpPr>
        <p:spPr>
          <a:xfrm flipV="1">
            <a:off x="2800350" y="3421062"/>
            <a:ext cx="0" cy="579438"/>
          </a:xfrm>
          <a:prstGeom prst="line">
            <a:avLst/>
          </a:prstGeom>
          <a:ln w="38100">
            <a:solidFill>
              <a:srgbClr val="000000"/>
            </a:solidFill>
            <a:tailEnd type="triangle"/>
          </a:ln>
        </p:spPr>
        <p:txBody>
          <a:bodyPr lIns="45719" rIns="45719"/>
          <a:lstStyle/>
          <a:p>
            <a:endParaRPr/>
          </a:p>
        </p:txBody>
      </p:sp>
      <p:sp>
        <p:nvSpPr>
          <p:cNvPr id="1066" name="at-1"/>
          <p:cNvSpPr txBox="1"/>
          <p:nvPr/>
        </p:nvSpPr>
        <p:spPr>
          <a:xfrm>
            <a:off x="2941320" y="4953000"/>
            <a:ext cx="409127"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t-1</a:t>
            </a:r>
          </a:p>
        </p:txBody>
      </p:sp>
      <p:sp>
        <p:nvSpPr>
          <p:cNvPr id="1067" name="at-1"/>
          <p:cNvSpPr txBox="1"/>
          <p:nvPr/>
        </p:nvSpPr>
        <p:spPr>
          <a:xfrm>
            <a:off x="6370320" y="5029200"/>
            <a:ext cx="409127"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t-1</a:t>
            </a:r>
          </a:p>
        </p:txBody>
      </p:sp>
      <p:sp>
        <p:nvSpPr>
          <p:cNvPr id="1068" name="at"/>
          <p:cNvSpPr txBox="1"/>
          <p:nvPr/>
        </p:nvSpPr>
        <p:spPr>
          <a:xfrm>
            <a:off x="2941320" y="2133600"/>
            <a:ext cx="27361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a:t>
            </a:r>
          </a:p>
        </p:txBody>
      </p:sp>
      <p:sp>
        <p:nvSpPr>
          <p:cNvPr id="1069" name="at"/>
          <p:cNvSpPr txBox="1"/>
          <p:nvPr/>
        </p:nvSpPr>
        <p:spPr>
          <a:xfrm>
            <a:off x="6370320" y="2133600"/>
            <a:ext cx="27361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a:t>
            </a:r>
          </a:p>
        </p:txBody>
      </p:sp>
      <p:sp>
        <p:nvSpPr>
          <p:cNvPr id="1070" name="at-1"/>
          <p:cNvSpPr txBox="1"/>
          <p:nvPr/>
        </p:nvSpPr>
        <p:spPr>
          <a:xfrm>
            <a:off x="7665719" y="2667000"/>
            <a:ext cx="409127"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t-1</a:t>
            </a:r>
          </a:p>
        </p:txBody>
      </p:sp>
      <p:sp>
        <p:nvSpPr>
          <p:cNvPr id="1071" name="h’"/>
          <p:cNvSpPr txBox="1"/>
          <p:nvPr/>
        </p:nvSpPr>
        <p:spPr>
          <a:xfrm>
            <a:off x="5938520" y="2971800"/>
            <a:ext cx="28206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a:t>
            </a:r>
          </a:p>
        </p:txBody>
      </p:sp>
      <p:sp>
        <p:nvSpPr>
          <p:cNvPr id="1072" name="h’"/>
          <p:cNvSpPr txBox="1"/>
          <p:nvPr/>
        </p:nvSpPr>
        <p:spPr>
          <a:xfrm>
            <a:off x="2407920" y="3363912"/>
            <a:ext cx="28206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a:t>
            </a:r>
          </a:p>
        </p:txBody>
      </p:sp>
      <p:sp>
        <p:nvSpPr>
          <p:cNvPr id="1073" name="z controls red arrow"/>
          <p:cNvSpPr txBox="1"/>
          <p:nvPr/>
        </p:nvSpPr>
        <p:spPr>
          <a:xfrm>
            <a:off x="655319" y="2743200"/>
            <a:ext cx="2111424"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z controls red arrow</a:t>
            </a:r>
          </a:p>
        </p:txBody>
      </p:sp>
      <p:sp>
        <p:nvSpPr>
          <p:cNvPr id="1074" name="h’=σ(Wat-1)"/>
          <p:cNvSpPr txBox="1"/>
          <p:nvPr/>
        </p:nvSpPr>
        <p:spPr>
          <a:xfrm>
            <a:off x="5286057" y="152400"/>
            <a:ext cx="122117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h’=σ(Wa</a:t>
            </a:r>
            <a:r>
              <a:rPr baseline="30000"/>
              <a:t>t-1</a:t>
            </a:r>
            <a:r>
              <a:t>)</a:t>
            </a:r>
          </a:p>
        </p:txBody>
      </p:sp>
      <p:sp>
        <p:nvSpPr>
          <p:cNvPr id="1075" name="z=σ(W’at-1)"/>
          <p:cNvSpPr txBox="1"/>
          <p:nvPr/>
        </p:nvSpPr>
        <p:spPr>
          <a:xfrm>
            <a:off x="5303520" y="533400"/>
            <a:ext cx="1216817"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z=σ(W’a</a:t>
            </a:r>
            <a:r>
              <a:rPr baseline="30000"/>
              <a:t>t-1</a:t>
            </a:r>
            <a:r>
              <a:t>)</a:t>
            </a:r>
          </a:p>
        </p:txBody>
      </p:sp>
      <p:sp>
        <p:nvSpPr>
          <p:cNvPr id="1076" name="at = z ◉ at-1 + (1-z) ◉ h"/>
          <p:cNvSpPr txBox="1"/>
          <p:nvPr/>
        </p:nvSpPr>
        <p:spPr>
          <a:xfrm>
            <a:off x="5303520" y="914400"/>
            <a:ext cx="252215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a:t>
            </a:r>
            <a:r>
              <a:rPr baseline="30000"/>
              <a:t>t</a:t>
            </a:r>
            <a:r>
              <a:t> = z </a:t>
            </a:r>
            <a:r>
              <a:rPr>
                <a:latin typeface="Wingdings"/>
                <a:ea typeface="Wingdings"/>
                <a:cs typeface="Wingdings"/>
                <a:sym typeface="Wingdings"/>
              </a:rPr>
              <a:t>◉</a:t>
            </a:r>
            <a:r>
              <a:t> a</a:t>
            </a:r>
            <a:r>
              <a:rPr baseline="30000"/>
              <a:t>t-1</a:t>
            </a:r>
            <a:r>
              <a:t> + (1-z) </a:t>
            </a:r>
            <a:r>
              <a:rPr>
                <a:latin typeface="Wingdings"/>
                <a:ea typeface="Wingdings"/>
                <a:cs typeface="Wingdings"/>
                <a:sym typeface="Wingdings"/>
              </a:rPr>
              <a:t>◉</a:t>
            </a:r>
            <a:r>
              <a:t> h</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8" name="Line"/>
          <p:cNvSpPr/>
          <p:nvPr/>
        </p:nvSpPr>
        <p:spPr>
          <a:xfrm flipV="1">
            <a:off x="1382712" y="782637"/>
            <a:ext cx="1" cy="409576"/>
          </a:xfrm>
          <a:prstGeom prst="line">
            <a:avLst/>
          </a:prstGeom>
          <a:ln w="38100">
            <a:solidFill>
              <a:srgbClr val="000000"/>
            </a:solidFill>
            <a:tailEnd type="triangle"/>
          </a:ln>
        </p:spPr>
        <p:txBody>
          <a:bodyPr lIns="45719" rIns="45719"/>
          <a:lstStyle/>
          <a:p>
            <a:endParaRPr/>
          </a:p>
        </p:txBody>
      </p:sp>
      <p:grpSp>
        <p:nvGrpSpPr>
          <p:cNvPr id="1093" name="Group"/>
          <p:cNvGrpSpPr/>
          <p:nvPr/>
        </p:nvGrpSpPr>
        <p:grpSpPr>
          <a:xfrm>
            <a:off x="649287" y="4310062"/>
            <a:ext cx="1820864" cy="1847851"/>
            <a:chOff x="0" y="0"/>
            <a:chExt cx="1820862" cy="1847850"/>
          </a:xfrm>
        </p:grpSpPr>
        <p:grpSp>
          <p:nvGrpSpPr>
            <p:cNvPr id="1086" name="Group"/>
            <p:cNvGrpSpPr/>
            <p:nvPr/>
          </p:nvGrpSpPr>
          <p:grpSpPr>
            <a:xfrm>
              <a:off x="0" y="725487"/>
              <a:ext cx="1566863" cy="319089"/>
              <a:chOff x="0" y="0"/>
              <a:chExt cx="1566862" cy="319088"/>
            </a:xfrm>
          </p:grpSpPr>
          <p:sp>
            <p:nvSpPr>
              <p:cNvPr id="1079" name="Rectangle"/>
              <p:cNvSpPr/>
              <p:nvPr/>
            </p:nvSpPr>
            <p:spPr>
              <a:xfrm>
                <a:off x="0" y="0"/>
                <a:ext cx="1566863" cy="319089"/>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0" name="Circle"/>
              <p:cNvSpPr/>
              <p:nvPr/>
            </p:nvSpPr>
            <p:spPr>
              <a:xfrm>
                <a:off x="74611"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1" name="Circle"/>
              <p:cNvSpPr/>
              <p:nvPr/>
            </p:nvSpPr>
            <p:spPr>
              <a:xfrm>
                <a:off x="322261" y="69849"/>
                <a:ext cx="179389"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2" name="Circle"/>
              <p:cNvSpPr/>
              <p:nvPr/>
            </p:nvSpPr>
            <p:spPr>
              <a:xfrm>
                <a:off x="577850" y="69849"/>
                <a:ext cx="179388"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3" name="Circle"/>
              <p:cNvSpPr/>
              <p:nvPr/>
            </p:nvSpPr>
            <p:spPr>
              <a:xfrm>
                <a:off x="817562" y="71438"/>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4" name="Circle"/>
              <p:cNvSpPr/>
              <p:nvPr/>
            </p:nvSpPr>
            <p:spPr>
              <a:xfrm>
                <a:off x="1058862"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85" name="Circle"/>
              <p:cNvSpPr/>
              <p:nvPr/>
            </p:nvSpPr>
            <p:spPr>
              <a:xfrm>
                <a:off x="1319212" y="68263"/>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087" name="Line"/>
            <p:cNvSpPr/>
            <p:nvPr/>
          </p:nvSpPr>
          <p:spPr>
            <a:xfrm flipH="1" flipV="1">
              <a:off x="752475" y="19049"/>
              <a:ext cx="303214" cy="311152"/>
            </a:xfrm>
            <a:prstGeom prst="line">
              <a:avLst/>
            </a:prstGeom>
            <a:noFill/>
            <a:ln w="38100" cap="flat">
              <a:solidFill>
                <a:srgbClr val="FF0000"/>
              </a:solidFill>
              <a:prstDash val="solid"/>
              <a:round/>
              <a:tailEnd type="triangle" w="med" len="med"/>
            </a:ln>
            <a:effectLst/>
          </p:spPr>
          <p:txBody>
            <a:bodyPr wrap="square" lIns="45719" tIns="45719" rIns="45719" bIns="45719" numCol="1" anchor="t">
              <a:noAutofit/>
            </a:bodyPr>
            <a:lstStyle/>
            <a:p>
              <a:endParaRPr/>
            </a:p>
          </p:txBody>
        </p:sp>
        <p:sp>
          <p:nvSpPr>
            <p:cNvPr id="1088" name="Line"/>
            <p:cNvSpPr/>
            <p:nvPr/>
          </p:nvSpPr>
          <p:spPr>
            <a:xfrm flipH="1" flipV="1">
              <a:off x="1096962" y="19049"/>
              <a:ext cx="723901"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089" name="Line"/>
            <p:cNvSpPr/>
            <p:nvPr/>
          </p:nvSpPr>
          <p:spPr>
            <a:xfrm flipV="1">
              <a:off x="1820862" y="-1"/>
              <a:ext cx="1" cy="1376363"/>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090" name="Line"/>
            <p:cNvSpPr/>
            <p:nvPr/>
          </p:nvSpPr>
          <p:spPr>
            <a:xfrm flipV="1">
              <a:off x="769937" y="1068386"/>
              <a:ext cx="1" cy="779465"/>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091" name="Line"/>
            <p:cNvSpPr/>
            <p:nvPr/>
          </p:nvSpPr>
          <p:spPr>
            <a:xfrm>
              <a:off x="784225" y="1376361"/>
              <a:ext cx="1036638" cy="1"/>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092" name="Line"/>
            <p:cNvSpPr/>
            <p:nvPr/>
          </p:nvSpPr>
          <p:spPr>
            <a:xfrm flipV="1">
              <a:off x="752475" y="336549"/>
              <a:ext cx="1" cy="366713"/>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1108" name="Group"/>
          <p:cNvGrpSpPr/>
          <p:nvPr/>
        </p:nvGrpSpPr>
        <p:grpSpPr>
          <a:xfrm>
            <a:off x="635000" y="2747962"/>
            <a:ext cx="1822451" cy="1566863"/>
            <a:chOff x="0" y="0"/>
            <a:chExt cx="1822450" cy="1566862"/>
          </a:xfrm>
        </p:grpSpPr>
        <p:grpSp>
          <p:nvGrpSpPr>
            <p:cNvPr id="1101" name="Group"/>
            <p:cNvGrpSpPr/>
            <p:nvPr/>
          </p:nvGrpSpPr>
          <p:grpSpPr>
            <a:xfrm>
              <a:off x="-1" y="725486"/>
              <a:ext cx="1568451" cy="319089"/>
              <a:chOff x="0" y="93"/>
              <a:chExt cx="1568449" cy="319087"/>
            </a:xfrm>
          </p:grpSpPr>
          <p:sp>
            <p:nvSpPr>
              <p:cNvPr id="1094" name="Rectangle"/>
              <p:cNvSpPr/>
              <p:nvPr/>
            </p:nvSpPr>
            <p:spPr>
              <a:xfrm>
                <a:off x="-1" y="93"/>
                <a:ext cx="1568451" cy="319089"/>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95" name="Circle"/>
              <p:cNvSpPr/>
              <p:nvPr/>
            </p:nvSpPr>
            <p:spPr>
              <a:xfrm>
                <a:off x="74612" y="69944"/>
                <a:ext cx="180977"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96" name="Circle"/>
              <p:cNvSpPr/>
              <p:nvPr/>
            </p:nvSpPr>
            <p:spPr>
              <a:xfrm>
                <a:off x="322263" y="69944"/>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97" name="Circle"/>
              <p:cNvSpPr/>
              <p:nvPr/>
            </p:nvSpPr>
            <p:spPr>
              <a:xfrm>
                <a:off x="577849" y="69944"/>
                <a:ext cx="180977"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98" name="Circle"/>
              <p:cNvSpPr/>
              <p:nvPr/>
            </p:nvSpPr>
            <p:spPr>
              <a:xfrm>
                <a:off x="817562" y="71532"/>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099" name="Circle"/>
              <p:cNvSpPr/>
              <p:nvPr/>
            </p:nvSpPr>
            <p:spPr>
              <a:xfrm>
                <a:off x="1060449" y="69944"/>
                <a:ext cx="180977"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00" name="Circle"/>
              <p:cNvSpPr/>
              <p:nvPr/>
            </p:nvSpPr>
            <p:spPr>
              <a:xfrm>
                <a:off x="1320800" y="68357"/>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02" name="Line"/>
            <p:cNvSpPr/>
            <p:nvPr/>
          </p:nvSpPr>
          <p:spPr>
            <a:xfrm flipH="1" flipV="1">
              <a:off x="754063" y="19049"/>
              <a:ext cx="301625" cy="311151"/>
            </a:xfrm>
            <a:prstGeom prst="line">
              <a:avLst/>
            </a:prstGeom>
            <a:noFill/>
            <a:ln w="38100" cap="flat">
              <a:solidFill>
                <a:srgbClr val="FF0000"/>
              </a:solidFill>
              <a:prstDash val="solid"/>
              <a:round/>
              <a:tailEnd type="triangle" w="med" len="med"/>
            </a:ln>
            <a:effectLst/>
          </p:spPr>
          <p:txBody>
            <a:bodyPr wrap="square" lIns="45719" tIns="45719" rIns="45719" bIns="45719" numCol="1" anchor="t">
              <a:noAutofit/>
            </a:bodyPr>
            <a:lstStyle/>
            <a:p>
              <a:endParaRPr/>
            </a:p>
          </p:txBody>
        </p:sp>
        <p:sp>
          <p:nvSpPr>
            <p:cNvPr id="1103" name="Line"/>
            <p:cNvSpPr/>
            <p:nvPr/>
          </p:nvSpPr>
          <p:spPr>
            <a:xfrm flipH="1" flipV="1">
              <a:off x="1096963" y="19049"/>
              <a:ext cx="725488"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104" name="Line"/>
            <p:cNvSpPr/>
            <p:nvPr/>
          </p:nvSpPr>
          <p:spPr>
            <a:xfrm flipV="1">
              <a:off x="1822450" y="0"/>
              <a:ext cx="1" cy="1376363"/>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105" name="Line"/>
            <p:cNvSpPr/>
            <p:nvPr/>
          </p:nvSpPr>
          <p:spPr>
            <a:xfrm flipV="1">
              <a:off x="769938" y="1066800"/>
              <a:ext cx="1" cy="500063"/>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106" name="Line"/>
            <p:cNvSpPr/>
            <p:nvPr/>
          </p:nvSpPr>
          <p:spPr>
            <a:xfrm>
              <a:off x="784224" y="1376362"/>
              <a:ext cx="1038226" cy="1"/>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107" name="Line"/>
            <p:cNvSpPr/>
            <p:nvPr/>
          </p:nvSpPr>
          <p:spPr>
            <a:xfrm flipV="1">
              <a:off x="754063" y="336549"/>
              <a:ext cx="1" cy="366714"/>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1123" name="Group"/>
          <p:cNvGrpSpPr/>
          <p:nvPr/>
        </p:nvGrpSpPr>
        <p:grpSpPr>
          <a:xfrm>
            <a:off x="628650" y="1173162"/>
            <a:ext cx="1822451" cy="1568451"/>
            <a:chOff x="0" y="0"/>
            <a:chExt cx="1822450" cy="1568450"/>
          </a:xfrm>
        </p:grpSpPr>
        <p:grpSp>
          <p:nvGrpSpPr>
            <p:cNvPr id="1116" name="Group"/>
            <p:cNvGrpSpPr/>
            <p:nvPr/>
          </p:nvGrpSpPr>
          <p:grpSpPr>
            <a:xfrm>
              <a:off x="-1" y="725486"/>
              <a:ext cx="1568451" cy="320677"/>
              <a:chOff x="0" y="0"/>
              <a:chExt cx="1568449" cy="320675"/>
            </a:xfrm>
          </p:grpSpPr>
          <p:sp>
            <p:nvSpPr>
              <p:cNvPr id="1109" name="Rectangle"/>
              <p:cNvSpPr/>
              <p:nvPr/>
            </p:nvSpPr>
            <p:spPr>
              <a:xfrm>
                <a:off x="0" y="0"/>
                <a:ext cx="1568450" cy="320676"/>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0" name="Circle"/>
              <p:cNvSpPr/>
              <p:nvPr/>
            </p:nvSpPr>
            <p:spPr>
              <a:xfrm>
                <a:off x="74612" y="69850"/>
                <a:ext cx="180977"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1" name="Circle"/>
              <p:cNvSpPr/>
              <p:nvPr/>
            </p:nvSpPr>
            <p:spPr>
              <a:xfrm>
                <a:off x="322263" y="69850"/>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2" name="Circle"/>
              <p:cNvSpPr/>
              <p:nvPr/>
            </p:nvSpPr>
            <p:spPr>
              <a:xfrm>
                <a:off x="577849" y="69850"/>
                <a:ext cx="180977"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3" name="Circle"/>
              <p:cNvSpPr/>
              <p:nvPr/>
            </p:nvSpPr>
            <p:spPr>
              <a:xfrm>
                <a:off x="817562" y="73025"/>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4" name="Circle"/>
              <p:cNvSpPr/>
              <p:nvPr/>
            </p:nvSpPr>
            <p:spPr>
              <a:xfrm>
                <a:off x="1060449" y="69850"/>
                <a:ext cx="180977"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15" name="Circle"/>
              <p:cNvSpPr/>
              <p:nvPr/>
            </p:nvSpPr>
            <p:spPr>
              <a:xfrm>
                <a:off x="1320800" y="69850"/>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17" name="Line"/>
            <p:cNvSpPr/>
            <p:nvPr/>
          </p:nvSpPr>
          <p:spPr>
            <a:xfrm flipH="1" flipV="1">
              <a:off x="754063" y="19050"/>
              <a:ext cx="301625" cy="311151"/>
            </a:xfrm>
            <a:prstGeom prst="line">
              <a:avLst/>
            </a:prstGeom>
            <a:noFill/>
            <a:ln w="38100" cap="flat">
              <a:solidFill>
                <a:srgbClr val="FF0000"/>
              </a:solidFill>
              <a:prstDash val="solid"/>
              <a:round/>
              <a:tailEnd type="triangle" w="med" len="med"/>
            </a:ln>
            <a:effectLst/>
          </p:spPr>
          <p:txBody>
            <a:bodyPr wrap="square" lIns="45719" tIns="45719" rIns="45719" bIns="45719" numCol="1" anchor="t">
              <a:noAutofit/>
            </a:bodyPr>
            <a:lstStyle/>
            <a:p>
              <a:endParaRPr/>
            </a:p>
          </p:txBody>
        </p:sp>
        <p:sp>
          <p:nvSpPr>
            <p:cNvPr id="1118" name="Line"/>
            <p:cNvSpPr/>
            <p:nvPr/>
          </p:nvSpPr>
          <p:spPr>
            <a:xfrm flipH="1" flipV="1">
              <a:off x="1096963" y="19050"/>
              <a:ext cx="725488"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119" name="Line"/>
            <p:cNvSpPr/>
            <p:nvPr/>
          </p:nvSpPr>
          <p:spPr>
            <a:xfrm flipV="1">
              <a:off x="1822450" y="-1"/>
              <a:ext cx="1" cy="1377952"/>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120" name="Line"/>
            <p:cNvSpPr/>
            <p:nvPr/>
          </p:nvSpPr>
          <p:spPr>
            <a:xfrm flipV="1">
              <a:off x="769938" y="1068387"/>
              <a:ext cx="1" cy="500064"/>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121" name="Line"/>
            <p:cNvSpPr/>
            <p:nvPr/>
          </p:nvSpPr>
          <p:spPr>
            <a:xfrm>
              <a:off x="784224" y="1377950"/>
              <a:ext cx="1038226" cy="0"/>
            </a:xfrm>
            <a:prstGeom prst="line">
              <a:avLst/>
            </a:prstGeom>
            <a:noFill/>
            <a:ln w="38100" cap="flat">
              <a:solidFill>
                <a:srgbClr val="000000"/>
              </a:solidFill>
              <a:prstDash val="solid"/>
              <a:round/>
            </a:ln>
            <a:effectLst/>
          </p:spPr>
          <p:txBody>
            <a:bodyPr wrap="square" lIns="45719" tIns="45719" rIns="45719" bIns="45719" numCol="1" anchor="t">
              <a:noAutofit/>
            </a:bodyPr>
            <a:lstStyle/>
            <a:p>
              <a:endParaRPr/>
            </a:p>
          </p:txBody>
        </p:sp>
        <p:sp>
          <p:nvSpPr>
            <p:cNvPr id="1122" name="Line"/>
            <p:cNvSpPr/>
            <p:nvPr/>
          </p:nvSpPr>
          <p:spPr>
            <a:xfrm flipV="1">
              <a:off x="754063" y="336549"/>
              <a:ext cx="1" cy="36830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1126" name="Group"/>
          <p:cNvGrpSpPr/>
          <p:nvPr/>
        </p:nvGrpSpPr>
        <p:grpSpPr>
          <a:xfrm>
            <a:off x="560387" y="6151562"/>
            <a:ext cx="1768476" cy="566738"/>
            <a:chOff x="0" y="0"/>
            <a:chExt cx="1768475" cy="566737"/>
          </a:xfrm>
        </p:grpSpPr>
        <p:pic>
          <p:nvPicPr>
            <p:cNvPr id="1124" name="image.png" descr="image.png"/>
            <p:cNvPicPr>
              <a:picLocks noChangeAspect="1"/>
            </p:cNvPicPr>
            <p:nvPr/>
          </p:nvPicPr>
          <p:blipFill>
            <a:blip r:embed="rId2"/>
            <a:stretch>
              <a:fillRect/>
            </a:stretch>
          </p:blipFill>
          <p:spPr>
            <a:xfrm>
              <a:off x="0" y="0"/>
              <a:ext cx="1768475" cy="566738"/>
            </a:xfrm>
            <a:prstGeom prst="rect">
              <a:avLst/>
            </a:prstGeom>
            <a:ln w="12700" cap="flat">
              <a:noFill/>
              <a:miter lim="400000"/>
            </a:ln>
            <a:effectLst/>
          </p:spPr>
        </p:pic>
        <p:sp>
          <p:nvSpPr>
            <p:cNvPr id="1125" name="Input layer"/>
            <p:cNvSpPr txBox="1"/>
            <p:nvPr/>
          </p:nvSpPr>
          <p:spPr>
            <a:xfrm>
              <a:off x="102870" y="28575"/>
              <a:ext cx="15659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solidFill>
                    <a:srgbClr val="FFFFFF"/>
                  </a:solidFill>
                </a:defRPr>
              </a:lvl1pPr>
            </a:lstStyle>
            <a:p>
              <a:r>
                <a:t>Input layer</a:t>
              </a:r>
            </a:p>
          </p:txBody>
        </p:sp>
      </p:grpSp>
      <p:grpSp>
        <p:nvGrpSpPr>
          <p:cNvPr id="1129" name="Group"/>
          <p:cNvGrpSpPr/>
          <p:nvPr/>
        </p:nvGrpSpPr>
        <p:grpSpPr>
          <a:xfrm>
            <a:off x="469900" y="207962"/>
            <a:ext cx="1925638" cy="573088"/>
            <a:chOff x="0" y="0"/>
            <a:chExt cx="1925637" cy="573087"/>
          </a:xfrm>
        </p:grpSpPr>
        <p:pic>
          <p:nvPicPr>
            <p:cNvPr id="1127" name="image.png" descr="image.png"/>
            <p:cNvPicPr>
              <a:picLocks noChangeAspect="1"/>
            </p:cNvPicPr>
            <p:nvPr/>
          </p:nvPicPr>
          <p:blipFill>
            <a:blip r:embed="rId3"/>
            <a:stretch>
              <a:fillRect/>
            </a:stretch>
          </p:blipFill>
          <p:spPr>
            <a:xfrm>
              <a:off x="0" y="0"/>
              <a:ext cx="1925638" cy="573088"/>
            </a:xfrm>
            <a:prstGeom prst="rect">
              <a:avLst/>
            </a:prstGeom>
            <a:ln w="12700" cap="flat">
              <a:noFill/>
              <a:miter lim="400000"/>
            </a:ln>
            <a:effectLst/>
          </p:spPr>
        </p:pic>
        <p:sp>
          <p:nvSpPr>
            <p:cNvPr id="1128" name="output layer"/>
            <p:cNvSpPr txBox="1"/>
            <p:nvPr/>
          </p:nvSpPr>
          <p:spPr>
            <a:xfrm>
              <a:off x="101282" y="33337"/>
              <a:ext cx="17230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output layer</a:t>
              </a:r>
            </a:p>
          </p:txBody>
        </p:sp>
      </p:grpSp>
      <p:sp>
        <p:nvSpPr>
          <p:cNvPr id="1130" name="Line"/>
          <p:cNvSpPr/>
          <p:nvPr/>
        </p:nvSpPr>
        <p:spPr>
          <a:xfrm flipV="1">
            <a:off x="4621212" y="782637"/>
            <a:ext cx="1" cy="409576"/>
          </a:xfrm>
          <a:prstGeom prst="line">
            <a:avLst/>
          </a:prstGeom>
          <a:ln w="38100">
            <a:solidFill>
              <a:srgbClr val="000000"/>
            </a:solidFill>
            <a:tailEnd type="triangle"/>
          </a:ln>
        </p:spPr>
        <p:txBody>
          <a:bodyPr lIns="45719" rIns="45719"/>
          <a:lstStyle/>
          <a:p>
            <a:endParaRPr/>
          </a:p>
        </p:txBody>
      </p:sp>
      <p:grpSp>
        <p:nvGrpSpPr>
          <p:cNvPr id="1138" name="Group"/>
          <p:cNvGrpSpPr/>
          <p:nvPr/>
        </p:nvGrpSpPr>
        <p:grpSpPr>
          <a:xfrm>
            <a:off x="3887787" y="5035550"/>
            <a:ext cx="1568451" cy="319088"/>
            <a:chOff x="0" y="0"/>
            <a:chExt cx="1568450" cy="319087"/>
          </a:xfrm>
        </p:grpSpPr>
        <p:sp>
          <p:nvSpPr>
            <p:cNvPr id="1131" name="Rectangle"/>
            <p:cNvSpPr/>
            <p:nvPr/>
          </p:nvSpPr>
          <p:spPr>
            <a:xfrm>
              <a:off x="-1" y="0"/>
              <a:ext cx="1568452"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2" name="Circle"/>
            <p:cNvSpPr/>
            <p:nvPr/>
          </p:nvSpPr>
          <p:spPr>
            <a:xfrm>
              <a:off x="74612" y="69849"/>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3" name="Circle"/>
            <p:cNvSpPr/>
            <p:nvPr/>
          </p:nvSpPr>
          <p:spPr>
            <a:xfrm>
              <a:off x="322262" y="69849"/>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4" name="Circle"/>
            <p:cNvSpPr/>
            <p:nvPr/>
          </p:nvSpPr>
          <p:spPr>
            <a:xfrm>
              <a:off x="577850" y="69849"/>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5" name="Circle"/>
            <p:cNvSpPr/>
            <p:nvPr/>
          </p:nvSpPr>
          <p:spPr>
            <a:xfrm>
              <a:off x="817561" y="71438"/>
              <a:ext cx="180976" cy="180975"/>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6" name="Circle"/>
            <p:cNvSpPr/>
            <p:nvPr/>
          </p:nvSpPr>
          <p:spPr>
            <a:xfrm>
              <a:off x="1060450" y="69849"/>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37" name="Circle"/>
            <p:cNvSpPr/>
            <p:nvPr/>
          </p:nvSpPr>
          <p:spPr>
            <a:xfrm>
              <a:off x="1320799" y="68262"/>
              <a:ext cx="179388"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39" name="Line"/>
          <p:cNvSpPr/>
          <p:nvPr/>
        </p:nvSpPr>
        <p:spPr>
          <a:xfrm flipH="1" flipV="1">
            <a:off x="4641850" y="4327525"/>
            <a:ext cx="398463" cy="23813"/>
          </a:xfrm>
          <a:prstGeom prst="line">
            <a:avLst/>
          </a:prstGeom>
          <a:ln w="38100">
            <a:solidFill>
              <a:srgbClr val="FF0000"/>
            </a:solidFill>
            <a:tailEnd type="triangle"/>
          </a:ln>
        </p:spPr>
        <p:txBody>
          <a:bodyPr lIns="45719" rIns="45719"/>
          <a:lstStyle/>
          <a:p>
            <a:endParaRPr/>
          </a:p>
        </p:txBody>
      </p:sp>
      <p:sp>
        <p:nvSpPr>
          <p:cNvPr id="1140" name="Line"/>
          <p:cNvSpPr/>
          <p:nvPr/>
        </p:nvSpPr>
        <p:spPr>
          <a:xfrm flipH="1">
            <a:off x="4984750" y="4327525"/>
            <a:ext cx="725488" cy="0"/>
          </a:xfrm>
          <a:prstGeom prst="line">
            <a:avLst/>
          </a:prstGeom>
          <a:ln w="38100">
            <a:solidFill>
              <a:srgbClr val="000000"/>
            </a:solidFill>
            <a:tailEnd type="triangle"/>
          </a:ln>
        </p:spPr>
        <p:txBody>
          <a:bodyPr lIns="45719" rIns="45719"/>
          <a:lstStyle/>
          <a:p>
            <a:endParaRPr/>
          </a:p>
        </p:txBody>
      </p:sp>
      <p:sp>
        <p:nvSpPr>
          <p:cNvPr id="1141" name="Line"/>
          <p:cNvSpPr/>
          <p:nvPr/>
        </p:nvSpPr>
        <p:spPr>
          <a:xfrm flipV="1">
            <a:off x="5710237" y="4310062"/>
            <a:ext cx="1" cy="1376363"/>
          </a:xfrm>
          <a:prstGeom prst="line">
            <a:avLst/>
          </a:prstGeom>
          <a:ln w="38100">
            <a:solidFill>
              <a:srgbClr val="000000"/>
            </a:solidFill>
          </a:ln>
        </p:spPr>
        <p:txBody>
          <a:bodyPr lIns="45719" rIns="45719"/>
          <a:lstStyle/>
          <a:p>
            <a:endParaRPr/>
          </a:p>
        </p:txBody>
      </p:sp>
      <p:sp>
        <p:nvSpPr>
          <p:cNvPr id="1142" name="Line"/>
          <p:cNvSpPr/>
          <p:nvPr/>
        </p:nvSpPr>
        <p:spPr>
          <a:xfrm flipV="1">
            <a:off x="4657725" y="5376862"/>
            <a:ext cx="1" cy="309564"/>
          </a:xfrm>
          <a:prstGeom prst="line">
            <a:avLst/>
          </a:prstGeom>
          <a:ln w="38100">
            <a:solidFill>
              <a:srgbClr val="000000"/>
            </a:solidFill>
            <a:tailEnd type="triangle"/>
          </a:ln>
        </p:spPr>
        <p:txBody>
          <a:bodyPr lIns="45719" rIns="45719"/>
          <a:lstStyle/>
          <a:p>
            <a:endParaRPr/>
          </a:p>
        </p:txBody>
      </p:sp>
      <p:sp>
        <p:nvSpPr>
          <p:cNvPr id="1143" name="Line"/>
          <p:cNvSpPr/>
          <p:nvPr/>
        </p:nvSpPr>
        <p:spPr>
          <a:xfrm>
            <a:off x="4672012" y="5686425"/>
            <a:ext cx="1038226" cy="0"/>
          </a:xfrm>
          <a:prstGeom prst="line">
            <a:avLst/>
          </a:prstGeom>
          <a:ln w="38100">
            <a:solidFill>
              <a:srgbClr val="000000"/>
            </a:solidFill>
          </a:ln>
        </p:spPr>
        <p:txBody>
          <a:bodyPr lIns="45719" rIns="45719"/>
          <a:lstStyle/>
          <a:p>
            <a:endParaRPr/>
          </a:p>
        </p:txBody>
      </p:sp>
      <p:sp>
        <p:nvSpPr>
          <p:cNvPr id="1144" name="Line"/>
          <p:cNvSpPr/>
          <p:nvPr/>
        </p:nvSpPr>
        <p:spPr>
          <a:xfrm flipV="1">
            <a:off x="4641850" y="4646612"/>
            <a:ext cx="0" cy="366713"/>
          </a:xfrm>
          <a:prstGeom prst="line">
            <a:avLst/>
          </a:prstGeom>
          <a:ln w="38100">
            <a:solidFill>
              <a:srgbClr val="000000"/>
            </a:solidFill>
            <a:tailEnd type="triangle"/>
          </a:ln>
        </p:spPr>
        <p:txBody>
          <a:bodyPr lIns="45719" rIns="45719"/>
          <a:lstStyle/>
          <a:p>
            <a:endParaRPr/>
          </a:p>
        </p:txBody>
      </p:sp>
      <p:grpSp>
        <p:nvGrpSpPr>
          <p:cNvPr id="1152" name="Group"/>
          <p:cNvGrpSpPr/>
          <p:nvPr/>
        </p:nvGrpSpPr>
        <p:grpSpPr>
          <a:xfrm>
            <a:off x="3875087" y="3473450"/>
            <a:ext cx="1566863" cy="319088"/>
            <a:chOff x="0" y="0"/>
            <a:chExt cx="1566862" cy="319087"/>
          </a:xfrm>
        </p:grpSpPr>
        <p:sp>
          <p:nvSpPr>
            <p:cNvPr id="1145" name="Rectangle"/>
            <p:cNvSpPr/>
            <p:nvPr/>
          </p:nvSpPr>
          <p:spPr>
            <a:xfrm>
              <a:off x="0" y="0"/>
              <a:ext cx="1566863"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46" name="Circle"/>
            <p:cNvSpPr/>
            <p:nvPr/>
          </p:nvSpPr>
          <p:spPr>
            <a:xfrm>
              <a:off x="74611"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47" name="Circle"/>
            <p:cNvSpPr/>
            <p:nvPr/>
          </p:nvSpPr>
          <p:spPr>
            <a:xfrm>
              <a:off x="322262" y="69849"/>
              <a:ext cx="179389"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48" name="Circle"/>
            <p:cNvSpPr/>
            <p:nvPr/>
          </p:nvSpPr>
          <p:spPr>
            <a:xfrm>
              <a:off x="577850" y="69849"/>
              <a:ext cx="179388"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49" name="Circle"/>
            <p:cNvSpPr/>
            <p:nvPr/>
          </p:nvSpPr>
          <p:spPr>
            <a:xfrm>
              <a:off x="817561" y="71438"/>
              <a:ext cx="179390" cy="180975"/>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50" name="Circle"/>
            <p:cNvSpPr/>
            <p:nvPr/>
          </p:nvSpPr>
          <p:spPr>
            <a:xfrm>
              <a:off x="1058862"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51" name="Circle"/>
            <p:cNvSpPr/>
            <p:nvPr/>
          </p:nvSpPr>
          <p:spPr>
            <a:xfrm>
              <a:off x="1319212" y="68262"/>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53" name="Line"/>
          <p:cNvSpPr/>
          <p:nvPr/>
        </p:nvSpPr>
        <p:spPr>
          <a:xfrm flipH="1" flipV="1">
            <a:off x="4638674" y="2689225"/>
            <a:ext cx="14289" cy="420688"/>
          </a:xfrm>
          <a:prstGeom prst="line">
            <a:avLst/>
          </a:prstGeom>
          <a:ln w="38100">
            <a:solidFill>
              <a:srgbClr val="FF0000"/>
            </a:solidFill>
            <a:tailEnd type="triangle"/>
          </a:ln>
        </p:spPr>
        <p:txBody>
          <a:bodyPr lIns="45719" rIns="45719"/>
          <a:lstStyle/>
          <a:p>
            <a:endParaRPr/>
          </a:p>
        </p:txBody>
      </p:sp>
      <p:sp>
        <p:nvSpPr>
          <p:cNvPr id="1154" name="Line"/>
          <p:cNvSpPr/>
          <p:nvPr/>
        </p:nvSpPr>
        <p:spPr>
          <a:xfrm flipH="1">
            <a:off x="4972050" y="2765425"/>
            <a:ext cx="723900" cy="0"/>
          </a:xfrm>
          <a:prstGeom prst="line">
            <a:avLst/>
          </a:prstGeom>
          <a:ln w="38100">
            <a:solidFill>
              <a:srgbClr val="000000"/>
            </a:solidFill>
            <a:tailEnd type="triangle"/>
          </a:ln>
        </p:spPr>
        <p:txBody>
          <a:bodyPr lIns="45719" rIns="45719"/>
          <a:lstStyle/>
          <a:p>
            <a:endParaRPr/>
          </a:p>
        </p:txBody>
      </p:sp>
      <p:sp>
        <p:nvSpPr>
          <p:cNvPr id="1155" name="Line"/>
          <p:cNvSpPr/>
          <p:nvPr/>
        </p:nvSpPr>
        <p:spPr>
          <a:xfrm flipV="1">
            <a:off x="5695950" y="2747962"/>
            <a:ext cx="0" cy="1376363"/>
          </a:xfrm>
          <a:prstGeom prst="line">
            <a:avLst/>
          </a:prstGeom>
          <a:ln w="38100">
            <a:solidFill>
              <a:srgbClr val="000000"/>
            </a:solidFill>
          </a:ln>
        </p:spPr>
        <p:txBody>
          <a:bodyPr lIns="45719" rIns="45719"/>
          <a:lstStyle/>
          <a:p>
            <a:endParaRPr/>
          </a:p>
        </p:txBody>
      </p:sp>
      <p:sp>
        <p:nvSpPr>
          <p:cNvPr id="1156" name="Line"/>
          <p:cNvSpPr/>
          <p:nvPr/>
        </p:nvSpPr>
        <p:spPr>
          <a:xfrm flipV="1">
            <a:off x="4645025" y="3814762"/>
            <a:ext cx="0" cy="500063"/>
          </a:xfrm>
          <a:prstGeom prst="line">
            <a:avLst/>
          </a:prstGeom>
          <a:ln w="38100">
            <a:solidFill>
              <a:srgbClr val="000000"/>
            </a:solidFill>
            <a:tailEnd type="triangle"/>
          </a:ln>
        </p:spPr>
        <p:txBody>
          <a:bodyPr lIns="45719" rIns="45719"/>
          <a:lstStyle/>
          <a:p>
            <a:endParaRPr/>
          </a:p>
        </p:txBody>
      </p:sp>
      <p:sp>
        <p:nvSpPr>
          <p:cNvPr id="1157" name="Line"/>
          <p:cNvSpPr/>
          <p:nvPr/>
        </p:nvSpPr>
        <p:spPr>
          <a:xfrm>
            <a:off x="4657725" y="4124325"/>
            <a:ext cx="1038225" cy="0"/>
          </a:xfrm>
          <a:prstGeom prst="line">
            <a:avLst/>
          </a:prstGeom>
          <a:ln w="38100">
            <a:solidFill>
              <a:srgbClr val="000000"/>
            </a:solidFill>
          </a:ln>
        </p:spPr>
        <p:txBody>
          <a:bodyPr lIns="45719" rIns="45719"/>
          <a:lstStyle/>
          <a:p>
            <a:endParaRPr/>
          </a:p>
        </p:txBody>
      </p:sp>
      <p:sp>
        <p:nvSpPr>
          <p:cNvPr id="1158" name="Line"/>
          <p:cNvSpPr/>
          <p:nvPr/>
        </p:nvSpPr>
        <p:spPr>
          <a:xfrm flipV="1">
            <a:off x="4627562" y="3084512"/>
            <a:ext cx="1" cy="366713"/>
          </a:xfrm>
          <a:prstGeom prst="line">
            <a:avLst/>
          </a:prstGeom>
          <a:ln w="38100">
            <a:solidFill>
              <a:srgbClr val="000000"/>
            </a:solidFill>
            <a:tailEnd type="triangle"/>
          </a:ln>
        </p:spPr>
        <p:txBody>
          <a:bodyPr lIns="45719" rIns="45719"/>
          <a:lstStyle/>
          <a:p>
            <a:endParaRPr/>
          </a:p>
        </p:txBody>
      </p:sp>
      <p:grpSp>
        <p:nvGrpSpPr>
          <p:cNvPr id="1166" name="Group"/>
          <p:cNvGrpSpPr/>
          <p:nvPr/>
        </p:nvGrpSpPr>
        <p:grpSpPr>
          <a:xfrm>
            <a:off x="3868737" y="1898650"/>
            <a:ext cx="1566863" cy="319088"/>
            <a:chOff x="0" y="0"/>
            <a:chExt cx="1566862" cy="319087"/>
          </a:xfrm>
        </p:grpSpPr>
        <p:sp>
          <p:nvSpPr>
            <p:cNvPr id="1159" name="Rectangle"/>
            <p:cNvSpPr/>
            <p:nvPr/>
          </p:nvSpPr>
          <p:spPr>
            <a:xfrm>
              <a:off x="0" y="0"/>
              <a:ext cx="1566863"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0" name="Circle"/>
            <p:cNvSpPr/>
            <p:nvPr/>
          </p:nvSpPr>
          <p:spPr>
            <a:xfrm>
              <a:off x="74611"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1" name="Circle"/>
            <p:cNvSpPr/>
            <p:nvPr/>
          </p:nvSpPr>
          <p:spPr>
            <a:xfrm>
              <a:off x="322262" y="69849"/>
              <a:ext cx="179389"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2" name="Circle"/>
            <p:cNvSpPr/>
            <p:nvPr/>
          </p:nvSpPr>
          <p:spPr>
            <a:xfrm>
              <a:off x="577850" y="69849"/>
              <a:ext cx="179388"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3" name="Circle"/>
            <p:cNvSpPr/>
            <p:nvPr/>
          </p:nvSpPr>
          <p:spPr>
            <a:xfrm>
              <a:off x="817561" y="71438"/>
              <a:ext cx="179390" cy="180975"/>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4" name="Circle"/>
            <p:cNvSpPr/>
            <p:nvPr/>
          </p:nvSpPr>
          <p:spPr>
            <a:xfrm>
              <a:off x="1058862" y="69849"/>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65" name="Circle"/>
            <p:cNvSpPr/>
            <p:nvPr/>
          </p:nvSpPr>
          <p:spPr>
            <a:xfrm>
              <a:off x="1319212" y="68262"/>
              <a:ext cx="179389"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67" name="Line"/>
          <p:cNvSpPr/>
          <p:nvPr/>
        </p:nvSpPr>
        <p:spPr>
          <a:xfrm flipH="1" flipV="1">
            <a:off x="4621212" y="1192212"/>
            <a:ext cx="363538" cy="28576"/>
          </a:xfrm>
          <a:prstGeom prst="line">
            <a:avLst/>
          </a:prstGeom>
          <a:ln w="38100">
            <a:solidFill>
              <a:srgbClr val="FF0000"/>
            </a:solidFill>
            <a:tailEnd type="triangle"/>
          </a:ln>
        </p:spPr>
        <p:txBody>
          <a:bodyPr lIns="45719" rIns="45719"/>
          <a:lstStyle/>
          <a:p>
            <a:endParaRPr/>
          </a:p>
        </p:txBody>
      </p:sp>
      <p:sp>
        <p:nvSpPr>
          <p:cNvPr id="1168" name="Line"/>
          <p:cNvSpPr/>
          <p:nvPr/>
        </p:nvSpPr>
        <p:spPr>
          <a:xfrm flipH="1">
            <a:off x="4965700" y="1192212"/>
            <a:ext cx="723900" cy="1"/>
          </a:xfrm>
          <a:prstGeom prst="line">
            <a:avLst/>
          </a:prstGeom>
          <a:ln w="38100">
            <a:solidFill>
              <a:srgbClr val="000000"/>
            </a:solidFill>
            <a:tailEnd type="triangle"/>
          </a:ln>
        </p:spPr>
        <p:txBody>
          <a:bodyPr lIns="45719" rIns="45719"/>
          <a:lstStyle/>
          <a:p>
            <a:endParaRPr/>
          </a:p>
        </p:txBody>
      </p:sp>
      <p:sp>
        <p:nvSpPr>
          <p:cNvPr id="1169" name="Line"/>
          <p:cNvSpPr/>
          <p:nvPr/>
        </p:nvSpPr>
        <p:spPr>
          <a:xfrm flipV="1">
            <a:off x="5689600" y="1173162"/>
            <a:ext cx="0" cy="1376363"/>
          </a:xfrm>
          <a:prstGeom prst="line">
            <a:avLst/>
          </a:prstGeom>
          <a:ln w="38100">
            <a:solidFill>
              <a:srgbClr val="000000"/>
            </a:solidFill>
          </a:ln>
        </p:spPr>
        <p:txBody>
          <a:bodyPr lIns="45719" rIns="45719"/>
          <a:lstStyle/>
          <a:p>
            <a:endParaRPr/>
          </a:p>
        </p:txBody>
      </p:sp>
      <p:sp>
        <p:nvSpPr>
          <p:cNvPr id="1170" name="Line"/>
          <p:cNvSpPr/>
          <p:nvPr/>
        </p:nvSpPr>
        <p:spPr>
          <a:xfrm flipV="1">
            <a:off x="4638675" y="2241550"/>
            <a:ext cx="0" cy="307975"/>
          </a:xfrm>
          <a:prstGeom prst="line">
            <a:avLst/>
          </a:prstGeom>
          <a:ln w="38100">
            <a:solidFill>
              <a:srgbClr val="000000"/>
            </a:solidFill>
            <a:tailEnd type="triangle"/>
          </a:ln>
        </p:spPr>
        <p:txBody>
          <a:bodyPr lIns="45719" rIns="45719"/>
          <a:lstStyle/>
          <a:p>
            <a:endParaRPr/>
          </a:p>
        </p:txBody>
      </p:sp>
      <p:sp>
        <p:nvSpPr>
          <p:cNvPr id="1171" name="Line"/>
          <p:cNvSpPr/>
          <p:nvPr/>
        </p:nvSpPr>
        <p:spPr>
          <a:xfrm>
            <a:off x="4651375" y="2549525"/>
            <a:ext cx="1038225" cy="0"/>
          </a:xfrm>
          <a:prstGeom prst="line">
            <a:avLst/>
          </a:prstGeom>
          <a:ln w="38100">
            <a:solidFill>
              <a:srgbClr val="000000"/>
            </a:solidFill>
          </a:ln>
        </p:spPr>
        <p:txBody>
          <a:bodyPr lIns="45719" rIns="45719"/>
          <a:lstStyle/>
          <a:p>
            <a:endParaRPr/>
          </a:p>
        </p:txBody>
      </p:sp>
      <p:sp>
        <p:nvSpPr>
          <p:cNvPr id="1172" name="Line"/>
          <p:cNvSpPr/>
          <p:nvPr/>
        </p:nvSpPr>
        <p:spPr>
          <a:xfrm flipV="1">
            <a:off x="4621212" y="1509712"/>
            <a:ext cx="1" cy="368301"/>
          </a:xfrm>
          <a:prstGeom prst="line">
            <a:avLst/>
          </a:prstGeom>
          <a:ln w="38100">
            <a:solidFill>
              <a:srgbClr val="000000"/>
            </a:solidFill>
            <a:tailEnd type="triangle"/>
          </a:ln>
        </p:spPr>
        <p:txBody>
          <a:bodyPr lIns="45719" rIns="45719"/>
          <a:lstStyle/>
          <a:p>
            <a:endParaRPr/>
          </a:p>
        </p:txBody>
      </p:sp>
      <p:grpSp>
        <p:nvGrpSpPr>
          <p:cNvPr id="1175" name="Group"/>
          <p:cNvGrpSpPr/>
          <p:nvPr/>
        </p:nvGrpSpPr>
        <p:grpSpPr>
          <a:xfrm>
            <a:off x="3803650" y="6151562"/>
            <a:ext cx="1768475" cy="566738"/>
            <a:chOff x="0" y="0"/>
            <a:chExt cx="1768475" cy="566737"/>
          </a:xfrm>
        </p:grpSpPr>
        <p:pic>
          <p:nvPicPr>
            <p:cNvPr id="1173" name="image.png" descr="image.png"/>
            <p:cNvPicPr>
              <a:picLocks noChangeAspect="1"/>
            </p:cNvPicPr>
            <p:nvPr/>
          </p:nvPicPr>
          <p:blipFill>
            <a:blip r:embed="rId2"/>
            <a:stretch>
              <a:fillRect/>
            </a:stretch>
          </p:blipFill>
          <p:spPr>
            <a:xfrm>
              <a:off x="0" y="0"/>
              <a:ext cx="1768475" cy="566738"/>
            </a:xfrm>
            <a:prstGeom prst="rect">
              <a:avLst/>
            </a:prstGeom>
            <a:ln w="12700" cap="flat">
              <a:noFill/>
              <a:miter lim="400000"/>
            </a:ln>
            <a:effectLst/>
          </p:spPr>
        </p:pic>
        <p:sp>
          <p:nvSpPr>
            <p:cNvPr id="1174" name="Input layer"/>
            <p:cNvSpPr txBox="1"/>
            <p:nvPr/>
          </p:nvSpPr>
          <p:spPr>
            <a:xfrm>
              <a:off x="98107" y="28575"/>
              <a:ext cx="1567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solidFill>
                    <a:srgbClr val="FFFFFF"/>
                  </a:solidFill>
                </a:defRPr>
              </a:lvl1pPr>
            </a:lstStyle>
            <a:p>
              <a:r>
                <a:t>Input layer</a:t>
              </a:r>
            </a:p>
          </p:txBody>
        </p:sp>
      </p:grpSp>
      <p:grpSp>
        <p:nvGrpSpPr>
          <p:cNvPr id="1178" name="Group"/>
          <p:cNvGrpSpPr/>
          <p:nvPr/>
        </p:nvGrpSpPr>
        <p:grpSpPr>
          <a:xfrm>
            <a:off x="3713162" y="207962"/>
            <a:ext cx="1919288" cy="573088"/>
            <a:chOff x="0" y="0"/>
            <a:chExt cx="1919287" cy="573087"/>
          </a:xfrm>
        </p:grpSpPr>
        <p:pic>
          <p:nvPicPr>
            <p:cNvPr id="1176" name="image.png" descr="image.png"/>
            <p:cNvPicPr>
              <a:picLocks noChangeAspect="1"/>
            </p:cNvPicPr>
            <p:nvPr/>
          </p:nvPicPr>
          <p:blipFill>
            <a:blip r:embed="rId4"/>
            <a:stretch>
              <a:fillRect/>
            </a:stretch>
          </p:blipFill>
          <p:spPr>
            <a:xfrm>
              <a:off x="0" y="0"/>
              <a:ext cx="1919288" cy="573088"/>
            </a:xfrm>
            <a:prstGeom prst="rect">
              <a:avLst/>
            </a:prstGeom>
            <a:ln w="12700" cap="flat">
              <a:noFill/>
              <a:miter lim="400000"/>
            </a:ln>
            <a:effectLst/>
          </p:spPr>
        </p:pic>
        <p:sp>
          <p:nvSpPr>
            <p:cNvPr id="1177" name="output layer"/>
            <p:cNvSpPr txBox="1"/>
            <p:nvPr/>
          </p:nvSpPr>
          <p:spPr>
            <a:xfrm>
              <a:off x="98107" y="33337"/>
              <a:ext cx="17214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output layer</a:t>
              </a:r>
            </a:p>
          </p:txBody>
        </p:sp>
      </p:grpSp>
      <p:sp>
        <p:nvSpPr>
          <p:cNvPr id="1179" name="Line"/>
          <p:cNvSpPr/>
          <p:nvPr/>
        </p:nvSpPr>
        <p:spPr>
          <a:xfrm flipV="1">
            <a:off x="7529512" y="749300"/>
            <a:ext cx="1" cy="409575"/>
          </a:xfrm>
          <a:prstGeom prst="line">
            <a:avLst/>
          </a:prstGeom>
          <a:ln w="38100">
            <a:solidFill>
              <a:srgbClr val="000000"/>
            </a:solidFill>
            <a:tailEnd type="triangle"/>
          </a:ln>
        </p:spPr>
        <p:txBody>
          <a:bodyPr lIns="45719" rIns="45719"/>
          <a:lstStyle/>
          <a:p>
            <a:endParaRPr/>
          </a:p>
        </p:txBody>
      </p:sp>
      <p:grpSp>
        <p:nvGrpSpPr>
          <p:cNvPr id="1187" name="Group"/>
          <p:cNvGrpSpPr/>
          <p:nvPr/>
        </p:nvGrpSpPr>
        <p:grpSpPr>
          <a:xfrm>
            <a:off x="6796087" y="5002212"/>
            <a:ext cx="1568451" cy="319088"/>
            <a:chOff x="0" y="0"/>
            <a:chExt cx="1568450" cy="319087"/>
          </a:xfrm>
        </p:grpSpPr>
        <p:sp>
          <p:nvSpPr>
            <p:cNvPr id="1180" name="Rectangle"/>
            <p:cNvSpPr/>
            <p:nvPr/>
          </p:nvSpPr>
          <p:spPr>
            <a:xfrm>
              <a:off x="-1" y="0"/>
              <a:ext cx="1568452"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1" name="Circle"/>
            <p:cNvSpPr/>
            <p:nvPr/>
          </p:nvSpPr>
          <p:spPr>
            <a:xfrm>
              <a:off x="74612"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2" name="Circle"/>
            <p:cNvSpPr/>
            <p:nvPr/>
          </p:nvSpPr>
          <p:spPr>
            <a:xfrm>
              <a:off x="322262"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3" name="Circle"/>
            <p:cNvSpPr/>
            <p:nvPr/>
          </p:nvSpPr>
          <p:spPr>
            <a:xfrm>
              <a:off x="5778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4" name="Circle"/>
            <p:cNvSpPr/>
            <p:nvPr/>
          </p:nvSpPr>
          <p:spPr>
            <a:xfrm>
              <a:off x="817561" y="71437"/>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5" name="Circle"/>
            <p:cNvSpPr/>
            <p:nvPr/>
          </p:nvSpPr>
          <p:spPr>
            <a:xfrm>
              <a:off x="10604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86" name="Circle"/>
            <p:cNvSpPr/>
            <p:nvPr/>
          </p:nvSpPr>
          <p:spPr>
            <a:xfrm>
              <a:off x="1320799" y="68262"/>
              <a:ext cx="179388" cy="180977"/>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188" name="Line"/>
          <p:cNvSpPr/>
          <p:nvPr/>
        </p:nvSpPr>
        <p:spPr>
          <a:xfrm flipH="1" flipV="1">
            <a:off x="7550149" y="4294187"/>
            <a:ext cx="9526" cy="319088"/>
          </a:xfrm>
          <a:prstGeom prst="line">
            <a:avLst/>
          </a:prstGeom>
          <a:ln w="38100">
            <a:solidFill>
              <a:srgbClr val="FF0000"/>
            </a:solidFill>
            <a:tailEnd type="triangle"/>
          </a:ln>
        </p:spPr>
        <p:txBody>
          <a:bodyPr lIns="45719" rIns="45719"/>
          <a:lstStyle/>
          <a:p>
            <a:endParaRPr/>
          </a:p>
        </p:txBody>
      </p:sp>
      <p:sp>
        <p:nvSpPr>
          <p:cNvPr id="1189" name="Line"/>
          <p:cNvSpPr/>
          <p:nvPr/>
        </p:nvSpPr>
        <p:spPr>
          <a:xfrm flipH="1">
            <a:off x="7893050" y="4294187"/>
            <a:ext cx="723900" cy="1"/>
          </a:xfrm>
          <a:prstGeom prst="line">
            <a:avLst/>
          </a:prstGeom>
          <a:ln w="38100">
            <a:solidFill>
              <a:srgbClr val="000000"/>
            </a:solidFill>
            <a:tailEnd type="triangle"/>
          </a:ln>
        </p:spPr>
        <p:txBody>
          <a:bodyPr lIns="45719" rIns="45719"/>
          <a:lstStyle/>
          <a:p>
            <a:endParaRPr/>
          </a:p>
        </p:txBody>
      </p:sp>
      <p:sp>
        <p:nvSpPr>
          <p:cNvPr id="1190" name="Line"/>
          <p:cNvSpPr/>
          <p:nvPr/>
        </p:nvSpPr>
        <p:spPr>
          <a:xfrm flipV="1">
            <a:off x="8616950" y="4275137"/>
            <a:ext cx="1" cy="1377951"/>
          </a:xfrm>
          <a:prstGeom prst="line">
            <a:avLst/>
          </a:prstGeom>
          <a:ln w="38100">
            <a:solidFill>
              <a:srgbClr val="000000"/>
            </a:solidFill>
          </a:ln>
        </p:spPr>
        <p:txBody>
          <a:bodyPr lIns="45719" rIns="45719"/>
          <a:lstStyle/>
          <a:p>
            <a:endParaRPr/>
          </a:p>
        </p:txBody>
      </p:sp>
      <p:sp>
        <p:nvSpPr>
          <p:cNvPr id="1191" name="Line"/>
          <p:cNvSpPr/>
          <p:nvPr/>
        </p:nvSpPr>
        <p:spPr>
          <a:xfrm flipV="1">
            <a:off x="7566025" y="5343525"/>
            <a:ext cx="0" cy="781050"/>
          </a:xfrm>
          <a:prstGeom prst="line">
            <a:avLst/>
          </a:prstGeom>
          <a:ln w="38100">
            <a:solidFill>
              <a:srgbClr val="000000"/>
            </a:solidFill>
            <a:tailEnd type="triangle"/>
          </a:ln>
        </p:spPr>
        <p:txBody>
          <a:bodyPr lIns="45719" rIns="45719"/>
          <a:lstStyle/>
          <a:p>
            <a:endParaRPr/>
          </a:p>
        </p:txBody>
      </p:sp>
      <p:sp>
        <p:nvSpPr>
          <p:cNvPr id="1192" name="Line"/>
          <p:cNvSpPr/>
          <p:nvPr/>
        </p:nvSpPr>
        <p:spPr>
          <a:xfrm>
            <a:off x="7580312" y="5653087"/>
            <a:ext cx="1036638" cy="1"/>
          </a:xfrm>
          <a:prstGeom prst="line">
            <a:avLst/>
          </a:prstGeom>
          <a:ln w="38100">
            <a:solidFill>
              <a:srgbClr val="000000"/>
            </a:solidFill>
          </a:ln>
        </p:spPr>
        <p:txBody>
          <a:bodyPr lIns="45719" rIns="45719"/>
          <a:lstStyle/>
          <a:p>
            <a:endParaRPr/>
          </a:p>
        </p:txBody>
      </p:sp>
      <p:sp>
        <p:nvSpPr>
          <p:cNvPr id="1193" name="Line"/>
          <p:cNvSpPr/>
          <p:nvPr/>
        </p:nvSpPr>
        <p:spPr>
          <a:xfrm flipV="1">
            <a:off x="7550150" y="4613275"/>
            <a:ext cx="0" cy="366713"/>
          </a:xfrm>
          <a:prstGeom prst="line">
            <a:avLst/>
          </a:prstGeom>
          <a:ln w="38100">
            <a:solidFill>
              <a:srgbClr val="000000"/>
            </a:solidFill>
            <a:tailEnd type="triangle"/>
          </a:ln>
        </p:spPr>
        <p:txBody>
          <a:bodyPr lIns="45719" rIns="45719"/>
          <a:lstStyle/>
          <a:p>
            <a:endParaRPr/>
          </a:p>
        </p:txBody>
      </p:sp>
      <p:grpSp>
        <p:nvGrpSpPr>
          <p:cNvPr id="1201" name="Group"/>
          <p:cNvGrpSpPr/>
          <p:nvPr/>
        </p:nvGrpSpPr>
        <p:grpSpPr>
          <a:xfrm>
            <a:off x="6781799" y="3440112"/>
            <a:ext cx="1568452" cy="319088"/>
            <a:chOff x="0" y="0"/>
            <a:chExt cx="1568450" cy="319087"/>
          </a:xfrm>
        </p:grpSpPr>
        <p:sp>
          <p:nvSpPr>
            <p:cNvPr id="1194" name="Rectangle"/>
            <p:cNvSpPr/>
            <p:nvPr/>
          </p:nvSpPr>
          <p:spPr>
            <a:xfrm>
              <a:off x="-1" y="0"/>
              <a:ext cx="1568452"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95" name="Circle"/>
            <p:cNvSpPr/>
            <p:nvPr/>
          </p:nvSpPr>
          <p:spPr>
            <a:xfrm>
              <a:off x="74613"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96" name="Circle"/>
            <p:cNvSpPr/>
            <p:nvPr/>
          </p:nvSpPr>
          <p:spPr>
            <a:xfrm>
              <a:off x="322263" y="69850"/>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97" name="Circle"/>
            <p:cNvSpPr/>
            <p:nvPr/>
          </p:nvSpPr>
          <p:spPr>
            <a:xfrm>
              <a:off x="5778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98" name="Circle"/>
            <p:cNvSpPr/>
            <p:nvPr/>
          </p:nvSpPr>
          <p:spPr>
            <a:xfrm>
              <a:off x="817562" y="71437"/>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199" name="Circle"/>
            <p:cNvSpPr/>
            <p:nvPr/>
          </p:nvSpPr>
          <p:spPr>
            <a:xfrm>
              <a:off x="10604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00" name="Circle"/>
            <p:cNvSpPr/>
            <p:nvPr/>
          </p:nvSpPr>
          <p:spPr>
            <a:xfrm>
              <a:off x="1320799" y="68262"/>
              <a:ext cx="179389" cy="180977"/>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202" name="Line"/>
          <p:cNvSpPr/>
          <p:nvPr/>
        </p:nvSpPr>
        <p:spPr>
          <a:xfrm flipH="1" flipV="1">
            <a:off x="7535862" y="2732087"/>
            <a:ext cx="398464" cy="14288"/>
          </a:xfrm>
          <a:prstGeom prst="line">
            <a:avLst/>
          </a:prstGeom>
          <a:ln w="38100">
            <a:solidFill>
              <a:srgbClr val="FF0000"/>
            </a:solidFill>
            <a:tailEnd type="triangle"/>
          </a:ln>
        </p:spPr>
        <p:txBody>
          <a:bodyPr lIns="45719" rIns="45719"/>
          <a:lstStyle/>
          <a:p>
            <a:endParaRPr/>
          </a:p>
        </p:txBody>
      </p:sp>
      <p:sp>
        <p:nvSpPr>
          <p:cNvPr id="1203" name="Line"/>
          <p:cNvSpPr/>
          <p:nvPr/>
        </p:nvSpPr>
        <p:spPr>
          <a:xfrm flipH="1">
            <a:off x="7878762" y="2732087"/>
            <a:ext cx="725489" cy="1"/>
          </a:xfrm>
          <a:prstGeom prst="line">
            <a:avLst/>
          </a:prstGeom>
          <a:ln w="38100">
            <a:solidFill>
              <a:srgbClr val="000000"/>
            </a:solidFill>
            <a:tailEnd type="triangle"/>
          </a:ln>
        </p:spPr>
        <p:txBody>
          <a:bodyPr lIns="45719" rIns="45719"/>
          <a:lstStyle/>
          <a:p>
            <a:endParaRPr/>
          </a:p>
        </p:txBody>
      </p:sp>
      <p:sp>
        <p:nvSpPr>
          <p:cNvPr id="1204" name="Line"/>
          <p:cNvSpPr/>
          <p:nvPr/>
        </p:nvSpPr>
        <p:spPr>
          <a:xfrm flipV="1">
            <a:off x="8604250" y="2714625"/>
            <a:ext cx="0" cy="1376363"/>
          </a:xfrm>
          <a:prstGeom prst="line">
            <a:avLst/>
          </a:prstGeom>
          <a:ln w="38100">
            <a:solidFill>
              <a:srgbClr val="000000"/>
            </a:solidFill>
          </a:ln>
        </p:spPr>
        <p:txBody>
          <a:bodyPr lIns="45719" rIns="45719"/>
          <a:lstStyle/>
          <a:p>
            <a:endParaRPr/>
          </a:p>
        </p:txBody>
      </p:sp>
      <p:sp>
        <p:nvSpPr>
          <p:cNvPr id="1205" name="Line"/>
          <p:cNvSpPr/>
          <p:nvPr/>
        </p:nvSpPr>
        <p:spPr>
          <a:xfrm flipV="1">
            <a:off x="7551737" y="3781424"/>
            <a:ext cx="1" cy="309564"/>
          </a:xfrm>
          <a:prstGeom prst="line">
            <a:avLst/>
          </a:prstGeom>
          <a:ln w="38100">
            <a:solidFill>
              <a:srgbClr val="000000"/>
            </a:solidFill>
            <a:tailEnd type="triangle"/>
          </a:ln>
        </p:spPr>
        <p:txBody>
          <a:bodyPr lIns="45719" rIns="45719"/>
          <a:lstStyle/>
          <a:p>
            <a:endParaRPr/>
          </a:p>
        </p:txBody>
      </p:sp>
      <p:sp>
        <p:nvSpPr>
          <p:cNvPr id="1206" name="Line"/>
          <p:cNvSpPr/>
          <p:nvPr/>
        </p:nvSpPr>
        <p:spPr>
          <a:xfrm>
            <a:off x="7566025" y="4090987"/>
            <a:ext cx="1038225" cy="1"/>
          </a:xfrm>
          <a:prstGeom prst="line">
            <a:avLst/>
          </a:prstGeom>
          <a:ln w="38100">
            <a:solidFill>
              <a:srgbClr val="000000"/>
            </a:solidFill>
          </a:ln>
        </p:spPr>
        <p:txBody>
          <a:bodyPr lIns="45719" rIns="45719"/>
          <a:lstStyle/>
          <a:p>
            <a:endParaRPr/>
          </a:p>
        </p:txBody>
      </p:sp>
      <p:sp>
        <p:nvSpPr>
          <p:cNvPr id="1207" name="Line"/>
          <p:cNvSpPr/>
          <p:nvPr/>
        </p:nvSpPr>
        <p:spPr>
          <a:xfrm flipV="1">
            <a:off x="7535862" y="3051175"/>
            <a:ext cx="1" cy="366713"/>
          </a:xfrm>
          <a:prstGeom prst="line">
            <a:avLst/>
          </a:prstGeom>
          <a:ln w="38100">
            <a:solidFill>
              <a:srgbClr val="000000"/>
            </a:solidFill>
            <a:tailEnd type="triangle"/>
          </a:ln>
        </p:spPr>
        <p:txBody>
          <a:bodyPr lIns="45719" rIns="45719"/>
          <a:lstStyle/>
          <a:p>
            <a:endParaRPr/>
          </a:p>
        </p:txBody>
      </p:sp>
      <p:grpSp>
        <p:nvGrpSpPr>
          <p:cNvPr id="1215" name="Group"/>
          <p:cNvGrpSpPr/>
          <p:nvPr/>
        </p:nvGrpSpPr>
        <p:grpSpPr>
          <a:xfrm>
            <a:off x="6775449" y="1865312"/>
            <a:ext cx="1568452" cy="319088"/>
            <a:chOff x="0" y="0"/>
            <a:chExt cx="1568450" cy="319087"/>
          </a:xfrm>
        </p:grpSpPr>
        <p:sp>
          <p:nvSpPr>
            <p:cNvPr id="1208" name="Rectangle"/>
            <p:cNvSpPr/>
            <p:nvPr/>
          </p:nvSpPr>
          <p:spPr>
            <a:xfrm>
              <a:off x="-1" y="0"/>
              <a:ext cx="1568452" cy="3190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09" name="Circle"/>
            <p:cNvSpPr/>
            <p:nvPr/>
          </p:nvSpPr>
          <p:spPr>
            <a:xfrm>
              <a:off x="74613"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10" name="Circle"/>
            <p:cNvSpPr/>
            <p:nvPr/>
          </p:nvSpPr>
          <p:spPr>
            <a:xfrm>
              <a:off x="322263" y="69850"/>
              <a:ext cx="180976"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11" name="Circle"/>
            <p:cNvSpPr/>
            <p:nvPr/>
          </p:nvSpPr>
          <p:spPr>
            <a:xfrm>
              <a:off x="5778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12" name="Circle"/>
            <p:cNvSpPr/>
            <p:nvPr/>
          </p:nvSpPr>
          <p:spPr>
            <a:xfrm>
              <a:off x="817562" y="71437"/>
              <a:ext cx="180976" cy="180976"/>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13" name="Circle"/>
            <p:cNvSpPr/>
            <p:nvPr/>
          </p:nvSpPr>
          <p:spPr>
            <a:xfrm>
              <a:off x="1060450" y="69850"/>
              <a:ext cx="180975" cy="179389"/>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sp>
          <p:nvSpPr>
            <p:cNvPr id="1214" name="Circle"/>
            <p:cNvSpPr/>
            <p:nvPr/>
          </p:nvSpPr>
          <p:spPr>
            <a:xfrm>
              <a:off x="1320799" y="68262"/>
              <a:ext cx="179389" cy="180977"/>
            </a:xfrm>
            <a:prstGeom prst="ellipse">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a:solidFill>
                    <a:srgbClr val="FFFFFF"/>
                  </a:solidFill>
                </a:defRPr>
              </a:pPr>
              <a:endParaRPr/>
            </a:p>
          </p:txBody>
        </p:sp>
      </p:grpSp>
      <p:sp>
        <p:nvSpPr>
          <p:cNvPr id="1216" name="Line"/>
          <p:cNvSpPr/>
          <p:nvPr/>
        </p:nvSpPr>
        <p:spPr>
          <a:xfrm flipH="1" flipV="1">
            <a:off x="7529512" y="1158874"/>
            <a:ext cx="11113" cy="381002"/>
          </a:xfrm>
          <a:prstGeom prst="line">
            <a:avLst/>
          </a:prstGeom>
          <a:ln w="38100">
            <a:solidFill>
              <a:srgbClr val="FF0000"/>
            </a:solidFill>
            <a:tailEnd type="triangle"/>
          </a:ln>
        </p:spPr>
        <p:txBody>
          <a:bodyPr lIns="45719" rIns="45719"/>
          <a:lstStyle/>
          <a:p>
            <a:endParaRPr/>
          </a:p>
        </p:txBody>
      </p:sp>
      <p:sp>
        <p:nvSpPr>
          <p:cNvPr id="1217" name="Line"/>
          <p:cNvSpPr/>
          <p:nvPr/>
        </p:nvSpPr>
        <p:spPr>
          <a:xfrm flipH="1">
            <a:off x="7872412" y="1158875"/>
            <a:ext cx="725489" cy="0"/>
          </a:xfrm>
          <a:prstGeom prst="line">
            <a:avLst/>
          </a:prstGeom>
          <a:ln w="38100">
            <a:solidFill>
              <a:srgbClr val="000000"/>
            </a:solidFill>
            <a:tailEnd type="triangle"/>
          </a:ln>
        </p:spPr>
        <p:txBody>
          <a:bodyPr lIns="45719" rIns="45719"/>
          <a:lstStyle/>
          <a:p>
            <a:endParaRPr/>
          </a:p>
        </p:txBody>
      </p:sp>
      <p:sp>
        <p:nvSpPr>
          <p:cNvPr id="1218" name="Line"/>
          <p:cNvSpPr/>
          <p:nvPr/>
        </p:nvSpPr>
        <p:spPr>
          <a:xfrm flipV="1">
            <a:off x="8597900" y="1139825"/>
            <a:ext cx="0" cy="1376363"/>
          </a:xfrm>
          <a:prstGeom prst="line">
            <a:avLst/>
          </a:prstGeom>
          <a:ln w="38100">
            <a:solidFill>
              <a:srgbClr val="000000"/>
            </a:solidFill>
          </a:ln>
        </p:spPr>
        <p:txBody>
          <a:bodyPr lIns="45719" rIns="45719"/>
          <a:lstStyle/>
          <a:p>
            <a:endParaRPr/>
          </a:p>
        </p:txBody>
      </p:sp>
      <p:sp>
        <p:nvSpPr>
          <p:cNvPr id="1219" name="Line"/>
          <p:cNvSpPr/>
          <p:nvPr/>
        </p:nvSpPr>
        <p:spPr>
          <a:xfrm flipV="1">
            <a:off x="7545387" y="2208212"/>
            <a:ext cx="1" cy="500063"/>
          </a:xfrm>
          <a:prstGeom prst="line">
            <a:avLst/>
          </a:prstGeom>
          <a:ln w="38100">
            <a:solidFill>
              <a:srgbClr val="000000"/>
            </a:solidFill>
            <a:tailEnd type="triangle"/>
          </a:ln>
        </p:spPr>
        <p:txBody>
          <a:bodyPr lIns="45719" rIns="45719"/>
          <a:lstStyle/>
          <a:p>
            <a:endParaRPr/>
          </a:p>
        </p:txBody>
      </p:sp>
      <p:sp>
        <p:nvSpPr>
          <p:cNvPr id="1220" name="Line"/>
          <p:cNvSpPr/>
          <p:nvPr/>
        </p:nvSpPr>
        <p:spPr>
          <a:xfrm>
            <a:off x="7559675" y="2516187"/>
            <a:ext cx="1038225" cy="1"/>
          </a:xfrm>
          <a:prstGeom prst="line">
            <a:avLst/>
          </a:prstGeom>
          <a:ln w="38100">
            <a:solidFill>
              <a:srgbClr val="000000"/>
            </a:solidFill>
          </a:ln>
        </p:spPr>
        <p:txBody>
          <a:bodyPr lIns="45719" rIns="45719"/>
          <a:lstStyle/>
          <a:p>
            <a:endParaRPr/>
          </a:p>
        </p:txBody>
      </p:sp>
      <p:sp>
        <p:nvSpPr>
          <p:cNvPr id="1221" name="Line"/>
          <p:cNvSpPr/>
          <p:nvPr/>
        </p:nvSpPr>
        <p:spPr>
          <a:xfrm flipV="1">
            <a:off x="7529512" y="1476374"/>
            <a:ext cx="1" cy="368302"/>
          </a:xfrm>
          <a:prstGeom prst="line">
            <a:avLst/>
          </a:prstGeom>
          <a:ln w="38100">
            <a:solidFill>
              <a:srgbClr val="000000"/>
            </a:solidFill>
            <a:tailEnd type="triangle"/>
          </a:ln>
        </p:spPr>
        <p:txBody>
          <a:bodyPr lIns="45719" rIns="45719"/>
          <a:lstStyle/>
          <a:p>
            <a:endParaRPr/>
          </a:p>
        </p:txBody>
      </p:sp>
      <p:grpSp>
        <p:nvGrpSpPr>
          <p:cNvPr id="1224" name="Group"/>
          <p:cNvGrpSpPr/>
          <p:nvPr/>
        </p:nvGrpSpPr>
        <p:grpSpPr>
          <a:xfrm>
            <a:off x="6711950" y="6115050"/>
            <a:ext cx="1766888" cy="571500"/>
            <a:chOff x="0" y="0"/>
            <a:chExt cx="1766887" cy="571500"/>
          </a:xfrm>
        </p:grpSpPr>
        <p:pic>
          <p:nvPicPr>
            <p:cNvPr id="1222" name="image.png" descr="image.png"/>
            <p:cNvPicPr>
              <a:picLocks noChangeAspect="1"/>
            </p:cNvPicPr>
            <p:nvPr/>
          </p:nvPicPr>
          <p:blipFill>
            <a:blip r:embed="rId5"/>
            <a:stretch>
              <a:fillRect/>
            </a:stretch>
          </p:blipFill>
          <p:spPr>
            <a:xfrm>
              <a:off x="0" y="0"/>
              <a:ext cx="1766888" cy="571500"/>
            </a:xfrm>
            <a:prstGeom prst="rect">
              <a:avLst/>
            </a:prstGeom>
            <a:ln w="12700" cap="flat">
              <a:noFill/>
              <a:miter lim="400000"/>
            </a:ln>
            <a:effectLst/>
          </p:spPr>
        </p:pic>
        <p:sp>
          <p:nvSpPr>
            <p:cNvPr id="1223" name="Input layer"/>
            <p:cNvSpPr txBox="1"/>
            <p:nvPr/>
          </p:nvSpPr>
          <p:spPr>
            <a:xfrm>
              <a:off x="98107" y="31750"/>
              <a:ext cx="1567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solidFill>
                    <a:srgbClr val="FFFFFF"/>
                  </a:solidFill>
                </a:defRPr>
              </a:lvl1pPr>
            </a:lstStyle>
            <a:p>
              <a:r>
                <a:t>Input layer</a:t>
              </a:r>
            </a:p>
          </p:txBody>
        </p:sp>
      </p:grpSp>
      <p:grpSp>
        <p:nvGrpSpPr>
          <p:cNvPr id="1227" name="Group"/>
          <p:cNvGrpSpPr/>
          <p:nvPr/>
        </p:nvGrpSpPr>
        <p:grpSpPr>
          <a:xfrm>
            <a:off x="6619875" y="176212"/>
            <a:ext cx="1920875" cy="573088"/>
            <a:chOff x="0" y="0"/>
            <a:chExt cx="1920875" cy="573087"/>
          </a:xfrm>
        </p:grpSpPr>
        <p:pic>
          <p:nvPicPr>
            <p:cNvPr id="1225" name="image.png" descr="image.png"/>
            <p:cNvPicPr>
              <a:picLocks noChangeAspect="1"/>
            </p:cNvPicPr>
            <p:nvPr/>
          </p:nvPicPr>
          <p:blipFill>
            <a:blip r:embed="rId4"/>
            <a:stretch>
              <a:fillRect/>
            </a:stretch>
          </p:blipFill>
          <p:spPr>
            <a:xfrm>
              <a:off x="0" y="0"/>
              <a:ext cx="1920875" cy="573088"/>
            </a:xfrm>
            <a:prstGeom prst="rect">
              <a:avLst/>
            </a:prstGeom>
            <a:ln w="12700" cap="flat">
              <a:noFill/>
              <a:miter lim="400000"/>
            </a:ln>
            <a:effectLst/>
          </p:spPr>
        </p:pic>
        <p:sp>
          <p:nvSpPr>
            <p:cNvPr id="1226" name="output layer"/>
            <p:cNvSpPr txBox="1"/>
            <p:nvPr/>
          </p:nvSpPr>
          <p:spPr>
            <a:xfrm>
              <a:off x="98107" y="31750"/>
              <a:ext cx="172307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output layer</a:t>
              </a:r>
            </a:p>
          </p:txBody>
        </p:sp>
      </p:grpSp>
      <p:sp>
        <p:nvSpPr>
          <p:cNvPr id="1228" name="Line"/>
          <p:cNvSpPr/>
          <p:nvPr/>
        </p:nvSpPr>
        <p:spPr>
          <a:xfrm flipV="1">
            <a:off x="4638675" y="2525712"/>
            <a:ext cx="0" cy="182563"/>
          </a:xfrm>
          <a:prstGeom prst="line">
            <a:avLst/>
          </a:prstGeom>
          <a:ln w="38100">
            <a:solidFill>
              <a:srgbClr val="000000"/>
            </a:solidFill>
          </a:ln>
        </p:spPr>
        <p:txBody>
          <a:bodyPr lIns="45719" rIns="45719"/>
          <a:lstStyle/>
          <a:p>
            <a:endParaRPr/>
          </a:p>
        </p:txBody>
      </p:sp>
      <p:sp>
        <p:nvSpPr>
          <p:cNvPr id="1229" name="Line"/>
          <p:cNvSpPr/>
          <p:nvPr/>
        </p:nvSpPr>
        <p:spPr>
          <a:xfrm flipV="1">
            <a:off x="4662170" y="5686425"/>
            <a:ext cx="1" cy="484188"/>
          </a:xfrm>
          <a:prstGeom prst="line">
            <a:avLst/>
          </a:prstGeom>
          <a:ln w="38100">
            <a:solidFill>
              <a:srgbClr val="000000"/>
            </a:solidFill>
          </a:ln>
        </p:spPr>
        <p:txBody>
          <a:bodyPr lIns="45719" rIns="45719"/>
          <a:lstStyle/>
          <a:p>
            <a:endParaRPr/>
          </a:p>
        </p:txBody>
      </p:sp>
      <p:sp>
        <p:nvSpPr>
          <p:cNvPr id="1230" name="Line"/>
          <p:cNvSpPr/>
          <p:nvPr/>
        </p:nvSpPr>
        <p:spPr>
          <a:xfrm flipV="1">
            <a:off x="7559675" y="4090987"/>
            <a:ext cx="0" cy="182563"/>
          </a:xfrm>
          <a:prstGeom prst="line">
            <a:avLst/>
          </a:prstGeom>
          <a:ln w="38100">
            <a:solidFill>
              <a:srgbClr val="000000"/>
            </a:solidFill>
          </a:ln>
        </p:spPr>
        <p:txBody>
          <a:bodyPr lIns="45719" rIns="45719"/>
          <a:lstStyle/>
          <a:p>
            <a:endParaRPr/>
          </a:p>
        </p:txBody>
      </p:sp>
      <p:grpSp>
        <p:nvGrpSpPr>
          <p:cNvPr id="1233" name="Group"/>
          <p:cNvGrpSpPr/>
          <p:nvPr/>
        </p:nvGrpSpPr>
        <p:grpSpPr>
          <a:xfrm>
            <a:off x="1695450" y="5072062"/>
            <a:ext cx="6192838" cy="1066801"/>
            <a:chOff x="0" y="0"/>
            <a:chExt cx="6192837" cy="1066800"/>
          </a:xfrm>
        </p:grpSpPr>
        <p:pic>
          <p:nvPicPr>
            <p:cNvPr id="1231" name="image.png" descr="image.png"/>
            <p:cNvPicPr>
              <a:picLocks noChangeAspect="1"/>
            </p:cNvPicPr>
            <p:nvPr/>
          </p:nvPicPr>
          <p:blipFill>
            <a:blip r:embed="rId6"/>
            <a:stretch>
              <a:fillRect/>
            </a:stretch>
          </p:blipFill>
          <p:spPr>
            <a:xfrm>
              <a:off x="0" y="0"/>
              <a:ext cx="6192838" cy="1066800"/>
            </a:xfrm>
            <a:prstGeom prst="rect">
              <a:avLst/>
            </a:prstGeom>
            <a:ln w="12700" cap="flat">
              <a:noFill/>
              <a:miter lim="400000"/>
            </a:ln>
            <a:effectLst/>
          </p:spPr>
        </p:pic>
        <p:sp>
          <p:nvSpPr>
            <p:cNvPr id="1232" name="Highway Network automatically…"/>
            <p:cNvSpPr txBox="1"/>
            <p:nvPr/>
          </p:nvSpPr>
          <p:spPr>
            <a:xfrm>
              <a:off x="102869" y="33337"/>
              <a:ext cx="5991862"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800"/>
              </a:pPr>
              <a:r>
                <a:t>Highway Network automatically </a:t>
              </a:r>
            </a:p>
            <a:p>
              <a:pPr algn="ctr">
                <a:defRPr sz="2800"/>
              </a:pPr>
              <a:r>
                <a:t>determines the layers needed!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13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13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14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14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14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14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1144"/>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115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115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115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115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115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115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1158"/>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6" nodeType="afterEffect">
                                  <p:stCondLst>
                                    <p:cond delay="0"/>
                                  </p:stCondLst>
                                  <p:iterate>
                                    <p:tmAbs val="0"/>
                                  </p:iterate>
                                  <p:childTnLst>
                                    <p:set>
                                      <p:cBhvr>
                                        <p:cTn id="51" fill="hold"/>
                                        <p:tgtEl>
                                          <p:spTgt spid="1166"/>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7" nodeType="afterEffect">
                                  <p:stCondLst>
                                    <p:cond delay="0"/>
                                  </p:stCondLst>
                                  <p:iterate>
                                    <p:tmAbs val="0"/>
                                  </p:iterate>
                                  <p:childTnLst>
                                    <p:set>
                                      <p:cBhvr>
                                        <p:cTn id="54" fill="hold"/>
                                        <p:tgtEl>
                                          <p:spTgt spid="1167"/>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8" nodeType="afterEffect">
                                  <p:stCondLst>
                                    <p:cond delay="0"/>
                                  </p:stCondLst>
                                  <p:iterate>
                                    <p:tmAbs val="0"/>
                                  </p:iterate>
                                  <p:childTnLst>
                                    <p:set>
                                      <p:cBhvr>
                                        <p:cTn id="57" fill="hold"/>
                                        <p:tgtEl>
                                          <p:spTgt spid="1168"/>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9" nodeType="afterEffect">
                                  <p:stCondLst>
                                    <p:cond delay="0"/>
                                  </p:stCondLst>
                                  <p:iterate>
                                    <p:tmAbs val="0"/>
                                  </p:iterate>
                                  <p:childTnLst>
                                    <p:set>
                                      <p:cBhvr>
                                        <p:cTn id="60" fill="hold"/>
                                        <p:tgtEl>
                                          <p:spTgt spid="1169"/>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20" nodeType="afterEffect">
                                  <p:stCondLst>
                                    <p:cond delay="0"/>
                                  </p:stCondLst>
                                  <p:iterate>
                                    <p:tmAbs val="0"/>
                                  </p:iterate>
                                  <p:childTnLst>
                                    <p:set>
                                      <p:cBhvr>
                                        <p:cTn id="63" fill="hold"/>
                                        <p:tgtEl>
                                          <p:spTgt spid="117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21" nodeType="afterEffect">
                                  <p:stCondLst>
                                    <p:cond delay="0"/>
                                  </p:stCondLst>
                                  <p:iterate>
                                    <p:tmAbs val="0"/>
                                  </p:iterate>
                                  <p:childTnLst>
                                    <p:set>
                                      <p:cBhvr>
                                        <p:cTn id="66" fill="hold"/>
                                        <p:tgtEl>
                                          <p:spTgt spid="117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2" nodeType="afterEffect">
                                  <p:stCondLst>
                                    <p:cond delay="0"/>
                                  </p:stCondLst>
                                  <p:iterate>
                                    <p:tmAbs val="0"/>
                                  </p:iterate>
                                  <p:childTnLst>
                                    <p:set>
                                      <p:cBhvr>
                                        <p:cTn id="69" fill="hold"/>
                                        <p:tgtEl>
                                          <p:spTgt spid="1172"/>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3" nodeType="afterEffect">
                                  <p:stCondLst>
                                    <p:cond delay="0"/>
                                  </p:stCondLst>
                                  <p:iterate>
                                    <p:tmAbs val="0"/>
                                  </p:iterate>
                                  <p:childTnLst>
                                    <p:set>
                                      <p:cBhvr>
                                        <p:cTn id="72" fill="hold"/>
                                        <p:tgtEl>
                                          <p:spTgt spid="1175"/>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4" nodeType="afterEffect">
                                  <p:stCondLst>
                                    <p:cond delay="0"/>
                                  </p:stCondLst>
                                  <p:iterate>
                                    <p:tmAbs val="0"/>
                                  </p:iterate>
                                  <p:childTnLst>
                                    <p:set>
                                      <p:cBhvr>
                                        <p:cTn id="75" fill="hold"/>
                                        <p:tgtEl>
                                          <p:spTgt spid="1178"/>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5" nodeType="afterEffect">
                                  <p:stCondLst>
                                    <p:cond delay="0"/>
                                  </p:stCondLst>
                                  <p:iterate>
                                    <p:tmAbs val="0"/>
                                  </p:iterate>
                                  <p:childTnLst>
                                    <p:set>
                                      <p:cBhvr>
                                        <p:cTn id="78" fill="hold"/>
                                        <p:tgtEl>
                                          <p:spTgt spid="122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6" nodeType="afterEffect">
                                  <p:stCondLst>
                                    <p:cond delay="0"/>
                                  </p:stCondLst>
                                  <p:iterate>
                                    <p:tmAbs val="0"/>
                                  </p:iterate>
                                  <p:childTnLst>
                                    <p:set>
                                      <p:cBhvr>
                                        <p:cTn id="81" fill="hold"/>
                                        <p:tgtEl>
                                          <p:spTgt spid="122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27" nodeType="clickEffect">
                                  <p:stCondLst>
                                    <p:cond delay="0"/>
                                  </p:stCondLst>
                                  <p:iterate>
                                    <p:tmAbs val="0"/>
                                  </p:iterate>
                                  <p:childTnLst>
                                    <p:set>
                                      <p:cBhvr>
                                        <p:cTn id="85" fill="hold">
                                          <p:stCondLst>
                                            <p:cond delay="0"/>
                                          </p:stCondLst>
                                        </p:cTn>
                                        <p:tgtEl>
                                          <p:spTgt spid="1138"/>
                                        </p:tgtEl>
                                        <p:attrNameLst>
                                          <p:attrName>style.visibility</p:attrName>
                                        </p:attrNameLst>
                                      </p:cBhvr>
                                      <p:to>
                                        <p:strVal val="hidden"/>
                                      </p:to>
                                    </p:set>
                                  </p:childTnLst>
                                </p:cTn>
                              </p:par>
                            </p:childTnLst>
                          </p:cTn>
                        </p:par>
                        <p:par>
                          <p:cTn id="86" fill="hold">
                            <p:stCondLst>
                              <p:cond delay="0"/>
                            </p:stCondLst>
                            <p:childTnLst>
                              <p:par>
                                <p:cTn id="87" presetID="1" presetClass="exit" presetSubtype="0" fill="hold" grpId="28" nodeType="afterEffect">
                                  <p:stCondLst>
                                    <p:cond delay="0"/>
                                  </p:stCondLst>
                                  <p:iterate>
                                    <p:tmAbs val="0"/>
                                  </p:iterate>
                                  <p:childTnLst>
                                    <p:set>
                                      <p:cBhvr>
                                        <p:cTn id="88" fill="hold">
                                          <p:stCondLst>
                                            <p:cond delay="0"/>
                                          </p:stCondLst>
                                        </p:cTn>
                                        <p:tgtEl>
                                          <p:spTgt spid="1142"/>
                                        </p:tgtEl>
                                        <p:attrNameLst>
                                          <p:attrName>style.visibility</p:attrName>
                                        </p:attrNameLst>
                                      </p:cBhvr>
                                      <p:to>
                                        <p:strVal val="hidden"/>
                                      </p:to>
                                    </p:set>
                                  </p:childTnLst>
                                </p:cTn>
                              </p:par>
                            </p:childTnLst>
                          </p:cTn>
                        </p:par>
                        <p:par>
                          <p:cTn id="89" fill="hold">
                            <p:stCondLst>
                              <p:cond delay="0"/>
                            </p:stCondLst>
                            <p:childTnLst>
                              <p:par>
                                <p:cTn id="90" presetID="1" presetClass="exit" presetSubtype="0" fill="hold" grpId="29" nodeType="afterEffect">
                                  <p:stCondLst>
                                    <p:cond delay="0"/>
                                  </p:stCondLst>
                                  <p:iterate>
                                    <p:tmAbs val="0"/>
                                  </p:iterate>
                                  <p:childTnLst>
                                    <p:set>
                                      <p:cBhvr>
                                        <p:cTn id="91" fill="hold">
                                          <p:stCondLst>
                                            <p:cond delay="0"/>
                                          </p:stCondLst>
                                        </p:cTn>
                                        <p:tgtEl>
                                          <p:spTgt spid="1144"/>
                                        </p:tgtEl>
                                        <p:attrNameLst>
                                          <p:attrName>style.visibility</p:attrName>
                                        </p:attrNameLst>
                                      </p:cBhvr>
                                      <p:to>
                                        <p:strVal val="hidden"/>
                                      </p:to>
                                    </p:set>
                                  </p:childTnLst>
                                </p:cTn>
                              </p:par>
                            </p:childTnLst>
                          </p:cTn>
                        </p:par>
                        <p:par>
                          <p:cTn id="92" fill="hold">
                            <p:stCondLst>
                              <p:cond delay="0"/>
                            </p:stCondLst>
                            <p:childTnLst>
                              <p:par>
                                <p:cTn id="93" presetID="1" presetClass="exit" presetSubtype="0" fill="hold" grpId="30" nodeType="afterEffect">
                                  <p:stCondLst>
                                    <p:cond delay="0"/>
                                  </p:stCondLst>
                                  <p:iterate>
                                    <p:tmAbs val="0"/>
                                  </p:iterate>
                                  <p:childTnLst>
                                    <p:set>
                                      <p:cBhvr>
                                        <p:cTn id="94" fill="hold">
                                          <p:stCondLst>
                                            <p:cond delay="0"/>
                                          </p:stCondLst>
                                        </p:cTn>
                                        <p:tgtEl>
                                          <p:spTgt spid="1166"/>
                                        </p:tgtEl>
                                        <p:attrNameLst>
                                          <p:attrName>style.visibility</p:attrName>
                                        </p:attrNameLst>
                                      </p:cBhvr>
                                      <p:to>
                                        <p:strVal val="hidden"/>
                                      </p:to>
                                    </p:set>
                                  </p:childTnLst>
                                </p:cTn>
                              </p:par>
                            </p:childTnLst>
                          </p:cTn>
                        </p:par>
                        <p:par>
                          <p:cTn id="95" fill="hold">
                            <p:stCondLst>
                              <p:cond delay="0"/>
                            </p:stCondLst>
                            <p:childTnLst>
                              <p:par>
                                <p:cTn id="96" presetID="1" presetClass="exit" presetSubtype="0" fill="hold" grpId="31" nodeType="afterEffect">
                                  <p:stCondLst>
                                    <p:cond delay="0"/>
                                  </p:stCondLst>
                                  <p:iterate>
                                    <p:tmAbs val="0"/>
                                  </p:iterate>
                                  <p:childTnLst>
                                    <p:set>
                                      <p:cBhvr>
                                        <p:cTn id="97" fill="hold">
                                          <p:stCondLst>
                                            <p:cond delay="0"/>
                                          </p:stCondLst>
                                        </p:cTn>
                                        <p:tgtEl>
                                          <p:spTgt spid="1170"/>
                                        </p:tgtEl>
                                        <p:attrNameLst>
                                          <p:attrName>style.visibility</p:attrName>
                                        </p:attrNameLst>
                                      </p:cBhvr>
                                      <p:to>
                                        <p:strVal val="hidden"/>
                                      </p:to>
                                    </p:set>
                                  </p:childTnLst>
                                </p:cTn>
                              </p:par>
                            </p:childTnLst>
                          </p:cTn>
                        </p:par>
                        <p:par>
                          <p:cTn id="98" fill="hold">
                            <p:stCondLst>
                              <p:cond delay="0"/>
                            </p:stCondLst>
                            <p:childTnLst>
                              <p:par>
                                <p:cTn id="99" presetID="1" presetClass="exit" presetSubtype="0" fill="hold" grpId="32" nodeType="afterEffect">
                                  <p:stCondLst>
                                    <p:cond delay="0"/>
                                  </p:stCondLst>
                                  <p:iterate>
                                    <p:tmAbs val="0"/>
                                  </p:iterate>
                                  <p:childTnLst>
                                    <p:set>
                                      <p:cBhvr>
                                        <p:cTn id="100" fill="hold">
                                          <p:stCondLst>
                                            <p:cond delay="0"/>
                                          </p:stCondLst>
                                        </p:cTn>
                                        <p:tgtEl>
                                          <p:spTgt spid="1172"/>
                                        </p:tgtEl>
                                        <p:attrNameLst>
                                          <p:attrName>style.visibility</p:attrName>
                                        </p:attrNameLst>
                                      </p:cBhvr>
                                      <p:to>
                                        <p:strVal val="hidden"/>
                                      </p:to>
                                    </p:set>
                                  </p:childTnLst>
                                </p:cTn>
                              </p:par>
                            </p:childTnLst>
                          </p:cTn>
                        </p:par>
                        <p:par>
                          <p:cTn id="101" fill="hold">
                            <p:stCondLst>
                              <p:cond delay="0"/>
                            </p:stCondLst>
                            <p:childTnLst>
                              <p:par>
                                <p:cTn id="102" presetID="1" presetClass="exit" presetSubtype="0" fill="hold" grpId="33" nodeType="afterEffect">
                                  <p:stCondLst>
                                    <p:cond delay="0"/>
                                  </p:stCondLst>
                                  <p:iterate>
                                    <p:tmAbs val="0"/>
                                  </p:iterate>
                                  <p:childTnLst>
                                    <p:set>
                                      <p:cBhvr>
                                        <p:cTn id="103" fill="hold">
                                          <p:stCondLst>
                                            <p:cond delay="0"/>
                                          </p:stCondLst>
                                        </p:cTn>
                                        <p:tgtEl>
                                          <p:spTgt spid="1154"/>
                                        </p:tgtEl>
                                        <p:attrNameLst>
                                          <p:attrName>style.visibility</p:attrName>
                                        </p:attrNameLst>
                                      </p:cBhvr>
                                      <p:to>
                                        <p:strVal val="hidden"/>
                                      </p:to>
                                    </p:set>
                                  </p:childTnLst>
                                </p:cTn>
                              </p:par>
                            </p:childTnLst>
                          </p:cTn>
                        </p:par>
                        <p:par>
                          <p:cTn id="104" fill="hold">
                            <p:stCondLst>
                              <p:cond delay="0"/>
                            </p:stCondLst>
                            <p:childTnLst>
                              <p:par>
                                <p:cTn id="105" presetID="1" presetClass="exit" presetSubtype="0" fill="hold" grpId="34" nodeType="afterEffect">
                                  <p:stCondLst>
                                    <p:cond delay="0"/>
                                  </p:stCondLst>
                                  <p:iterate>
                                    <p:tmAbs val="0"/>
                                  </p:iterate>
                                  <p:childTnLst>
                                    <p:set>
                                      <p:cBhvr>
                                        <p:cTn id="106" fill="hold">
                                          <p:stCondLst>
                                            <p:cond delay="0"/>
                                          </p:stCondLst>
                                        </p:cTn>
                                        <p:tgtEl>
                                          <p:spTgt spid="1155"/>
                                        </p:tgtEl>
                                        <p:attrNameLst>
                                          <p:attrName>style.visibility</p:attrName>
                                        </p:attrNameLst>
                                      </p:cBhvr>
                                      <p:to>
                                        <p:strVal val="hidden"/>
                                      </p:to>
                                    </p:set>
                                  </p:childTnLst>
                                </p:cTn>
                              </p:par>
                            </p:childTnLst>
                          </p:cTn>
                        </p:par>
                        <p:par>
                          <p:cTn id="107" fill="hold">
                            <p:stCondLst>
                              <p:cond delay="0"/>
                            </p:stCondLst>
                            <p:childTnLst>
                              <p:par>
                                <p:cTn id="108" presetID="1" presetClass="exit" presetSubtype="0" fill="hold" grpId="35" nodeType="afterEffect">
                                  <p:stCondLst>
                                    <p:cond delay="0"/>
                                  </p:stCondLst>
                                  <p:iterate>
                                    <p:tmAbs val="0"/>
                                  </p:iterate>
                                  <p:childTnLst>
                                    <p:set>
                                      <p:cBhvr>
                                        <p:cTn id="109" fill="hold">
                                          <p:stCondLst>
                                            <p:cond delay="0"/>
                                          </p:stCondLst>
                                        </p:cTn>
                                        <p:tgtEl>
                                          <p:spTgt spid="1157"/>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36" nodeType="clickEffect">
                                  <p:stCondLst>
                                    <p:cond delay="0"/>
                                  </p:stCondLst>
                                  <p:iterate>
                                    <p:tmAbs val="0"/>
                                  </p:iterate>
                                  <p:childTnLst>
                                    <p:set>
                                      <p:cBhvr>
                                        <p:cTn id="113" fill="hold"/>
                                        <p:tgtEl>
                                          <p:spTgt spid="1179"/>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37" nodeType="afterEffect">
                                  <p:stCondLst>
                                    <p:cond delay="0"/>
                                  </p:stCondLst>
                                  <p:iterate>
                                    <p:tmAbs val="0"/>
                                  </p:iterate>
                                  <p:childTnLst>
                                    <p:set>
                                      <p:cBhvr>
                                        <p:cTn id="116" fill="hold"/>
                                        <p:tgtEl>
                                          <p:spTgt spid="1187"/>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grpId="38" nodeType="afterEffect">
                                  <p:stCondLst>
                                    <p:cond delay="0"/>
                                  </p:stCondLst>
                                  <p:iterate>
                                    <p:tmAbs val="0"/>
                                  </p:iterate>
                                  <p:childTnLst>
                                    <p:set>
                                      <p:cBhvr>
                                        <p:cTn id="119" fill="hold"/>
                                        <p:tgtEl>
                                          <p:spTgt spid="1188"/>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grpId="39" nodeType="afterEffect">
                                  <p:stCondLst>
                                    <p:cond delay="0"/>
                                  </p:stCondLst>
                                  <p:iterate>
                                    <p:tmAbs val="0"/>
                                  </p:iterate>
                                  <p:childTnLst>
                                    <p:set>
                                      <p:cBhvr>
                                        <p:cTn id="122" fill="hold"/>
                                        <p:tgtEl>
                                          <p:spTgt spid="1189"/>
                                        </p:tgtEl>
                                        <p:attrNameLst>
                                          <p:attrName>style.visibility</p:attrName>
                                        </p:attrNameLst>
                                      </p:cBhvr>
                                      <p:to>
                                        <p:strVal val="visible"/>
                                      </p:to>
                                    </p:set>
                                  </p:childTnLst>
                                </p:cTn>
                              </p:par>
                            </p:childTnLst>
                          </p:cTn>
                        </p:par>
                        <p:par>
                          <p:cTn id="123" fill="hold">
                            <p:stCondLst>
                              <p:cond delay="0"/>
                            </p:stCondLst>
                            <p:childTnLst>
                              <p:par>
                                <p:cTn id="124" presetID="1" presetClass="entr" presetSubtype="0" fill="hold" grpId="40" nodeType="afterEffect">
                                  <p:stCondLst>
                                    <p:cond delay="0"/>
                                  </p:stCondLst>
                                  <p:iterate>
                                    <p:tmAbs val="0"/>
                                  </p:iterate>
                                  <p:childTnLst>
                                    <p:set>
                                      <p:cBhvr>
                                        <p:cTn id="125" fill="hold"/>
                                        <p:tgtEl>
                                          <p:spTgt spid="1190"/>
                                        </p:tgtEl>
                                        <p:attrNameLst>
                                          <p:attrName>style.visibility</p:attrName>
                                        </p:attrNameLst>
                                      </p:cBhvr>
                                      <p:to>
                                        <p:strVal val="visible"/>
                                      </p:to>
                                    </p:set>
                                  </p:childTnLst>
                                </p:cTn>
                              </p:par>
                            </p:childTnLst>
                          </p:cTn>
                        </p:par>
                        <p:par>
                          <p:cTn id="126" fill="hold">
                            <p:stCondLst>
                              <p:cond delay="0"/>
                            </p:stCondLst>
                            <p:childTnLst>
                              <p:par>
                                <p:cTn id="127" presetID="1" presetClass="entr" presetSubtype="0" fill="hold" grpId="41" nodeType="afterEffect">
                                  <p:stCondLst>
                                    <p:cond delay="0"/>
                                  </p:stCondLst>
                                  <p:iterate>
                                    <p:tmAbs val="0"/>
                                  </p:iterate>
                                  <p:childTnLst>
                                    <p:set>
                                      <p:cBhvr>
                                        <p:cTn id="128" fill="hold"/>
                                        <p:tgtEl>
                                          <p:spTgt spid="1191"/>
                                        </p:tgtEl>
                                        <p:attrNameLst>
                                          <p:attrName>style.visibility</p:attrName>
                                        </p:attrNameLst>
                                      </p:cBhvr>
                                      <p:to>
                                        <p:strVal val="visible"/>
                                      </p:to>
                                    </p:set>
                                  </p:childTnLst>
                                </p:cTn>
                              </p:par>
                            </p:childTnLst>
                          </p:cTn>
                        </p:par>
                        <p:par>
                          <p:cTn id="129" fill="hold">
                            <p:stCondLst>
                              <p:cond delay="0"/>
                            </p:stCondLst>
                            <p:childTnLst>
                              <p:par>
                                <p:cTn id="130" presetID="1" presetClass="entr" presetSubtype="0" fill="hold" grpId="42" nodeType="afterEffect">
                                  <p:stCondLst>
                                    <p:cond delay="0"/>
                                  </p:stCondLst>
                                  <p:iterate>
                                    <p:tmAbs val="0"/>
                                  </p:iterate>
                                  <p:childTnLst>
                                    <p:set>
                                      <p:cBhvr>
                                        <p:cTn id="131" fill="hold"/>
                                        <p:tgtEl>
                                          <p:spTgt spid="1192"/>
                                        </p:tgtEl>
                                        <p:attrNameLst>
                                          <p:attrName>style.visibility</p:attrName>
                                        </p:attrNameLst>
                                      </p:cBhvr>
                                      <p:to>
                                        <p:strVal val="visible"/>
                                      </p:to>
                                    </p:set>
                                  </p:childTnLst>
                                </p:cTn>
                              </p:par>
                            </p:childTnLst>
                          </p:cTn>
                        </p:par>
                        <p:par>
                          <p:cTn id="132" fill="hold">
                            <p:stCondLst>
                              <p:cond delay="0"/>
                            </p:stCondLst>
                            <p:childTnLst>
                              <p:par>
                                <p:cTn id="133" presetID="1" presetClass="entr" presetSubtype="0" fill="hold" grpId="43" nodeType="afterEffect">
                                  <p:stCondLst>
                                    <p:cond delay="0"/>
                                  </p:stCondLst>
                                  <p:iterate>
                                    <p:tmAbs val="0"/>
                                  </p:iterate>
                                  <p:childTnLst>
                                    <p:set>
                                      <p:cBhvr>
                                        <p:cTn id="134" fill="hold"/>
                                        <p:tgtEl>
                                          <p:spTgt spid="1193"/>
                                        </p:tgtEl>
                                        <p:attrNameLst>
                                          <p:attrName>style.visibility</p:attrName>
                                        </p:attrNameLst>
                                      </p:cBhvr>
                                      <p:to>
                                        <p:strVal val="visible"/>
                                      </p:to>
                                    </p:set>
                                  </p:childTnLst>
                                </p:cTn>
                              </p:par>
                            </p:childTnLst>
                          </p:cTn>
                        </p:par>
                        <p:par>
                          <p:cTn id="135" fill="hold">
                            <p:stCondLst>
                              <p:cond delay="0"/>
                            </p:stCondLst>
                            <p:childTnLst>
                              <p:par>
                                <p:cTn id="136" presetID="1" presetClass="entr" presetSubtype="0" fill="hold" grpId="44" nodeType="afterEffect">
                                  <p:stCondLst>
                                    <p:cond delay="0"/>
                                  </p:stCondLst>
                                  <p:iterate>
                                    <p:tmAbs val="0"/>
                                  </p:iterate>
                                  <p:childTnLst>
                                    <p:set>
                                      <p:cBhvr>
                                        <p:cTn id="137" fill="hold"/>
                                        <p:tgtEl>
                                          <p:spTgt spid="1201"/>
                                        </p:tgtEl>
                                        <p:attrNameLst>
                                          <p:attrName>style.visibility</p:attrName>
                                        </p:attrNameLst>
                                      </p:cBhvr>
                                      <p:to>
                                        <p:strVal val="visible"/>
                                      </p:to>
                                    </p:set>
                                  </p:childTnLst>
                                </p:cTn>
                              </p:par>
                            </p:childTnLst>
                          </p:cTn>
                        </p:par>
                        <p:par>
                          <p:cTn id="138" fill="hold">
                            <p:stCondLst>
                              <p:cond delay="0"/>
                            </p:stCondLst>
                            <p:childTnLst>
                              <p:par>
                                <p:cTn id="139" presetID="1" presetClass="entr" presetSubtype="0" fill="hold" grpId="45" nodeType="afterEffect">
                                  <p:stCondLst>
                                    <p:cond delay="0"/>
                                  </p:stCondLst>
                                  <p:iterate>
                                    <p:tmAbs val="0"/>
                                  </p:iterate>
                                  <p:childTnLst>
                                    <p:set>
                                      <p:cBhvr>
                                        <p:cTn id="140" fill="hold"/>
                                        <p:tgtEl>
                                          <p:spTgt spid="1202"/>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46" nodeType="afterEffect">
                                  <p:stCondLst>
                                    <p:cond delay="0"/>
                                  </p:stCondLst>
                                  <p:iterate>
                                    <p:tmAbs val="0"/>
                                  </p:iterate>
                                  <p:childTnLst>
                                    <p:set>
                                      <p:cBhvr>
                                        <p:cTn id="143" fill="hold"/>
                                        <p:tgtEl>
                                          <p:spTgt spid="1203"/>
                                        </p:tgtEl>
                                        <p:attrNameLst>
                                          <p:attrName>style.visibility</p:attrName>
                                        </p:attrNameLst>
                                      </p:cBhvr>
                                      <p:to>
                                        <p:strVal val="visible"/>
                                      </p:to>
                                    </p:set>
                                  </p:childTnLst>
                                </p:cTn>
                              </p:par>
                            </p:childTnLst>
                          </p:cTn>
                        </p:par>
                        <p:par>
                          <p:cTn id="144" fill="hold">
                            <p:stCondLst>
                              <p:cond delay="0"/>
                            </p:stCondLst>
                            <p:childTnLst>
                              <p:par>
                                <p:cTn id="145" presetID="1" presetClass="entr" presetSubtype="0" fill="hold" grpId="47" nodeType="afterEffect">
                                  <p:stCondLst>
                                    <p:cond delay="0"/>
                                  </p:stCondLst>
                                  <p:iterate>
                                    <p:tmAbs val="0"/>
                                  </p:iterate>
                                  <p:childTnLst>
                                    <p:set>
                                      <p:cBhvr>
                                        <p:cTn id="146" fill="hold"/>
                                        <p:tgtEl>
                                          <p:spTgt spid="1204"/>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48" nodeType="afterEffect">
                                  <p:stCondLst>
                                    <p:cond delay="0"/>
                                  </p:stCondLst>
                                  <p:iterate>
                                    <p:tmAbs val="0"/>
                                  </p:iterate>
                                  <p:childTnLst>
                                    <p:set>
                                      <p:cBhvr>
                                        <p:cTn id="149" fill="hold"/>
                                        <p:tgtEl>
                                          <p:spTgt spid="1205"/>
                                        </p:tgtEl>
                                        <p:attrNameLst>
                                          <p:attrName>style.visibility</p:attrName>
                                        </p:attrNameLst>
                                      </p:cBhvr>
                                      <p:to>
                                        <p:strVal val="visible"/>
                                      </p:to>
                                    </p:set>
                                  </p:childTnLst>
                                </p:cTn>
                              </p:par>
                            </p:childTnLst>
                          </p:cTn>
                        </p:par>
                        <p:par>
                          <p:cTn id="150" fill="hold">
                            <p:stCondLst>
                              <p:cond delay="0"/>
                            </p:stCondLst>
                            <p:childTnLst>
                              <p:par>
                                <p:cTn id="151" presetID="1" presetClass="entr" presetSubtype="0" fill="hold" grpId="49" nodeType="afterEffect">
                                  <p:stCondLst>
                                    <p:cond delay="0"/>
                                  </p:stCondLst>
                                  <p:iterate>
                                    <p:tmAbs val="0"/>
                                  </p:iterate>
                                  <p:childTnLst>
                                    <p:set>
                                      <p:cBhvr>
                                        <p:cTn id="152" fill="hold"/>
                                        <p:tgtEl>
                                          <p:spTgt spid="1206"/>
                                        </p:tgtEl>
                                        <p:attrNameLst>
                                          <p:attrName>style.visibility</p:attrName>
                                        </p:attrNameLst>
                                      </p:cBhvr>
                                      <p:to>
                                        <p:strVal val="visible"/>
                                      </p:to>
                                    </p:set>
                                  </p:childTnLst>
                                </p:cTn>
                              </p:par>
                            </p:childTnLst>
                          </p:cTn>
                        </p:par>
                        <p:par>
                          <p:cTn id="153" fill="hold">
                            <p:stCondLst>
                              <p:cond delay="0"/>
                            </p:stCondLst>
                            <p:childTnLst>
                              <p:par>
                                <p:cTn id="154" presetID="1" presetClass="entr" presetSubtype="0" fill="hold" grpId="50" nodeType="afterEffect">
                                  <p:stCondLst>
                                    <p:cond delay="0"/>
                                  </p:stCondLst>
                                  <p:iterate>
                                    <p:tmAbs val="0"/>
                                  </p:iterate>
                                  <p:childTnLst>
                                    <p:set>
                                      <p:cBhvr>
                                        <p:cTn id="155" fill="hold"/>
                                        <p:tgtEl>
                                          <p:spTgt spid="1207"/>
                                        </p:tgtEl>
                                        <p:attrNameLst>
                                          <p:attrName>style.visibility</p:attrName>
                                        </p:attrNameLst>
                                      </p:cBhvr>
                                      <p:to>
                                        <p:strVal val="visible"/>
                                      </p:to>
                                    </p:set>
                                  </p:childTnLst>
                                </p:cTn>
                              </p:par>
                            </p:childTnLst>
                          </p:cTn>
                        </p:par>
                        <p:par>
                          <p:cTn id="156" fill="hold">
                            <p:stCondLst>
                              <p:cond delay="0"/>
                            </p:stCondLst>
                            <p:childTnLst>
                              <p:par>
                                <p:cTn id="157" presetID="1" presetClass="entr" presetSubtype="0" fill="hold" grpId="51" nodeType="afterEffect">
                                  <p:stCondLst>
                                    <p:cond delay="0"/>
                                  </p:stCondLst>
                                  <p:iterate>
                                    <p:tmAbs val="0"/>
                                  </p:iterate>
                                  <p:childTnLst>
                                    <p:set>
                                      <p:cBhvr>
                                        <p:cTn id="158" fill="hold"/>
                                        <p:tgtEl>
                                          <p:spTgt spid="1215"/>
                                        </p:tgtEl>
                                        <p:attrNameLst>
                                          <p:attrName>style.visibility</p:attrName>
                                        </p:attrNameLst>
                                      </p:cBhvr>
                                      <p:to>
                                        <p:strVal val="visible"/>
                                      </p:to>
                                    </p:set>
                                  </p:childTnLst>
                                </p:cTn>
                              </p:par>
                            </p:childTnLst>
                          </p:cTn>
                        </p:par>
                        <p:par>
                          <p:cTn id="159" fill="hold">
                            <p:stCondLst>
                              <p:cond delay="0"/>
                            </p:stCondLst>
                            <p:childTnLst>
                              <p:par>
                                <p:cTn id="160" presetID="1" presetClass="entr" presetSubtype="0" fill="hold" grpId="52" nodeType="afterEffect">
                                  <p:stCondLst>
                                    <p:cond delay="0"/>
                                  </p:stCondLst>
                                  <p:iterate>
                                    <p:tmAbs val="0"/>
                                  </p:iterate>
                                  <p:childTnLst>
                                    <p:set>
                                      <p:cBhvr>
                                        <p:cTn id="161" fill="hold"/>
                                        <p:tgtEl>
                                          <p:spTgt spid="1216"/>
                                        </p:tgtEl>
                                        <p:attrNameLst>
                                          <p:attrName>style.visibility</p:attrName>
                                        </p:attrNameLst>
                                      </p:cBhvr>
                                      <p:to>
                                        <p:strVal val="visible"/>
                                      </p:to>
                                    </p:set>
                                  </p:childTnLst>
                                </p:cTn>
                              </p:par>
                            </p:childTnLst>
                          </p:cTn>
                        </p:par>
                        <p:par>
                          <p:cTn id="162" fill="hold">
                            <p:stCondLst>
                              <p:cond delay="0"/>
                            </p:stCondLst>
                            <p:childTnLst>
                              <p:par>
                                <p:cTn id="163" presetID="1" presetClass="entr" presetSubtype="0" fill="hold" grpId="53" nodeType="afterEffect">
                                  <p:stCondLst>
                                    <p:cond delay="0"/>
                                  </p:stCondLst>
                                  <p:iterate>
                                    <p:tmAbs val="0"/>
                                  </p:iterate>
                                  <p:childTnLst>
                                    <p:set>
                                      <p:cBhvr>
                                        <p:cTn id="164" fill="hold"/>
                                        <p:tgtEl>
                                          <p:spTgt spid="1217"/>
                                        </p:tgtEl>
                                        <p:attrNameLst>
                                          <p:attrName>style.visibility</p:attrName>
                                        </p:attrNameLst>
                                      </p:cBhvr>
                                      <p:to>
                                        <p:strVal val="visible"/>
                                      </p:to>
                                    </p:set>
                                  </p:childTnLst>
                                </p:cTn>
                              </p:par>
                            </p:childTnLst>
                          </p:cTn>
                        </p:par>
                        <p:par>
                          <p:cTn id="165" fill="hold">
                            <p:stCondLst>
                              <p:cond delay="0"/>
                            </p:stCondLst>
                            <p:childTnLst>
                              <p:par>
                                <p:cTn id="166" presetID="1" presetClass="entr" presetSubtype="0" fill="hold" grpId="54" nodeType="afterEffect">
                                  <p:stCondLst>
                                    <p:cond delay="0"/>
                                  </p:stCondLst>
                                  <p:iterate>
                                    <p:tmAbs val="0"/>
                                  </p:iterate>
                                  <p:childTnLst>
                                    <p:set>
                                      <p:cBhvr>
                                        <p:cTn id="167" fill="hold"/>
                                        <p:tgtEl>
                                          <p:spTgt spid="1218"/>
                                        </p:tgtEl>
                                        <p:attrNameLst>
                                          <p:attrName>style.visibility</p:attrName>
                                        </p:attrNameLst>
                                      </p:cBhvr>
                                      <p:to>
                                        <p:strVal val="visible"/>
                                      </p:to>
                                    </p:set>
                                  </p:childTnLst>
                                </p:cTn>
                              </p:par>
                            </p:childTnLst>
                          </p:cTn>
                        </p:par>
                        <p:par>
                          <p:cTn id="168" fill="hold">
                            <p:stCondLst>
                              <p:cond delay="0"/>
                            </p:stCondLst>
                            <p:childTnLst>
                              <p:par>
                                <p:cTn id="169" presetID="1" presetClass="entr" presetSubtype="0" fill="hold" grpId="55" nodeType="afterEffect">
                                  <p:stCondLst>
                                    <p:cond delay="0"/>
                                  </p:stCondLst>
                                  <p:iterate>
                                    <p:tmAbs val="0"/>
                                  </p:iterate>
                                  <p:childTnLst>
                                    <p:set>
                                      <p:cBhvr>
                                        <p:cTn id="170" fill="hold"/>
                                        <p:tgtEl>
                                          <p:spTgt spid="1219"/>
                                        </p:tgtEl>
                                        <p:attrNameLst>
                                          <p:attrName>style.visibility</p:attrName>
                                        </p:attrNameLst>
                                      </p:cBhvr>
                                      <p:to>
                                        <p:strVal val="visible"/>
                                      </p:to>
                                    </p:set>
                                  </p:childTnLst>
                                </p:cTn>
                              </p:par>
                            </p:childTnLst>
                          </p:cTn>
                        </p:par>
                        <p:par>
                          <p:cTn id="171" fill="hold">
                            <p:stCondLst>
                              <p:cond delay="0"/>
                            </p:stCondLst>
                            <p:childTnLst>
                              <p:par>
                                <p:cTn id="172" presetID="1" presetClass="entr" presetSubtype="0" fill="hold" grpId="56" nodeType="afterEffect">
                                  <p:stCondLst>
                                    <p:cond delay="0"/>
                                  </p:stCondLst>
                                  <p:iterate>
                                    <p:tmAbs val="0"/>
                                  </p:iterate>
                                  <p:childTnLst>
                                    <p:set>
                                      <p:cBhvr>
                                        <p:cTn id="173" fill="hold"/>
                                        <p:tgtEl>
                                          <p:spTgt spid="1220"/>
                                        </p:tgtEl>
                                        <p:attrNameLst>
                                          <p:attrName>style.visibility</p:attrName>
                                        </p:attrNameLst>
                                      </p:cBhvr>
                                      <p:to>
                                        <p:strVal val="visible"/>
                                      </p:to>
                                    </p:set>
                                  </p:childTnLst>
                                </p:cTn>
                              </p:par>
                            </p:childTnLst>
                          </p:cTn>
                        </p:par>
                        <p:par>
                          <p:cTn id="174" fill="hold">
                            <p:stCondLst>
                              <p:cond delay="0"/>
                            </p:stCondLst>
                            <p:childTnLst>
                              <p:par>
                                <p:cTn id="175" presetID="1" presetClass="entr" presetSubtype="0" fill="hold" grpId="57" nodeType="afterEffect">
                                  <p:stCondLst>
                                    <p:cond delay="0"/>
                                  </p:stCondLst>
                                  <p:iterate>
                                    <p:tmAbs val="0"/>
                                  </p:iterate>
                                  <p:childTnLst>
                                    <p:set>
                                      <p:cBhvr>
                                        <p:cTn id="176" fill="hold"/>
                                        <p:tgtEl>
                                          <p:spTgt spid="1221"/>
                                        </p:tgtEl>
                                        <p:attrNameLst>
                                          <p:attrName>style.visibility</p:attrName>
                                        </p:attrNameLst>
                                      </p:cBhvr>
                                      <p:to>
                                        <p:strVal val="visible"/>
                                      </p:to>
                                    </p:set>
                                  </p:childTnLst>
                                </p:cTn>
                              </p:par>
                            </p:childTnLst>
                          </p:cTn>
                        </p:par>
                        <p:par>
                          <p:cTn id="177" fill="hold">
                            <p:stCondLst>
                              <p:cond delay="0"/>
                            </p:stCondLst>
                            <p:childTnLst>
                              <p:par>
                                <p:cTn id="178" presetID="1" presetClass="entr" presetSubtype="0" fill="hold" grpId="58" nodeType="afterEffect">
                                  <p:stCondLst>
                                    <p:cond delay="0"/>
                                  </p:stCondLst>
                                  <p:iterate>
                                    <p:tmAbs val="0"/>
                                  </p:iterate>
                                  <p:childTnLst>
                                    <p:set>
                                      <p:cBhvr>
                                        <p:cTn id="179" fill="hold"/>
                                        <p:tgtEl>
                                          <p:spTgt spid="1224"/>
                                        </p:tgtEl>
                                        <p:attrNameLst>
                                          <p:attrName>style.visibility</p:attrName>
                                        </p:attrNameLst>
                                      </p:cBhvr>
                                      <p:to>
                                        <p:strVal val="visible"/>
                                      </p:to>
                                    </p:set>
                                  </p:childTnLst>
                                </p:cTn>
                              </p:par>
                            </p:childTnLst>
                          </p:cTn>
                        </p:par>
                        <p:par>
                          <p:cTn id="180" fill="hold">
                            <p:stCondLst>
                              <p:cond delay="0"/>
                            </p:stCondLst>
                            <p:childTnLst>
                              <p:par>
                                <p:cTn id="181" presetID="1" presetClass="entr" presetSubtype="0" fill="hold" grpId="59" nodeType="afterEffect">
                                  <p:stCondLst>
                                    <p:cond delay="0"/>
                                  </p:stCondLst>
                                  <p:iterate>
                                    <p:tmAbs val="0"/>
                                  </p:iterate>
                                  <p:childTnLst>
                                    <p:set>
                                      <p:cBhvr>
                                        <p:cTn id="182" fill="hold"/>
                                        <p:tgtEl>
                                          <p:spTgt spid="1227"/>
                                        </p:tgtEl>
                                        <p:attrNameLst>
                                          <p:attrName>style.visibility</p:attrName>
                                        </p:attrNameLst>
                                      </p:cBhvr>
                                      <p:to>
                                        <p:strVal val="visible"/>
                                      </p:to>
                                    </p:set>
                                  </p:childTnLst>
                                </p:cTn>
                              </p:par>
                            </p:childTnLst>
                          </p:cTn>
                        </p:par>
                        <p:par>
                          <p:cTn id="183" fill="hold">
                            <p:stCondLst>
                              <p:cond delay="0"/>
                            </p:stCondLst>
                            <p:childTnLst>
                              <p:par>
                                <p:cTn id="184" presetID="1" presetClass="entr" presetSubtype="0" fill="hold" grpId="60" nodeType="afterEffect">
                                  <p:stCondLst>
                                    <p:cond delay="0"/>
                                  </p:stCondLst>
                                  <p:iterate>
                                    <p:tmAbs val="0"/>
                                  </p:iterate>
                                  <p:childTnLst>
                                    <p:set>
                                      <p:cBhvr>
                                        <p:cTn id="185" fill="hold"/>
                                        <p:tgtEl>
                                          <p:spTgt spid="1230"/>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61" nodeType="clickEffect">
                                  <p:stCondLst>
                                    <p:cond delay="0"/>
                                  </p:stCondLst>
                                  <p:iterate>
                                    <p:tmAbs val="0"/>
                                  </p:iterate>
                                  <p:childTnLst>
                                    <p:set>
                                      <p:cBhvr>
                                        <p:cTn id="189" fill="hold">
                                          <p:stCondLst>
                                            <p:cond delay="0"/>
                                          </p:stCondLst>
                                        </p:cTn>
                                        <p:tgtEl>
                                          <p:spTgt spid="1189"/>
                                        </p:tgtEl>
                                        <p:attrNameLst>
                                          <p:attrName>style.visibility</p:attrName>
                                        </p:attrNameLst>
                                      </p:cBhvr>
                                      <p:to>
                                        <p:strVal val="hidden"/>
                                      </p:to>
                                    </p:set>
                                  </p:childTnLst>
                                </p:cTn>
                              </p:par>
                            </p:childTnLst>
                          </p:cTn>
                        </p:par>
                        <p:par>
                          <p:cTn id="190" fill="hold">
                            <p:stCondLst>
                              <p:cond delay="0"/>
                            </p:stCondLst>
                            <p:childTnLst>
                              <p:par>
                                <p:cTn id="191" presetID="1" presetClass="exit" presetSubtype="0" fill="hold" grpId="62" nodeType="afterEffect">
                                  <p:stCondLst>
                                    <p:cond delay="0"/>
                                  </p:stCondLst>
                                  <p:iterate>
                                    <p:tmAbs val="0"/>
                                  </p:iterate>
                                  <p:childTnLst>
                                    <p:set>
                                      <p:cBhvr>
                                        <p:cTn id="192" fill="hold">
                                          <p:stCondLst>
                                            <p:cond delay="0"/>
                                          </p:stCondLst>
                                        </p:cTn>
                                        <p:tgtEl>
                                          <p:spTgt spid="1190"/>
                                        </p:tgtEl>
                                        <p:attrNameLst>
                                          <p:attrName>style.visibility</p:attrName>
                                        </p:attrNameLst>
                                      </p:cBhvr>
                                      <p:to>
                                        <p:strVal val="hidden"/>
                                      </p:to>
                                    </p:set>
                                  </p:childTnLst>
                                </p:cTn>
                              </p:par>
                            </p:childTnLst>
                          </p:cTn>
                        </p:par>
                        <p:par>
                          <p:cTn id="193" fill="hold">
                            <p:stCondLst>
                              <p:cond delay="0"/>
                            </p:stCondLst>
                            <p:childTnLst>
                              <p:par>
                                <p:cTn id="194" presetID="1" presetClass="exit" presetSubtype="0" fill="hold" grpId="63" nodeType="afterEffect">
                                  <p:stCondLst>
                                    <p:cond delay="0"/>
                                  </p:stCondLst>
                                  <p:iterate>
                                    <p:tmAbs val="0"/>
                                  </p:iterate>
                                  <p:childTnLst>
                                    <p:set>
                                      <p:cBhvr>
                                        <p:cTn id="195" fill="hold">
                                          <p:stCondLst>
                                            <p:cond delay="0"/>
                                          </p:stCondLst>
                                        </p:cTn>
                                        <p:tgtEl>
                                          <p:spTgt spid="1192"/>
                                        </p:tgtEl>
                                        <p:attrNameLst>
                                          <p:attrName>style.visibility</p:attrName>
                                        </p:attrNameLst>
                                      </p:cBhvr>
                                      <p:to>
                                        <p:strVal val="hidden"/>
                                      </p:to>
                                    </p:set>
                                  </p:childTnLst>
                                </p:cTn>
                              </p:par>
                            </p:childTnLst>
                          </p:cTn>
                        </p:par>
                        <p:par>
                          <p:cTn id="196" fill="hold">
                            <p:stCondLst>
                              <p:cond delay="0"/>
                            </p:stCondLst>
                            <p:childTnLst>
                              <p:par>
                                <p:cTn id="197" presetID="1" presetClass="exit" presetSubtype="0" fill="hold" grpId="64" nodeType="afterEffect">
                                  <p:stCondLst>
                                    <p:cond delay="0"/>
                                  </p:stCondLst>
                                  <p:iterate>
                                    <p:tmAbs val="0"/>
                                  </p:iterate>
                                  <p:childTnLst>
                                    <p:set>
                                      <p:cBhvr>
                                        <p:cTn id="198" fill="hold">
                                          <p:stCondLst>
                                            <p:cond delay="0"/>
                                          </p:stCondLst>
                                        </p:cTn>
                                        <p:tgtEl>
                                          <p:spTgt spid="1201"/>
                                        </p:tgtEl>
                                        <p:attrNameLst>
                                          <p:attrName>style.visibility</p:attrName>
                                        </p:attrNameLst>
                                      </p:cBhvr>
                                      <p:to>
                                        <p:strVal val="hidden"/>
                                      </p:to>
                                    </p:set>
                                  </p:childTnLst>
                                </p:cTn>
                              </p:par>
                            </p:childTnLst>
                          </p:cTn>
                        </p:par>
                        <p:par>
                          <p:cTn id="199" fill="hold">
                            <p:stCondLst>
                              <p:cond delay="0"/>
                            </p:stCondLst>
                            <p:childTnLst>
                              <p:par>
                                <p:cTn id="200" presetID="1" presetClass="exit" presetSubtype="0" fill="hold" grpId="65" nodeType="afterEffect">
                                  <p:stCondLst>
                                    <p:cond delay="0"/>
                                  </p:stCondLst>
                                  <p:iterate>
                                    <p:tmAbs val="0"/>
                                  </p:iterate>
                                  <p:childTnLst>
                                    <p:set>
                                      <p:cBhvr>
                                        <p:cTn id="201" fill="hold">
                                          <p:stCondLst>
                                            <p:cond delay="0"/>
                                          </p:stCondLst>
                                        </p:cTn>
                                        <p:tgtEl>
                                          <p:spTgt spid="1205"/>
                                        </p:tgtEl>
                                        <p:attrNameLst>
                                          <p:attrName>style.visibility</p:attrName>
                                        </p:attrNameLst>
                                      </p:cBhvr>
                                      <p:to>
                                        <p:strVal val="hidden"/>
                                      </p:to>
                                    </p:set>
                                  </p:childTnLst>
                                </p:cTn>
                              </p:par>
                            </p:childTnLst>
                          </p:cTn>
                        </p:par>
                        <p:par>
                          <p:cTn id="202" fill="hold">
                            <p:stCondLst>
                              <p:cond delay="0"/>
                            </p:stCondLst>
                            <p:childTnLst>
                              <p:par>
                                <p:cTn id="203" presetID="1" presetClass="exit" presetSubtype="0" fill="hold" grpId="66" nodeType="afterEffect">
                                  <p:stCondLst>
                                    <p:cond delay="0"/>
                                  </p:stCondLst>
                                  <p:iterate>
                                    <p:tmAbs val="0"/>
                                  </p:iterate>
                                  <p:childTnLst>
                                    <p:set>
                                      <p:cBhvr>
                                        <p:cTn id="204" fill="hold">
                                          <p:stCondLst>
                                            <p:cond delay="0"/>
                                          </p:stCondLst>
                                        </p:cTn>
                                        <p:tgtEl>
                                          <p:spTgt spid="1207"/>
                                        </p:tgtEl>
                                        <p:attrNameLst>
                                          <p:attrName>style.visibility</p:attrName>
                                        </p:attrNameLst>
                                      </p:cBhvr>
                                      <p:to>
                                        <p:strVal val="hidden"/>
                                      </p:to>
                                    </p:set>
                                  </p:childTnLst>
                                </p:cTn>
                              </p:par>
                            </p:childTnLst>
                          </p:cTn>
                        </p:par>
                        <p:par>
                          <p:cTn id="205" fill="hold">
                            <p:stCondLst>
                              <p:cond delay="0"/>
                            </p:stCondLst>
                            <p:childTnLst>
                              <p:par>
                                <p:cTn id="206" presetID="1" presetClass="exit" presetSubtype="0" fill="hold" grpId="67" nodeType="afterEffect">
                                  <p:stCondLst>
                                    <p:cond delay="0"/>
                                  </p:stCondLst>
                                  <p:iterate>
                                    <p:tmAbs val="0"/>
                                  </p:iterate>
                                  <p:childTnLst>
                                    <p:set>
                                      <p:cBhvr>
                                        <p:cTn id="207" fill="hold">
                                          <p:stCondLst>
                                            <p:cond delay="0"/>
                                          </p:stCondLst>
                                        </p:cTn>
                                        <p:tgtEl>
                                          <p:spTgt spid="1217"/>
                                        </p:tgtEl>
                                        <p:attrNameLst>
                                          <p:attrName>style.visibility</p:attrName>
                                        </p:attrNameLst>
                                      </p:cBhvr>
                                      <p:to>
                                        <p:strVal val="hidden"/>
                                      </p:to>
                                    </p:set>
                                  </p:childTnLst>
                                </p:cTn>
                              </p:par>
                            </p:childTnLst>
                          </p:cTn>
                        </p:par>
                        <p:par>
                          <p:cTn id="208" fill="hold">
                            <p:stCondLst>
                              <p:cond delay="0"/>
                            </p:stCondLst>
                            <p:childTnLst>
                              <p:par>
                                <p:cTn id="209" presetID="1" presetClass="exit" presetSubtype="0" fill="hold" grpId="68" nodeType="afterEffect">
                                  <p:stCondLst>
                                    <p:cond delay="0"/>
                                  </p:stCondLst>
                                  <p:iterate>
                                    <p:tmAbs val="0"/>
                                  </p:iterate>
                                  <p:childTnLst>
                                    <p:set>
                                      <p:cBhvr>
                                        <p:cTn id="210" fill="hold">
                                          <p:stCondLst>
                                            <p:cond delay="0"/>
                                          </p:stCondLst>
                                        </p:cTn>
                                        <p:tgtEl>
                                          <p:spTgt spid="1218"/>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69" nodeType="afterEffect">
                                  <p:stCondLst>
                                    <p:cond delay="0"/>
                                  </p:stCondLst>
                                  <p:iterate>
                                    <p:tmAbs val="0"/>
                                  </p:iterate>
                                  <p:childTnLst>
                                    <p:set>
                                      <p:cBhvr>
                                        <p:cTn id="213" fill="hold">
                                          <p:stCondLst>
                                            <p:cond delay="0"/>
                                          </p:stCondLst>
                                        </p:cTn>
                                        <p:tgtEl>
                                          <p:spTgt spid="1220"/>
                                        </p:tgtEl>
                                        <p:attrNameLst>
                                          <p:attrName>style.visibility</p:attrName>
                                        </p:attrNameLst>
                                      </p:cBhvr>
                                      <p:to>
                                        <p:strVal val="hidden"/>
                                      </p:to>
                                    </p:set>
                                  </p:childTnLst>
                                </p:cTn>
                              </p:par>
                            </p:childTnLst>
                          </p:cTn>
                        </p:par>
                      </p:childTnLst>
                    </p:cTn>
                  </p:par>
                  <p:par>
                    <p:cTn id="214" fill="hold">
                      <p:stCondLst>
                        <p:cond delay="indefinite"/>
                      </p:stCondLst>
                      <p:childTnLst>
                        <p:par>
                          <p:cTn id="215" fill="hold">
                            <p:stCondLst>
                              <p:cond delay="0"/>
                            </p:stCondLst>
                            <p:childTnLst>
                              <p:par>
                                <p:cTn id="216" presetID="1" presetClass="entr" presetSubtype="0" fill="hold" grpId="70" nodeType="clickEffect">
                                  <p:stCondLst>
                                    <p:cond delay="0"/>
                                  </p:stCondLst>
                                  <p:iterate>
                                    <p:tmAbs val="0"/>
                                  </p:iterate>
                                  <p:childTnLst>
                                    <p:set>
                                      <p:cBhvr>
                                        <p:cTn id="217" fill="hold"/>
                                        <p:tgtEl>
                                          <p:spTgt spid="1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 grpId="1" animBg="1" advAuto="0"/>
      <p:bldP spid="1138" grpId="2" animBg="1" advAuto="0"/>
      <p:bldP spid="1138" grpId="27" animBg="1" advAuto="0"/>
      <p:bldP spid="1139" grpId="3" animBg="1" advAuto="0"/>
      <p:bldP spid="1140" grpId="4" animBg="1" advAuto="0"/>
      <p:bldP spid="1141" grpId="5" animBg="1" advAuto="0"/>
      <p:bldP spid="1142" grpId="6" animBg="1" advAuto="0"/>
      <p:bldP spid="1142" grpId="28" animBg="1" advAuto="0"/>
      <p:bldP spid="1143" grpId="7" animBg="1" advAuto="0"/>
      <p:bldP spid="1144" grpId="8" animBg="1" advAuto="0"/>
      <p:bldP spid="1144" grpId="29" animBg="1" advAuto="0"/>
      <p:bldP spid="1152" grpId="9" animBg="1" advAuto="0"/>
      <p:bldP spid="1153" grpId="10" animBg="1" advAuto="0"/>
      <p:bldP spid="1154" grpId="11" animBg="1" advAuto="0"/>
      <p:bldP spid="1154" grpId="33" animBg="1" advAuto="0"/>
      <p:bldP spid="1155" grpId="12" animBg="1" advAuto="0"/>
      <p:bldP spid="1155" grpId="34" animBg="1" advAuto="0"/>
      <p:bldP spid="1156" grpId="13" animBg="1" advAuto="0"/>
      <p:bldP spid="1157" grpId="14" animBg="1" advAuto="0"/>
      <p:bldP spid="1157" grpId="35" animBg="1" advAuto="0"/>
      <p:bldP spid="1158" grpId="15" animBg="1" advAuto="0"/>
      <p:bldP spid="1166" grpId="16" animBg="1" advAuto="0"/>
      <p:bldP spid="1166" grpId="30" animBg="1" advAuto="0"/>
      <p:bldP spid="1167" grpId="17" animBg="1" advAuto="0"/>
      <p:bldP spid="1168" grpId="18" animBg="1" advAuto="0"/>
      <p:bldP spid="1169" grpId="19" animBg="1" advAuto="0"/>
      <p:bldP spid="1170" grpId="20" animBg="1" advAuto="0"/>
      <p:bldP spid="1170" grpId="31" animBg="1" advAuto="0"/>
      <p:bldP spid="1171" grpId="21" animBg="1" advAuto="0"/>
      <p:bldP spid="1172" grpId="22" animBg="1" advAuto="0"/>
      <p:bldP spid="1172" grpId="32" animBg="1" advAuto="0"/>
      <p:bldP spid="1175" grpId="23" animBg="1" advAuto="0"/>
      <p:bldP spid="1178" grpId="24" animBg="1" advAuto="0"/>
      <p:bldP spid="1179" grpId="36" animBg="1" advAuto="0"/>
      <p:bldP spid="1187" grpId="37" animBg="1" advAuto="0"/>
      <p:bldP spid="1188" grpId="38" animBg="1" advAuto="0"/>
      <p:bldP spid="1189" grpId="39" animBg="1" advAuto="0"/>
      <p:bldP spid="1189" grpId="61" animBg="1" advAuto="0"/>
      <p:bldP spid="1190" grpId="40" animBg="1" advAuto="0"/>
      <p:bldP spid="1190" grpId="62" animBg="1" advAuto="0"/>
      <p:bldP spid="1191" grpId="41" animBg="1" advAuto="0"/>
      <p:bldP spid="1192" grpId="42" animBg="1" advAuto="0"/>
      <p:bldP spid="1192" grpId="63" animBg="1" advAuto="0"/>
      <p:bldP spid="1193" grpId="43" animBg="1" advAuto="0"/>
      <p:bldP spid="1201" grpId="44" animBg="1" advAuto="0"/>
      <p:bldP spid="1201" grpId="64" animBg="1" advAuto="0"/>
      <p:bldP spid="1202" grpId="45" animBg="1" advAuto="0"/>
      <p:bldP spid="1203" grpId="46" animBg="1" advAuto="0"/>
      <p:bldP spid="1204" grpId="47" animBg="1" advAuto="0"/>
      <p:bldP spid="1205" grpId="48" animBg="1" advAuto="0"/>
      <p:bldP spid="1205" grpId="65" animBg="1" advAuto="0"/>
      <p:bldP spid="1206" grpId="49" animBg="1" advAuto="0"/>
      <p:bldP spid="1207" grpId="50" animBg="1" advAuto="0"/>
      <p:bldP spid="1207" grpId="66" animBg="1" advAuto="0"/>
      <p:bldP spid="1215" grpId="51" animBg="1" advAuto="0"/>
      <p:bldP spid="1216" grpId="52" animBg="1" advAuto="0"/>
      <p:bldP spid="1217" grpId="53" animBg="1" advAuto="0"/>
      <p:bldP spid="1217" grpId="67" animBg="1" advAuto="0"/>
      <p:bldP spid="1218" grpId="54" animBg="1" advAuto="0"/>
      <p:bldP spid="1218" grpId="68" animBg="1" advAuto="0"/>
      <p:bldP spid="1219" grpId="55" animBg="1" advAuto="0"/>
      <p:bldP spid="1220" grpId="56" animBg="1" advAuto="0"/>
      <p:bldP spid="1220" grpId="69" animBg="1" advAuto="0"/>
      <p:bldP spid="1221" grpId="57" animBg="1" advAuto="0"/>
      <p:bldP spid="1224" grpId="58" animBg="1" advAuto="0"/>
      <p:bldP spid="1227" grpId="59" animBg="1" advAuto="0"/>
      <p:bldP spid="1228" grpId="25" animBg="1" advAuto="0"/>
      <p:bldP spid="1229" grpId="26" animBg="1" advAuto="0"/>
      <p:bldP spid="1230" grpId="60" animBg="1" advAuto="0"/>
      <p:bldP spid="1233" grpId="7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 name="Highway Network Experiments"/>
          <p:cNvSpPr txBox="1"/>
          <p:nvPr/>
        </p:nvSpPr>
        <p:spPr>
          <a:xfrm>
            <a:off x="198120" y="580505"/>
            <a:ext cx="7795260" cy="621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800"/>
            </a:lvl1pPr>
          </a:lstStyle>
          <a:p>
            <a:r>
              <a:t>Highway Network Experiments</a:t>
            </a:r>
          </a:p>
        </p:txBody>
      </p:sp>
      <p:pic>
        <p:nvPicPr>
          <p:cNvPr id="1236" name="image.tif" descr="image.tif"/>
          <p:cNvPicPr>
            <a:picLocks noChangeAspect="1"/>
          </p:cNvPicPr>
          <p:nvPr/>
        </p:nvPicPr>
        <p:blipFill>
          <a:blip r:embed="rId2"/>
          <a:stretch>
            <a:fillRect/>
          </a:stretch>
        </p:blipFill>
        <p:spPr>
          <a:xfrm>
            <a:off x="174625" y="2108200"/>
            <a:ext cx="9144000" cy="3438525"/>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Grid LSTM"/>
          <p:cNvSpPr txBox="1">
            <a:spLocks noGrp="1"/>
          </p:cNvSpPr>
          <p:nvPr>
            <p:ph type="title" idx="4294967295"/>
          </p:nvPr>
        </p:nvSpPr>
        <p:spPr>
          <a:xfrm>
            <a:off x="628650" y="365125"/>
            <a:ext cx="7886700" cy="1325563"/>
          </a:xfrm>
          <a:prstGeom prst="rect">
            <a:avLst/>
          </a:prstGeom>
        </p:spPr>
        <p:txBody>
          <a:bodyPr>
            <a:normAutofit/>
          </a:bodyPr>
          <a:lstStyle/>
          <a:p>
            <a:r>
              <a:t>Grid LSTM</a:t>
            </a:r>
          </a:p>
        </p:txBody>
      </p:sp>
      <p:grpSp>
        <p:nvGrpSpPr>
          <p:cNvPr id="1264" name="Group"/>
          <p:cNvGrpSpPr/>
          <p:nvPr/>
        </p:nvGrpSpPr>
        <p:grpSpPr>
          <a:xfrm>
            <a:off x="558799" y="1877002"/>
            <a:ext cx="2981327" cy="3829483"/>
            <a:chOff x="0" y="0"/>
            <a:chExt cx="2981325" cy="3829481"/>
          </a:xfrm>
        </p:grpSpPr>
        <p:grpSp>
          <p:nvGrpSpPr>
            <p:cNvPr id="1241" name="Group"/>
            <p:cNvGrpSpPr/>
            <p:nvPr/>
          </p:nvGrpSpPr>
          <p:grpSpPr>
            <a:xfrm>
              <a:off x="919162" y="907471"/>
              <a:ext cx="1135063" cy="1998664"/>
              <a:chOff x="0" y="0"/>
              <a:chExt cx="1135061" cy="1998662"/>
            </a:xfrm>
          </p:grpSpPr>
          <p:sp>
            <p:nvSpPr>
              <p:cNvPr id="1239" name="Rectangle"/>
              <p:cNvSpPr/>
              <p:nvPr/>
            </p:nvSpPr>
            <p:spPr>
              <a:xfrm>
                <a:off x="0" y="0"/>
                <a:ext cx="1135062" cy="19986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pPr>
                <a:endParaRPr/>
              </a:p>
            </p:txBody>
          </p:sp>
          <p:sp>
            <p:nvSpPr>
              <p:cNvPr id="1240" name="LSTM"/>
              <p:cNvSpPr txBox="1"/>
              <p:nvPr/>
            </p:nvSpPr>
            <p:spPr>
              <a:xfrm>
                <a:off x="58419" y="553028"/>
                <a:ext cx="1018223"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LSTM</a:t>
                </a:r>
              </a:p>
            </p:txBody>
          </p:sp>
        </p:grpSp>
        <p:sp>
          <p:nvSpPr>
            <p:cNvPr id="1242" name="Rectangle"/>
            <p:cNvSpPr/>
            <p:nvPr/>
          </p:nvSpPr>
          <p:spPr>
            <a:xfrm>
              <a:off x="0" y="907471"/>
              <a:ext cx="508001" cy="931864"/>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grpSp>
          <p:nvGrpSpPr>
            <p:cNvPr id="1245" name="Group"/>
            <p:cNvGrpSpPr/>
            <p:nvPr/>
          </p:nvGrpSpPr>
          <p:grpSpPr>
            <a:xfrm>
              <a:off x="1006474" y="-1"/>
              <a:ext cx="930276" cy="486208"/>
              <a:chOff x="0" y="0"/>
              <a:chExt cx="930275" cy="486206"/>
            </a:xfrm>
          </p:grpSpPr>
          <p:sp>
            <p:nvSpPr>
              <p:cNvPr id="1243" name="Rectangle"/>
              <p:cNvSpPr/>
              <p:nvPr/>
            </p:nvSpPr>
            <p:spPr>
              <a:xfrm>
                <a:off x="0" y="10534"/>
                <a:ext cx="930276" cy="465138"/>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2800" baseline="30000"/>
                </a:pPr>
                <a:endParaRPr/>
              </a:p>
            </p:txBody>
          </p:sp>
          <p:sp>
            <p:nvSpPr>
              <p:cNvPr id="1244" name="y"/>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y</a:t>
                </a:r>
              </a:p>
            </p:txBody>
          </p:sp>
        </p:grpSp>
        <p:grpSp>
          <p:nvGrpSpPr>
            <p:cNvPr id="1248" name="Group"/>
            <p:cNvGrpSpPr/>
            <p:nvPr/>
          </p:nvGrpSpPr>
          <p:grpSpPr>
            <a:xfrm>
              <a:off x="1042988" y="3343275"/>
              <a:ext cx="931863" cy="486207"/>
              <a:chOff x="0" y="0"/>
              <a:chExt cx="931861" cy="486206"/>
            </a:xfrm>
          </p:grpSpPr>
          <p:sp>
            <p:nvSpPr>
              <p:cNvPr id="1246" name="Rectangle"/>
              <p:cNvSpPr/>
              <p:nvPr/>
            </p:nvSpPr>
            <p:spPr>
              <a:xfrm>
                <a:off x="0" y="10534"/>
                <a:ext cx="931862" cy="465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47" name="x"/>
              <p:cNvSpPr txBox="1"/>
              <p:nvPr/>
            </p:nvSpPr>
            <p:spPr>
              <a:xfrm>
                <a:off x="58419" y="-1"/>
                <a:ext cx="815023"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x</a:t>
                </a:r>
              </a:p>
            </p:txBody>
          </p:sp>
        </p:grpSp>
        <p:sp>
          <p:nvSpPr>
            <p:cNvPr id="1249" name="Line"/>
            <p:cNvSpPr/>
            <p:nvPr/>
          </p:nvSpPr>
          <p:spPr>
            <a:xfrm>
              <a:off x="508000" y="1405946"/>
              <a:ext cx="388938"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250" name="Line"/>
            <p:cNvSpPr/>
            <p:nvPr/>
          </p:nvSpPr>
          <p:spPr>
            <a:xfrm flipV="1">
              <a:off x="1488439" y="493769"/>
              <a:ext cx="1" cy="388938"/>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251" name="Line"/>
            <p:cNvSpPr/>
            <p:nvPr/>
          </p:nvSpPr>
          <p:spPr>
            <a:xfrm flipV="1">
              <a:off x="1524952" y="2963919"/>
              <a:ext cx="1" cy="388938"/>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252" name="Rectangle"/>
            <p:cNvSpPr/>
            <p:nvPr/>
          </p:nvSpPr>
          <p:spPr>
            <a:xfrm>
              <a:off x="7937" y="1974271"/>
              <a:ext cx="508002" cy="931864"/>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53" name="Line"/>
            <p:cNvSpPr/>
            <p:nvPr/>
          </p:nvSpPr>
          <p:spPr>
            <a:xfrm>
              <a:off x="515938" y="2496560"/>
              <a:ext cx="390526"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254" name="Line"/>
            <p:cNvSpPr/>
            <p:nvPr/>
          </p:nvSpPr>
          <p:spPr>
            <a:xfrm>
              <a:off x="2044700" y="1405946"/>
              <a:ext cx="390526"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255" name="Line"/>
            <p:cNvSpPr/>
            <p:nvPr/>
          </p:nvSpPr>
          <p:spPr>
            <a:xfrm>
              <a:off x="2054224" y="2496560"/>
              <a:ext cx="388939"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1258" name="Group"/>
            <p:cNvGrpSpPr/>
            <p:nvPr/>
          </p:nvGrpSpPr>
          <p:grpSpPr>
            <a:xfrm>
              <a:off x="2465388" y="932871"/>
              <a:ext cx="508001" cy="931864"/>
              <a:chOff x="0" y="0"/>
              <a:chExt cx="508000" cy="931862"/>
            </a:xfrm>
          </p:grpSpPr>
          <p:sp>
            <p:nvSpPr>
              <p:cNvPr id="1256" name="Rectangle"/>
              <p:cNvSpPr/>
              <p:nvPr/>
            </p:nvSpPr>
            <p:spPr>
              <a:xfrm>
                <a:off x="0" y="0"/>
                <a:ext cx="508001"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257" name="c’"/>
              <p:cNvSpPr txBox="1"/>
              <p:nvPr/>
            </p:nvSpPr>
            <p:spPr>
              <a:xfrm>
                <a:off x="50482" y="222828"/>
                <a:ext cx="407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c</a:t>
                </a:r>
                <a:r>
                  <a:rPr baseline="30000"/>
                  <a:t>’</a:t>
                </a:r>
              </a:p>
            </p:txBody>
          </p:sp>
        </p:grpSp>
        <p:grpSp>
          <p:nvGrpSpPr>
            <p:cNvPr id="1261" name="Group"/>
            <p:cNvGrpSpPr/>
            <p:nvPr/>
          </p:nvGrpSpPr>
          <p:grpSpPr>
            <a:xfrm>
              <a:off x="2473325" y="1999671"/>
              <a:ext cx="508001" cy="930276"/>
              <a:chOff x="0" y="0"/>
              <a:chExt cx="508000" cy="930274"/>
            </a:xfrm>
          </p:grpSpPr>
          <p:sp>
            <p:nvSpPr>
              <p:cNvPr id="1259" name="Rectangle"/>
              <p:cNvSpPr/>
              <p:nvPr/>
            </p:nvSpPr>
            <p:spPr>
              <a:xfrm>
                <a:off x="0" y="0"/>
                <a:ext cx="508001" cy="930275"/>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pPr>
                <a:endParaRPr/>
              </a:p>
            </p:txBody>
          </p:sp>
          <p:sp>
            <p:nvSpPr>
              <p:cNvPr id="1260" name="h’"/>
              <p:cNvSpPr txBox="1"/>
              <p:nvPr/>
            </p:nvSpPr>
            <p:spPr>
              <a:xfrm>
                <a:off x="58419" y="222034"/>
                <a:ext cx="391162"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h</a:t>
                </a:r>
                <a:r>
                  <a:rPr baseline="30000"/>
                  <a:t>’</a:t>
                </a:r>
              </a:p>
            </p:txBody>
          </p:sp>
        </p:grpSp>
        <p:sp>
          <p:nvSpPr>
            <p:cNvPr id="1262" name="h"/>
            <p:cNvSpPr txBox="1"/>
            <p:nvPr/>
          </p:nvSpPr>
          <p:spPr>
            <a:xfrm>
              <a:off x="147486" y="2203172"/>
              <a:ext cx="301909"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h</a:t>
              </a:r>
            </a:p>
          </p:txBody>
        </p:sp>
        <p:sp>
          <p:nvSpPr>
            <p:cNvPr id="1263" name="c"/>
            <p:cNvSpPr txBox="1"/>
            <p:nvPr/>
          </p:nvSpPr>
          <p:spPr>
            <a:xfrm>
              <a:off x="121452" y="1137025"/>
              <a:ext cx="281941"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c</a:t>
              </a:r>
            </a:p>
          </p:txBody>
        </p:sp>
      </p:grpSp>
      <p:grpSp>
        <p:nvGrpSpPr>
          <p:cNvPr id="1267" name="Group"/>
          <p:cNvGrpSpPr/>
          <p:nvPr/>
        </p:nvGrpSpPr>
        <p:grpSpPr>
          <a:xfrm>
            <a:off x="5518150" y="2822575"/>
            <a:ext cx="2132013" cy="1997075"/>
            <a:chOff x="0" y="0"/>
            <a:chExt cx="2132012" cy="1997075"/>
          </a:xfrm>
        </p:grpSpPr>
        <p:sp>
          <p:nvSpPr>
            <p:cNvPr id="1265" name="Rectangle"/>
            <p:cNvSpPr/>
            <p:nvPr/>
          </p:nvSpPr>
          <p:spPr>
            <a:xfrm>
              <a:off x="0" y="0"/>
              <a:ext cx="2132013" cy="1997075"/>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solidFill>
                    <a:srgbClr val="FF0000"/>
                  </a:solidFill>
                </a:defRPr>
              </a:pPr>
              <a:endParaRPr/>
            </a:p>
          </p:txBody>
        </p:sp>
        <p:sp>
          <p:nvSpPr>
            <p:cNvPr id="1266" name="Grid…"/>
            <p:cNvSpPr txBox="1"/>
            <p:nvPr/>
          </p:nvSpPr>
          <p:spPr>
            <a:xfrm>
              <a:off x="58419" y="552234"/>
              <a:ext cx="2015174"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0000"/>
                  </a:solidFill>
                </a:defRPr>
              </a:pPr>
              <a:r>
                <a:t>Grid</a:t>
              </a:r>
            </a:p>
            <a:p>
              <a:pPr algn="ctr">
                <a:defRPr sz="2800">
                  <a:solidFill>
                    <a:srgbClr val="FF0000"/>
                  </a:solidFill>
                </a:defRPr>
              </a:pPr>
              <a:r>
                <a:t>LSTM</a:t>
              </a:r>
            </a:p>
          </p:txBody>
        </p:sp>
      </p:grpSp>
      <p:sp>
        <p:nvSpPr>
          <p:cNvPr id="1268" name="Rectangle"/>
          <p:cNvSpPr/>
          <p:nvPr/>
        </p:nvSpPr>
        <p:spPr>
          <a:xfrm>
            <a:off x="4597400" y="2822575"/>
            <a:ext cx="508000" cy="930275"/>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p:spPr>
        <p:txBody>
          <a:bodyPr lIns="45719" rIns="45719" anchor="ctr"/>
          <a:lstStyle/>
          <a:p>
            <a:pPr algn="ctr">
              <a:defRPr sz="2800" baseline="30000"/>
            </a:pPr>
            <a:endParaRPr/>
          </a:p>
        </p:txBody>
      </p:sp>
      <p:sp>
        <p:nvSpPr>
          <p:cNvPr id="1269" name="Line"/>
          <p:cNvSpPr/>
          <p:nvPr/>
        </p:nvSpPr>
        <p:spPr>
          <a:xfrm>
            <a:off x="5105400" y="3319462"/>
            <a:ext cx="390525" cy="1"/>
          </a:xfrm>
          <a:prstGeom prst="line">
            <a:avLst/>
          </a:prstGeom>
          <a:ln w="38100">
            <a:solidFill>
              <a:srgbClr val="000000"/>
            </a:solidFill>
            <a:tailEnd type="triangle"/>
          </a:ln>
        </p:spPr>
        <p:txBody>
          <a:bodyPr lIns="45719" rIns="45719"/>
          <a:lstStyle/>
          <a:p>
            <a:endParaRPr/>
          </a:p>
        </p:txBody>
      </p:sp>
      <p:sp>
        <p:nvSpPr>
          <p:cNvPr id="1270" name="Rectangle"/>
          <p:cNvSpPr/>
          <p:nvPr/>
        </p:nvSpPr>
        <p:spPr>
          <a:xfrm>
            <a:off x="4606925" y="3887787"/>
            <a:ext cx="508000" cy="931863"/>
          </a:xfrm>
          <a:prstGeom prst="rect">
            <a:avLst/>
          </a:prstGeom>
          <a:solidFill>
            <a:srgbClr val="E2E2FF"/>
          </a:solidFill>
          <a:ln w="25400">
            <a:solidFill>
              <a:srgbClr val="A6A6BC"/>
            </a:solidFill>
          </a:ln>
        </p:spPr>
        <p:txBody>
          <a:bodyPr lIns="45719" rIns="45719" anchor="ctr"/>
          <a:lstStyle/>
          <a:p>
            <a:pPr algn="ctr">
              <a:defRPr sz="2800" baseline="30000">
                <a:solidFill>
                  <a:srgbClr val="FFFFFF"/>
                </a:solidFill>
              </a:defRPr>
            </a:pPr>
            <a:endParaRPr/>
          </a:p>
        </p:txBody>
      </p:sp>
      <p:sp>
        <p:nvSpPr>
          <p:cNvPr id="1271" name="Line"/>
          <p:cNvSpPr/>
          <p:nvPr/>
        </p:nvSpPr>
        <p:spPr>
          <a:xfrm>
            <a:off x="5114925" y="4411662"/>
            <a:ext cx="388938" cy="1"/>
          </a:xfrm>
          <a:prstGeom prst="line">
            <a:avLst/>
          </a:prstGeom>
          <a:ln w="38100">
            <a:solidFill>
              <a:srgbClr val="000000"/>
            </a:solidFill>
            <a:tailEnd type="triangle"/>
          </a:ln>
        </p:spPr>
        <p:txBody>
          <a:bodyPr lIns="45719" rIns="45719"/>
          <a:lstStyle/>
          <a:p>
            <a:endParaRPr/>
          </a:p>
        </p:txBody>
      </p:sp>
      <p:sp>
        <p:nvSpPr>
          <p:cNvPr id="1272" name="Line"/>
          <p:cNvSpPr/>
          <p:nvPr/>
        </p:nvSpPr>
        <p:spPr>
          <a:xfrm>
            <a:off x="7661275" y="3282950"/>
            <a:ext cx="390525" cy="0"/>
          </a:xfrm>
          <a:prstGeom prst="line">
            <a:avLst/>
          </a:prstGeom>
          <a:ln w="38100">
            <a:solidFill>
              <a:srgbClr val="000000"/>
            </a:solidFill>
            <a:tailEnd type="triangle"/>
          </a:ln>
        </p:spPr>
        <p:txBody>
          <a:bodyPr lIns="45719" rIns="45719"/>
          <a:lstStyle/>
          <a:p>
            <a:endParaRPr/>
          </a:p>
        </p:txBody>
      </p:sp>
      <p:sp>
        <p:nvSpPr>
          <p:cNvPr id="1273" name="Line"/>
          <p:cNvSpPr/>
          <p:nvPr/>
        </p:nvSpPr>
        <p:spPr>
          <a:xfrm>
            <a:off x="7670800" y="4373562"/>
            <a:ext cx="388938" cy="1"/>
          </a:xfrm>
          <a:prstGeom prst="line">
            <a:avLst/>
          </a:prstGeom>
          <a:ln w="38100">
            <a:solidFill>
              <a:srgbClr val="000000"/>
            </a:solidFill>
            <a:tailEnd type="triangle"/>
          </a:ln>
        </p:spPr>
        <p:txBody>
          <a:bodyPr lIns="45719" rIns="45719"/>
          <a:lstStyle/>
          <a:p>
            <a:endParaRPr/>
          </a:p>
        </p:txBody>
      </p:sp>
      <p:grpSp>
        <p:nvGrpSpPr>
          <p:cNvPr id="1276" name="Group"/>
          <p:cNvGrpSpPr/>
          <p:nvPr/>
        </p:nvGrpSpPr>
        <p:grpSpPr>
          <a:xfrm>
            <a:off x="8081962" y="2809875"/>
            <a:ext cx="508001" cy="930275"/>
            <a:chOff x="0" y="0"/>
            <a:chExt cx="508000" cy="930275"/>
          </a:xfrm>
        </p:grpSpPr>
        <p:sp>
          <p:nvSpPr>
            <p:cNvPr id="1274" name="Rectangle"/>
            <p:cNvSpPr/>
            <p:nvPr/>
          </p:nvSpPr>
          <p:spPr>
            <a:xfrm>
              <a:off x="0" y="0"/>
              <a:ext cx="508000" cy="930275"/>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275" name="c’"/>
            <p:cNvSpPr txBox="1"/>
            <p:nvPr/>
          </p:nvSpPr>
          <p:spPr>
            <a:xfrm>
              <a:off x="50482" y="222034"/>
              <a:ext cx="407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c</a:t>
              </a:r>
              <a:r>
                <a:rPr baseline="30000"/>
                <a:t>’</a:t>
              </a:r>
            </a:p>
          </p:txBody>
        </p:sp>
      </p:grpSp>
      <p:grpSp>
        <p:nvGrpSpPr>
          <p:cNvPr id="1279" name="Group"/>
          <p:cNvGrpSpPr/>
          <p:nvPr/>
        </p:nvGrpSpPr>
        <p:grpSpPr>
          <a:xfrm>
            <a:off x="8089900" y="3875087"/>
            <a:ext cx="508000" cy="931863"/>
            <a:chOff x="0" y="0"/>
            <a:chExt cx="508000" cy="931862"/>
          </a:xfrm>
        </p:grpSpPr>
        <p:sp>
          <p:nvSpPr>
            <p:cNvPr id="1277" name="Rectangle"/>
            <p:cNvSpPr/>
            <p:nvPr/>
          </p:nvSpPr>
          <p:spPr>
            <a:xfrm>
              <a:off x="0" y="0"/>
              <a:ext cx="508000"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pPr>
              <a:endParaRPr/>
            </a:p>
          </p:txBody>
        </p:sp>
        <p:sp>
          <p:nvSpPr>
            <p:cNvPr id="1278" name="h’"/>
            <p:cNvSpPr txBox="1"/>
            <p:nvPr/>
          </p:nvSpPr>
          <p:spPr>
            <a:xfrm>
              <a:off x="58419" y="222827"/>
              <a:ext cx="39116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h</a:t>
              </a:r>
              <a:r>
                <a:rPr baseline="30000"/>
                <a:t>’</a:t>
              </a:r>
            </a:p>
          </p:txBody>
        </p:sp>
      </p:grpSp>
      <p:sp>
        <p:nvSpPr>
          <p:cNvPr id="1280" name="h"/>
          <p:cNvSpPr txBox="1"/>
          <p:nvPr/>
        </p:nvSpPr>
        <p:spPr>
          <a:xfrm>
            <a:off x="4745689" y="4117975"/>
            <a:ext cx="301909"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lvl1pPr>
          </a:lstStyle>
          <a:p>
            <a:r>
              <a:t>h</a:t>
            </a:r>
          </a:p>
        </p:txBody>
      </p:sp>
      <p:sp>
        <p:nvSpPr>
          <p:cNvPr id="1281" name="c"/>
          <p:cNvSpPr txBox="1"/>
          <p:nvPr/>
        </p:nvSpPr>
        <p:spPr>
          <a:xfrm>
            <a:off x="4719954" y="3051175"/>
            <a:ext cx="281941"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lvl1pPr>
          </a:lstStyle>
          <a:p>
            <a:r>
              <a:t>c</a:t>
            </a:r>
          </a:p>
        </p:txBody>
      </p:sp>
      <p:sp>
        <p:nvSpPr>
          <p:cNvPr id="1282" name="Memory for both time and depth"/>
          <p:cNvSpPr txBox="1"/>
          <p:nvPr/>
        </p:nvSpPr>
        <p:spPr>
          <a:xfrm>
            <a:off x="5567045" y="887412"/>
            <a:ext cx="259778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Memory for both </a:t>
            </a:r>
            <a:r>
              <a:rPr b="1" i="1" u="sng"/>
              <a:t>time</a:t>
            </a:r>
            <a:r>
              <a:t> and </a:t>
            </a:r>
            <a:r>
              <a:rPr b="1" i="1" u="sng"/>
              <a:t>depth</a:t>
            </a:r>
          </a:p>
        </p:txBody>
      </p:sp>
      <p:sp>
        <p:nvSpPr>
          <p:cNvPr id="1283" name="Rectangle"/>
          <p:cNvSpPr/>
          <p:nvPr/>
        </p:nvSpPr>
        <p:spPr>
          <a:xfrm rot="16200000">
            <a:off x="5815806" y="5025231"/>
            <a:ext cx="508001" cy="931863"/>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p:spPr>
        <p:txBody>
          <a:bodyPr lIns="45719" rIns="45719" anchor="ctr"/>
          <a:lstStyle/>
          <a:p>
            <a:pPr algn="ctr">
              <a:defRPr sz="2800" baseline="30000"/>
            </a:pPr>
            <a:endParaRPr/>
          </a:p>
        </p:txBody>
      </p:sp>
      <p:sp>
        <p:nvSpPr>
          <p:cNvPr id="1284" name="Line"/>
          <p:cNvSpPr/>
          <p:nvPr/>
        </p:nvSpPr>
        <p:spPr>
          <a:xfrm flipV="1">
            <a:off x="6101715" y="4848859"/>
            <a:ext cx="1" cy="388939"/>
          </a:xfrm>
          <a:prstGeom prst="line">
            <a:avLst/>
          </a:prstGeom>
          <a:ln w="38100">
            <a:solidFill>
              <a:srgbClr val="000000"/>
            </a:solidFill>
            <a:tailEnd type="triangle"/>
          </a:ln>
        </p:spPr>
        <p:txBody>
          <a:bodyPr lIns="45719" rIns="45719"/>
          <a:lstStyle/>
          <a:p>
            <a:endParaRPr/>
          </a:p>
        </p:txBody>
      </p:sp>
      <p:sp>
        <p:nvSpPr>
          <p:cNvPr id="1285" name="Rectangle"/>
          <p:cNvSpPr/>
          <p:nvPr/>
        </p:nvSpPr>
        <p:spPr>
          <a:xfrm rot="16200000">
            <a:off x="6882606" y="5017293"/>
            <a:ext cx="508001" cy="931864"/>
          </a:xfrm>
          <a:prstGeom prst="rect">
            <a:avLst/>
          </a:prstGeom>
          <a:solidFill>
            <a:srgbClr val="E2E2FF"/>
          </a:solidFill>
          <a:ln w="25400">
            <a:solidFill>
              <a:srgbClr val="A6A6BC"/>
            </a:solidFill>
          </a:ln>
        </p:spPr>
        <p:txBody>
          <a:bodyPr lIns="45719" rIns="45719" anchor="ctr"/>
          <a:lstStyle/>
          <a:p>
            <a:pPr algn="ctr">
              <a:defRPr sz="2800" baseline="30000">
                <a:solidFill>
                  <a:srgbClr val="FFFFFF"/>
                </a:solidFill>
              </a:defRPr>
            </a:pPr>
            <a:endParaRPr/>
          </a:p>
        </p:txBody>
      </p:sp>
      <p:sp>
        <p:nvSpPr>
          <p:cNvPr id="1286" name="Line"/>
          <p:cNvSpPr/>
          <p:nvPr/>
        </p:nvSpPr>
        <p:spPr>
          <a:xfrm flipV="1">
            <a:off x="7151052" y="4839334"/>
            <a:ext cx="1" cy="390526"/>
          </a:xfrm>
          <a:prstGeom prst="line">
            <a:avLst/>
          </a:prstGeom>
          <a:ln w="38100">
            <a:solidFill>
              <a:srgbClr val="000000"/>
            </a:solidFill>
            <a:tailEnd type="triangle"/>
          </a:ln>
        </p:spPr>
        <p:txBody>
          <a:bodyPr lIns="45719" rIns="45719"/>
          <a:lstStyle/>
          <a:p>
            <a:endParaRPr/>
          </a:p>
        </p:txBody>
      </p:sp>
      <p:sp>
        <p:nvSpPr>
          <p:cNvPr id="1287" name="b"/>
          <p:cNvSpPr txBox="1"/>
          <p:nvPr/>
        </p:nvSpPr>
        <p:spPr>
          <a:xfrm>
            <a:off x="7010258" y="5227637"/>
            <a:ext cx="301909"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lvl1pPr>
          </a:lstStyle>
          <a:p>
            <a:r>
              <a:t>b</a:t>
            </a:r>
          </a:p>
        </p:txBody>
      </p:sp>
      <p:sp>
        <p:nvSpPr>
          <p:cNvPr id="1288" name="a"/>
          <p:cNvSpPr txBox="1"/>
          <p:nvPr/>
        </p:nvSpPr>
        <p:spPr>
          <a:xfrm>
            <a:off x="5944252" y="5221287"/>
            <a:ext cx="301909"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2800"/>
            </a:lvl1pPr>
          </a:lstStyle>
          <a:p>
            <a:r>
              <a:t>a</a:t>
            </a:r>
          </a:p>
        </p:txBody>
      </p:sp>
      <p:grpSp>
        <p:nvGrpSpPr>
          <p:cNvPr id="1293" name="Group"/>
          <p:cNvGrpSpPr/>
          <p:nvPr/>
        </p:nvGrpSpPr>
        <p:grpSpPr>
          <a:xfrm>
            <a:off x="5584826" y="1860549"/>
            <a:ext cx="1998663" cy="523876"/>
            <a:chOff x="0" y="0"/>
            <a:chExt cx="1998662" cy="523874"/>
          </a:xfrm>
        </p:grpSpPr>
        <p:sp>
          <p:nvSpPr>
            <p:cNvPr id="1289" name="Rectangle"/>
            <p:cNvSpPr/>
            <p:nvPr/>
          </p:nvSpPr>
          <p:spPr>
            <a:xfrm rot="16200000">
              <a:off x="211931" y="-196058"/>
              <a:ext cx="508001" cy="931864"/>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290" name="Rectangle"/>
            <p:cNvSpPr/>
            <p:nvPr/>
          </p:nvSpPr>
          <p:spPr>
            <a:xfrm rot="16200000">
              <a:off x="1278731" y="-203995"/>
              <a:ext cx="508001"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91" name="b’"/>
            <p:cNvSpPr txBox="1"/>
            <p:nvPr/>
          </p:nvSpPr>
          <p:spPr>
            <a:xfrm>
              <a:off x="1367163" y="6843"/>
              <a:ext cx="380911"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b’</a:t>
              </a:r>
            </a:p>
          </p:txBody>
        </p:sp>
        <p:sp>
          <p:nvSpPr>
            <p:cNvPr id="1292" name="a’"/>
            <p:cNvSpPr txBox="1"/>
            <p:nvPr/>
          </p:nvSpPr>
          <p:spPr>
            <a:xfrm>
              <a:off x="300328" y="0"/>
              <a:ext cx="380912"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a’</a:t>
              </a:r>
            </a:p>
          </p:txBody>
        </p:sp>
      </p:grpSp>
      <p:sp>
        <p:nvSpPr>
          <p:cNvPr id="1294" name="Line"/>
          <p:cNvSpPr/>
          <p:nvPr/>
        </p:nvSpPr>
        <p:spPr>
          <a:xfrm flipV="1">
            <a:off x="6068377" y="2399347"/>
            <a:ext cx="1" cy="390526"/>
          </a:xfrm>
          <a:prstGeom prst="line">
            <a:avLst/>
          </a:prstGeom>
          <a:ln w="38100">
            <a:solidFill>
              <a:srgbClr val="000000"/>
            </a:solidFill>
            <a:tailEnd type="triangle"/>
          </a:ln>
        </p:spPr>
        <p:txBody>
          <a:bodyPr lIns="45719" rIns="45719"/>
          <a:lstStyle/>
          <a:p>
            <a:endParaRPr/>
          </a:p>
        </p:txBody>
      </p:sp>
      <p:sp>
        <p:nvSpPr>
          <p:cNvPr id="1295" name="Line"/>
          <p:cNvSpPr/>
          <p:nvPr/>
        </p:nvSpPr>
        <p:spPr>
          <a:xfrm flipV="1">
            <a:off x="7116127" y="2391410"/>
            <a:ext cx="1" cy="388938"/>
          </a:xfrm>
          <a:prstGeom prst="line">
            <a:avLst/>
          </a:prstGeom>
          <a:ln w="38100">
            <a:solidFill>
              <a:srgbClr val="000000"/>
            </a:solidFill>
            <a:tailEnd type="triangle"/>
          </a:ln>
        </p:spPr>
        <p:txBody>
          <a:bodyPr lIns="45719" rIns="45719"/>
          <a:lstStyle/>
          <a:p>
            <a:endParaRPr/>
          </a:p>
        </p:txBody>
      </p:sp>
      <p:sp>
        <p:nvSpPr>
          <p:cNvPr id="1296" name="Line"/>
          <p:cNvSpPr/>
          <p:nvPr/>
        </p:nvSpPr>
        <p:spPr>
          <a:xfrm>
            <a:off x="4194175" y="6008687"/>
            <a:ext cx="4403725" cy="1"/>
          </a:xfrm>
          <a:prstGeom prst="line">
            <a:avLst/>
          </a:prstGeom>
          <a:ln w="57150">
            <a:solidFill>
              <a:srgbClr val="0000FF"/>
            </a:solidFill>
            <a:tailEnd type="triangle"/>
          </a:ln>
        </p:spPr>
        <p:txBody>
          <a:bodyPr lIns="45719" rIns="45719"/>
          <a:lstStyle/>
          <a:p>
            <a:endParaRPr/>
          </a:p>
        </p:txBody>
      </p:sp>
      <p:sp>
        <p:nvSpPr>
          <p:cNvPr id="1297" name="Line"/>
          <p:cNvSpPr/>
          <p:nvPr/>
        </p:nvSpPr>
        <p:spPr>
          <a:xfrm flipV="1">
            <a:off x="4214495" y="1905000"/>
            <a:ext cx="1" cy="4103688"/>
          </a:xfrm>
          <a:prstGeom prst="line">
            <a:avLst/>
          </a:prstGeom>
          <a:ln w="57150">
            <a:solidFill>
              <a:srgbClr val="0000FF"/>
            </a:solidFill>
            <a:tailEnd type="triangle"/>
          </a:ln>
        </p:spPr>
        <p:txBody>
          <a:bodyPr lIns="45719" rIns="45719"/>
          <a:lstStyle/>
          <a:p>
            <a:endParaRPr/>
          </a:p>
        </p:txBody>
      </p:sp>
      <p:sp>
        <p:nvSpPr>
          <p:cNvPr id="1298" name="time"/>
          <p:cNvSpPr txBox="1"/>
          <p:nvPr/>
        </p:nvSpPr>
        <p:spPr>
          <a:xfrm>
            <a:off x="7162482" y="6008687"/>
            <a:ext cx="158813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time</a:t>
            </a:r>
          </a:p>
        </p:txBody>
      </p:sp>
      <p:sp>
        <p:nvSpPr>
          <p:cNvPr id="1299" name="depth"/>
          <p:cNvSpPr txBox="1"/>
          <p:nvPr/>
        </p:nvSpPr>
        <p:spPr>
          <a:xfrm>
            <a:off x="3731895" y="1443037"/>
            <a:ext cx="9626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depth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6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269"/>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127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27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28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128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8" nodeType="clickEffect">
                                  <p:stCondLst>
                                    <p:cond delay="0"/>
                                  </p:stCondLst>
                                  <p:iterate>
                                    <p:tmAbs val="0"/>
                                  </p:iterate>
                                  <p:childTnLst>
                                    <p:set>
                                      <p:cBhvr>
                                        <p:cTn id="29" fill="hold"/>
                                        <p:tgtEl>
                                          <p:spTgt spid="128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28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1285"/>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1286"/>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12" nodeType="afterEffect">
                                  <p:stCondLst>
                                    <p:cond delay="0"/>
                                  </p:stCondLst>
                                  <p:iterate>
                                    <p:tmAbs val="0"/>
                                  </p:iterate>
                                  <p:childTnLst>
                                    <p:set>
                                      <p:cBhvr>
                                        <p:cTn id="41" fill="hold"/>
                                        <p:tgtEl>
                                          <p:spTgt spid="1287"/>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3" nodeType="afterEffect">
                                  <p:stCondLst>
                                    <p:cond delay="0"/>
                                  </p:stCondLst>
                                  <p:iterate>
                                    <p:tmAbs val="0"/>
                                  </p:iterate>
                                  <p:childTnLst>
                                    <p:set>
                                      <p:cBhvr>
                                        <p:cTn id="44" fill="hold"/>
                                        <p:tgtEl>
                                          <p:spTgt spid="128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4" nodeType="clickEffect">
                                  <p:stCondLst>
                                    <p:cond delay="0"/>
                                  </p:stCondLst>
                                  <p:iterate>
                                    <p:tmAbs val="0"/>
                                  </p:iterate>
                                  <p:childTnLst>
                                    <p:set>
                                      <p:cBhvr>
                                        <p:cTn id="48" fill="hold"/>
                                        <p:tgtEl>
                                          <p:spTgt spid="1293"/>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5" nodeType="afterEffect">
                                  <p:stCondLst>
                                    <p:cond delay="0"/>
                                  </p:stCondLst>
                                  <p:iterate>
                                    <p:tmAbs val="0"/>
                                  </p:iterate>
                                  <p:childTnLst>
                                    <p:set>
                                      <p:cBhvr>
                                        <p:cTn id="51" fill="hold"/>
                                        <p:tgtEl>
                                          <p:spTgt spid="129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6" nodeType="afterEffect">
                                  <p:stCondLst>
                                    <p:cond delay="0"/>
                                  </p:stCondLst>
                                  <p:iterate>
                                    <p:tmAbs val="0"/>
                                  </p:iterate>
                                  <p:childTnLst>
                                    <p:set>
                                      <p:cBhvr>
                                        <p:cTn id="54" fill="hold"/>
                                        <p:tgtEl>
                                          <p:spTgt spid="12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7" nodeType="clickEffect">
                                  <p:stCondLst>
                                    <p:cond delay="0"/>
                                  </p:stCondLst>
                                  <p:iterate>
                                    <p:tmAbs val="0"/>
                                  </p:iterate>
                                  <p:childTnLst>
                                    <p:set>
                                      <p:cBhvr>
                                        <p:cTn id="58" fill="hold"/>
                                        <p:tgtEl>
                                          <p:spTgt spid="1272"/>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8" nodeType="afterEffect">
                                  <p:stCondLst>
                                    <p:cond delay="0"/>
                                  </p:stCondLst>
                                  <p:iterate>
                                    <p:tmAbs val="0"/>
                                  </p:iterate>
                                  <p:childTnLst>
                                    <p:set>
                                      <p:cBhvr>
                                        <p:cTn id="61" fill="hold"/>
                                        <p:tgtEl>
                                          <p:spTgt spid="1273"/>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19" nodeType="afterEffect">
                                  <p:stCondLst>
                                    <p:cond delay="0"/>
                                  </p:stCondLst>
                                  <p:iterate>
                                    <p:tmAbs val="0"/>
                                  </p:iterate>
                                  <p:childTnLst>
                                    <p:set>
                                      <p:cBhvr>
                                        <p:cTn id="64" fill="hold"/>
                                        <p:tgtEl>
                                          <p:spTgt spid="1276"/>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20" nodeType="afterEffect">
                                  <p:stCondLst>
                                    <p:cond delay="0"/>
                                  </p:stCondLst>
                                  <p:iterate>
                                    <p:tmAbs val="0"/>
                                  </p:iterate>
                                  <p:childTnLst>
                                    <p:set>
                                      <p:cBhvr>
                                        <p:cTn id="67" fill="hold"/>
                                        <p:tgtEl>
                                          <p:spTgt spid="1279"/>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21" nodeType="clickEffect">
                                  <p:stCondLst>
                                    <p:cond delay="0"/>
                                  </p:stCondLst>
                                  <p:iterate>
                                    <p:tmAbs val="0"/>
                                  </p:iterate>
                                  <p:childTnLst>
                                    <p:set>
                                      <p:cBhvr>
                                        <p:cTn id="71" fill="hold"/>
                                        <p:tgtEl>
                                          <p:spTgt spid="128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22" nodeType="clickEffect">
                                  <p:stCondLst>
                                    <p:cond delay="0"/>
                                  </p:stCondLst>
                                  <p:iterate>
                                    <p:tmAbs val="0"/>
                                  </p:iterate>
                                  <p:childTnLst>
                                    <p:set>
                                      <p:cBhvr>
                                        <p:cTn id="75" fill="hold"/>
                                        <p:tgtEl>
                                          <p:spTgt spid="1296"/>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3" nodeType="afterEffect">
                                  <p:stCondLst>
                                    <p:cond delay="0"/>
                                  </p:stCondLst>
                                  <p:iterate>
                                    <p:tmAbs val="0"/>
                                  </p:iterate>
                                  <p:childTnLst>
                                    <p:set>
                                      <p:cBhvr>
                                        <p:cTn id="78" fill="hold"/>
                                        <p:tgtEl>
                                          <p:spTgt spid="129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4" nodeType="clickEffect">
                                  <p:stCondLst>
                                    <p:cond delay="0"/>
                                  </p:stCondLst>
                                  <p:iterate>
                                    <p:tmAbs val="0"/>
                                  </p:iterate>
                                  <p:childTnLst>
                                    <p:set>
                                      <p:cBhvr>
                                        <p:cTn id="82" fill="hold"/>
                                        <p:tgtEl>
                                          <p:spTgt spid="1297"/>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25" nodeType="afterEffect">
                                  <p:stCondLst>
                                    <p:cond delay="0"/>
                                  </p:stCondLst>
                                  <p:iterate>
                                    <p:tmAbs val="0"/>
                                  </p:iterate>
                                  <p:childTnLst>
                                    <p:set>
                                      <p:cBhvr>
                                        <p:cTn id="85" fill="hold"/>
                                        <p:tgtEl>
                                          <p:spTgt spid="1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7" grpId="1" animBg="1" advAuto="0"/>
      <p:bldP spid="1268" grpId="2" animBg="1" advAuto="0"/>
      <p:bldP spid="1269" grpId="3" animBg="1" advAuto="0"/>
      <p:bldP spid="1270" grpId="4" animBg="1" advAuto="0"/>
      <p:bldP spid="1271" grpId="5" animBg="1" advAuto="0"/>
      <p:bldP spid="1272" grpId="17" animBg="1" advAuto="0"/>
      <p:bldP spid="1273" grpId="18" animBg="1" advAuto="0"/>
      <p:bldP spid="1276" grpId="19" animBg="1" advAuto="0"/>
      <p:bldP spid="1279" grpId="20" animBg="1" advAuto="0"/>
      <p:bldP spid="1280" grpId="6" animBg="1" advAuto="0"/>
      <p:bldP spid="1281" grpId="7" animBg="1" advAuto="0"/>
      <p:bldP spid="1282" grpId="21" animBg="1" advAuto="0"/>
      <p:bldP spid="1283" grpId="8" animBg="1" advAuto="0"/>
      <p:bldP spid="1284" grpId="9" animBg="1" advAuto="0"/>
      <p:bldP spid="1285" grpId="10" animBg="1" advAuto="0"/>
      <p:bldP spid="1286" grpId="11" animBg="1" advAuto="0"/>
      <p:bldP spid="1287" grpId="12" animBg="1" advAuto="0"/>
      <p:bldP spid="1288" grpId="13" animBg="1" advAuto="0"/>
      <p:bldP spid="1293" grpId="14" animBg="1" advAuto="0"/>
      <p:bldP spid="1294" grpId="15" animBg="1" advAuto="0"/>
      <p:bldP spid="1295" grpId="16" animBg="1" advAuto="0"/>
      <p:bldP spid="1296" grpId="22" animBg="1" advAuto="0"/>
      <p:bldP spid="1297" grpId="24" animBg="1" advAuto="0"/>
      <p:bldP spid="1298" grpId="23" animBg="1" advAuto="0"/>
      <p:bldP spid="1299" grpId="2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Grid LSTM"/>
          <p:cNvSpPr txBox="1">
            <a:spLocks noGrp="1"/>
          </p:cNvSpPr>
          <p:nvPr>
            <p:ph type="title" idx="4294967295"/>
          </p:nvPr>
        </p:nvSpPr>
        <p:spPr>
          <a:xfrm>
            <a:off x="457200" y="274637"/>
            <a:ext cx="2819400" cy="1143001"/>
          </a:xfrm>
          <a:prstGeom prst="rect">
            <a:avLst/>
          </a:prstGeom>
        </p:spPr>
        <p:txBody>
          <a:bodyPr>
            <a:normAutofit/>
          </a:bodyPr>
          <a:lstStyle/>
          <a:p>
            <a:r>
              <a:t>Grid LSTM</a:t>
            </a:r>
          </a:p>
        </p:txBody>
      </p:sp>
      <p:grpSp>
        <p:nvGrpSpPr>
          <p:cNvPr id="1332" name="Group"/>
          <p:cNvGrpSpPr/>
          <p:nvPr/>
        </p:nvGrpSpPr>
        <p:grpSpPr>
          <a:xfrm>
            <a:off x="12699" y="2014537"/>
            <a:ext cx="4000501" cy="3883024"/>
            <a:chOff x="0" y="0"/>
            <a:chExt cx="4000499" cy="3883023"/>
          </a:xfrm>
        </p:grpSpPr>
        <p:grpSp>
          <p:nvGrpSpPr>
            <p:cNvPr id="1304" name="Group"/>
            <p:cNvGrpSpPr/>
            <p:nvPr/>
          </p:nvGrpSpPr>
          <p:grpSpPr>
            <a:xfrm>
              <a:off x="919163" y="960437"/>
              <a:ext cx="2133601" cy="1997076"/>
              <a:chOff x="0" y="0"/>
              <a:chExt cx="2133600" cy="1997075"/>
            </a:xfrm>
          </p:grpSpPr>
          <p:sp>
            <p:nvSpPr>
              <p:cNvPr id="1302" name="Rectangle"/>
              <p:cNvSpPr/>
              <p:nvPr/>
            </p:nvSpPr>
            <p:spPr>
              <a:xfrm>
                <a:off x="0" y="0"/>
                <a:ext cx="2133601" cy="1997076"/>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pPr>
                <a:endParaRPr/>
              </a:p>
            </p:txBody>
          </p:sp>
          <p:sp>
            <p:nvSpPr>
              <p:cNvPr id="1303" name="Grid…"/>
              <p:cNvSpPr txBox="1"/>
              <p:nvPr/>
            </p:nvSpPr>
            <p:spPr>
              <a:xfrm>
                <a:off x="58419" y="552234"/>
                <a:ext cx="2016762"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Grid</a:t>
                </a:r>
              </a:p>
              <a:p>
                <a:pPr algn="ctr">
                  <a:defRPr sz="2800"/>
                </a:pPr>
                <a:r>
                  <a:t>LSTM</a:t>
                </a:r>
              </a:p>
            </p:txBody>
          </p:sp>
        </p:grpSp>
        <p:sp>
          <p:nvSpPr>
            <p:cNvPr id="1305" name="Rectangle"/>
            <p:cNvSpPr/>
            <p:nvPr/>
          </p:nvSpPr>
          <p:spPr>
            <a:xfrm>
              <a:off x="0" y="960437"/>
              <a:ext cx="508000"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306" name="Line"/>
            <p:cNvSpPr/>
            <p:nvPr/>
          </p:nvSpPr>
          <p:spPr>
            <a:xfrm>
              <a:off x="507999" y="1458911"/>
              <a:ext cx="388940"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07" name="Rectangle"/>
            <p:cNvSpPr/>
            <p:nvPr/>
          </p:nvSpPr>
          <p:spPr>
            <a:xfrm>
              <a:off x="7938" y="2027236"/>
              <a:ext cx="508001" cy="930277"/>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308" name="Line"/>
            <p:cNvSpPr/>
            <p:nvPr/>
          </p:nvSpPr>
          <p:spPr>
            <a:xfrm>
              <a:off x="515938" y="2549524"/>
              <a:ext cx="390526"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09" name="Line"/>
            <p:cNvSpPr/>
            <p:nvPr/>
          </p:nvSpPr>
          <p:spPr>
            <a:xfrm>
              <a:off x="3063875" y="1420811"/>
              <a:ext cx="388939"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10" name="Line"/>
            <p:cNvSpPr/>
            <p:nvPr/>
          </p:nvSpPr>
          <p:spPr>
            <a:xfrm>
              <a:off x="3071813" y="2513012"/>
              <a:ext cx="390525"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nvGrpSpPr>
            <p:cNvPr id="1313" name="Group"/>
            <p:cNvGrpSpPr/>
            <p:nvPr/>
          </p:nvGrpSpPr>
          <p:grpSpPr>
            <a:xfrm>
              <a:off x="3484562" y="947736"/>
              <a:ext cx="508001" cy="931864"/>
              <a:chOff x="0" y="0"/>
              <a:chExt cx="507999" cy="931862"/>
            </a:xfrm>
          </p:grpSpPr>
          <p:sp>
            <p:nvSpPr>
              <p:cNvPr id="1311" name="Rectangle"/>
              <p:cNvSpPr/>
              <p:nvPr/>
            </p:nvSpPr>
            <p:spPr>
              <a:xfrm>
                <a:off x="0" y="0"/>
                <a:ext cx="508000"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312" name="c’"/>
              <p:cNvSpPr txBox="1"/>
              <p:nvPr/>
            </p:nvSpPr>
            <p:spPr>
              <a:xfrm>
                <a:off x="50482" y="222828"/>
                <a:ext cx="407036"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c</a:t>
                </a:r>
                <a:r>
                  <a:rPr baseline="30000"/>
                  <a:t>’</a:t>
                </a:r>
              </a:p>
            </p:txBody>
          </p:sp>
        </p:grpSp>
        <p:grpSp>
          <p:nvGrpSpPr>
            <p:cNvPr id="1316" name="Group"/>
            <p:cNvGrpSpPr/>
            <p:nvPr/>
          </p:nvGrpSpPr>
          <p:grpSpPr>
            <a:xfrm>
              <a:off x="3492500" y="2014536"/>
              <a:ext cx="508000" cy="930276"/>
              <a:chOff x="0" y="0"/>
              <a:chExt cx="507999" cy="930275"/>
            </a:xfrm>
          </p:grpSpPr>
          <p:sp>
            <p:nvSpPr>
              <p:cNvPr id="1314" name="Rectangle"/>
              <p:cNvSpPr/>
              <p:nvPr/>
            </p:nvSpPr>
            <p:spPr>
              <a:xfrm>
                <a:off x="0" y="0"/>
                <a:ext cx="508000" cy="930276"/>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pPr>
                <a:endParaRPr/>
              </a:p>
            </p:txBody>
          </p:sp>
          <p:sp>
            <p:nvSpPr>
              <p:cNvPr id="1315" name="h’"/>
              <p:cNvSpPr txBox="1"/>
              <p:nvPr/>
            </p:nvSpPr>
            <p:spPr>
              <a:xfrm>
                <a:off x="58419" y="222034"/>
                <a:ext cx="391161"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h</a:t>
                </a:r>
                <a:r>
                  <a:rPr baseline="30000"/>
                  <a:t>’</a:t>
                </a:r>
              </a:p>
            </p:txBody>
          </p:sp>
        </p:grpSp>
        <p:sp>
          <p:nvSpPr>
            <p:cNvPr id="1317" name="h"/>
            <p:cNvSpPr txBox="1"/>
            <p:nvPr/>
          </p:nvSpPr>
          <p:spPr>
            <a:xfrm>
              <a:off x="147584" y="2255851"/>
              <a:ext cx="301909"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h</a:t>
              </a:r>
            </a:p>
          </p:txBody>
        </p:sp>
        <p:sp>
          <p:nvSpPr>
            <p:cNvPr id="1318" name="c"/>
            <p:cNvSpPr txBox="1"/>
            <p:nvPr/>
          </p:nvSpPr>
          <p:spPr>
            <a:xfrm>
              <a:off x="121538" y="1189803"/>
              <a:ext cx="28194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c</a:t>
              </a:r>
            </a:p>
          </p:txBody>
        </p:sp>
        <p:sp>
          <p:nvSpPr>
            <p:cNvPr id="1319" name="Rectangle"/>
            <p:cNvSpPr/>
            <p:nvPr/>
          </p:nvSpPr>
          <p:spPr>
            <a:xfrm rot="16200000">
              <a:off x="1218407" y="3163092"/>
              <a:ext cx="508001"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320" name="Line"/>
            <p:cNvSpPr/>
            <p:nvPr/>
          </p:nvSpPr>
          <p:spPr>
            <a:xfrm flipV="1">
              <a:off x="1504315" y="2986721"/>
              <a:ext cx="1" cy="388939"/>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21" name="Rectangle"/>
            <p:cNvSpPr/>
            <p:nvPr/>
          </p:nvSpPr>
          <p:spPr>
            <a:xfrm rot="16200000">
              <a:off x="2285207" y="3155154"/>
              <a:ext cx="508001" cy="931864"/>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322" name="Line"/>
            <p:cNvSpPr/>
            <p:nvPr/>
          </p:nvSpPr>
          <p:spPr>
            <a:xfrm flipV="1">
              <a:off x="2552065" y="2978784"/>
              <a:ext cx="1" cy="388939"/>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23" name="b"/>
            <p:cNvSpPr txBox="1"/>
            <p:nvPr/>
          </p:nvSpPr>
          <p:spPr>
            <a:xfrm>
              <a:off x="2412745" y="3366263"/>
              <a:ext cx="301909"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b</a:t>
              </a:r>
            </a:p>
          </p:txBody>
        </p:sp>
        <p:sp>
          <p:nvSpPr>
            <p:cNvPr id="1324" name="a"/>
            <p:cNvSpPr txBox="1"/>
            <p:nvPr/>
          </p:nvSpPr>
          <p:spPr>
            <a:xfrm>
              <a:off x="1346283" y="3359424"/>
              <a:ext cx="301908"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a</a:t>
              </a:r>
            </a:p>
          </p:txBody>
        </p:sp>
        <p:grpSp>
          <p:nvGrpSpPr>
            <p:cNvPr id="1329" name="Group"/>
            <p:cNvGrpSpPr/>
            <p:nvPr/>
          </p:nvGrpSpPr>
          <p:grpSpPr>
            <a:xfrm>
              <a:off x="987425" y="-1"/>
              <a:ext cx="1997075" cy="523875"/>
              <a:chOff x="0" y="0"/>
              <a:chExt cx="1997073" cy="523873"/>
            </a:xfrm>
          </p:grpSpPr>
          <p:sp>
            <p:nvSpPr>
              <p:cNvPr id="1325" name="Rectangle"/>
              <p:cNvSpPr/>
              <p:nvPr/>
            </p:nvSpPr>
            <p:spPr>
              <a:xfrm rot="16200000">
                <a:off x="211931" y="-196058"/>
                <a:ext cx="508001" cy="931863"/>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2800" baseline="30000"/>
                </a:pPr>
                <a:endParaRPr/>
              </a:p>
            </p:txBody>
          </p:sp>
          <p:sp>
            <p:nvSpPr>
              <p:cNvPr id="1326" name="Rectangle"/>
              <p:cNvSpPr/>
              <p:nvPr/>
            </p:nvSpPr>
            <p:spPr>
              <a:xfrm rot="16200000">
                <a:off x="1277142" y="-203994"/>
                <a:ext cx="508001"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327" name="b’"/>
              <p:cNvSpPr txBox="1"/>
              <p:nvPr/>
            </p:nvSpPr>
            <p:spPr>
              <a:xfrm>
                <a:off x="1366451" y="6839"/>
                <a:ext cx="380912"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b’</a:t>
                </a:r>
              </a:p>
            </p:txBody>
          </p:sp>
          <p:sp>
            <p:nvSpPr>
              <p:cNvPr id="1328" name="a’"/>
              <p:cNvSpPr txBox="1"/>
              <p:nvPr/>
            </p:nvSpPr>
            <p:spPr>
              <a:xfrm>
                <a:off x="299989" y="0"/>
                <a:ext cx="380912"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lvl1pPr algn="ctr">
                  <a:defRPr sz="2800"/>
                </a:lvl1pPr>
              </a:lstStyle>
              <a:p>
                <a:r>
                  <a:t>a’</a:t>
                </a:r>
              </a:p>
            </p:txBody>
          </p:sp>
        </p:grpSp>
        <p:sp>
          <p:nvSpPr>
            <p:cNvPr id="1330" name="Line"/>
            <p:cNvSpPr/>
            <p:nvPr/>
          </p:nvSpPr>
          <p:spPr>
            <a:xfrm flipV="1">
              <a:off x="1469391" y="538796"/>
              <a:ext cx="1" cy="388939"/>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1331" name="Line"/>
            <p:cNvSpPr/>
            <p:nvPr/>
          </p:nvSpPr>
          <p:spPr>
            <a:xfrm flipV="1">
              <a:off x="2518727" y="530860"/>
              <a:ext cx="1" cy="388938"/>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grpSp>
        <p:nvGrpSpPr>
          <p:cNvPr id="1335" name="Group"/>
          <p:cNvGrpSpPr/>
          <p:nvPr/>
        </p:nvGrpSpPr>
        <p:grpSpPr>
          <a:xfrm>
            <a:off x="6951344" y="1020762"/>
            <a:ext cx="816611" cy="415926"/>
            <a:chOff x="0" y="0"/>
            <a:chExt cx="816610" cy="415924"/>
          </a:xfrm>
        </p:grpSpPr>
        <p:sp>
          <p:nvSpPr>
            <p:cNvPr id="1333"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1334" name="h'"/>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800"/>
              </a:pPr>
              <a:r>
                <a:t>h</a:t>
              </a:r>
              <a:r>
                <a:rPr baseline="30000"/>
                <a:t>'</a:t>
              </a:r>
            </a:p>
          </p:txBody>
        </p:sp>
      </p:grpSp>
      <p:grpSp>
        <p:nvGrpSpPr>
          <p:cNvPr id="1338" name="Group"/>
          <p:cNvGrpSpPr/>
          <p:nvPr/>
        </p:nvGrpSpPr>
        <p:grpSpPr>
          <a:xfrm>
            <a:off x="6408737" y="4381500"/>
            <a:ext cx="719138" cy="431800"/>
            <a:chOff x="0" y="0"/>
            <a:chExt cx="719137" cy="431800"/>
          </a:xfrm>
        </p:grpSpPr>
        <p:sp>
          <p:nvSpPr>
            <p:cNvPr id="1336" name="Rectangle"/>
            <p:cNvSpPr/>
            <p:nvPr/>
          </p:nvSpPr>
          <p:spPr>
            <a:xfrm>
              <a:off x="0" y="0"/>
              <a:ext cx="719138" cy="431800"/>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337" name="z"/>
            <p:cNvSpPr txBox="1"/>
            <p:nvPr/>
          </p:nvSpPr>
          <p:spPr>
            <a:xfrm>
              <a:off x="50482" y="40569"/>
              <a:ext cx="61817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z</a:t>
              </a:r>
            </a:p>
          </p:txBody>
        </p:sp>
      </p:grpSp>
      <p:grpSp>
        <p:nvGrpSpPr>
          <p:cNvPr id="1341" name="Group"/>
          <p:cNvGrpSpPr/>
          <p:nvPr/>
        </p:nvGrpSpPr>
        <p:grpSpPr>
          <a:xfrm>
            <a:off x="5462587" y="4346575"/>
            <a:ext cx="828676" cy="554038"/>
            <a:chOff x="0" y="0"/>
            <a:chExt cx="828675" cy="554037"/>
          </a:xfrm>
        </p:grpSpPr>
        <p:pic>
          <p:nvPicPr>
            <p:cNvPr id="1339" name="image.png" descr="image.png"/>
            <p:cNvPicPr>
              <a:picLocks noChangeAspect="1"/>
            </p:cNvPicPr>
            <p:nvPr/>
          </p:nvPicPr>
          <p:blipFill>
            <a:blip r:embed="rId2"/>
            <a:stretch>
              <a:fillRect/>
            </a:stretch>
          </p:blipFill>
          <p:spPr>
            <a:xfrm>
              <a:off x="0" y="0"/>
              <a:ext cx="828675" cy="554038"/>
            </a:xfrm>
            <a:prstGeom prst="rect">
              <a:avLst/>
            </a:prstGeom>
            <a:ln w="12700" cap="flat">
              <a:noFill/>
              <a:miter lim="400000"/>
            </a:ln>
            <a:effectLst/>
          </p:spPr>
        </p:pic>
        <p:sp>
          <p:nvSpPr>
            <p:cNvPr id="1340" name="zi"/>
            <p:cNvSpPr txBox="1"/>
            <p:nvPr/>
          </p:nvSpPr>
          <p:spPr>
            <a:xfrm>
              <a:off x="98107" y="7549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i</a:t>
              </a:r>
            </a:p>
          </p:txBody>
        </p:sp>
      </p:grpSp>
      <p:sp>
        <p:nvSpPr>
          <p:cNvPr id="1342" name="Circle"/>
          <p:cNvSpPr/>
          <p:nvPr/>
        </p:nvSpPr>
        <p:spPr>
          <a:xfrm>
            <a:off x="6080125" y="3527425"/>
            <a:ext cx="438150"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1345" name="Group"/>
          <p:cNvGrpSpPr/>
          <p:nvPr/>
        </p:nvGrpSpPr>
        <p:grpSpPr>
          <a:xfrm>
            <a:off x="4578350" y="4346575"/>
            <a:ext cx="828675" cy="554038"/>
            <a:chOff x="0" y="0"/>
            <a:chExt cx="828675" cy="554037"/>
          </a:xfrm>
        </p:grpSpPr>
        <p:pic>
          <p:nvPicPr>
            <p:cNvPr id="1343" name="image.png" descr="image.png"/>
            <p:cNvPicPr>
              <a:picLocks noChangeAspect="1"/>
            </p:cNvPicPr>
            <p:nvPr/>
          </p:nvPicPr>
          <p:blipFill>
            <a:blip r:embed="rId2"/>
            <a:stretch>
              <a:fillRect/>
            </a:stretch>
          </p:blipFill>
          <p:spPr>
            <a:xfrm>
              <a:off x="0" y="0"/>
              <a:ext cx="828675" cy="554038"/>
            </a:xfrm>
            <a:prstGeom prst="rect">
              <a:avLst/>
            </a:prstGeom>
            <a:ln w="12700" cap="flat">
              <a:noFill/>
              <a:miter lim="400000"/>
            </a:ln>
            <a:effectLst/>
          </p:spPr>
        </p:pic>
        <p:sp>
          <p:nvSpPr>
            <p:cNvPr id="1344" name="zf"/>
            <p:cNvSpPr txBox="1"/>
            <p:nvPr/>
          </p:nvSpPr>
          <p:spPr>
            <a:xfrm>
              <a:off x="98107" y="75494"/>
              <a:ext cx="6292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f</a:t>
              </a:r>
            </a:p>
          </p:txBody>
        </p:sp>
      </p:grpSp>
      <p:grpSp>
        <p:nvGrpSpPr>
          <p:cNvPr id="1348" name="Group"/>
          <p:cNvGrpSpPr/>
          <p:nvPr/>
        </p:nvGrpSpPr>
        <p:grpSpPr>
          <a:xfrm>
            <a:off x="7235825" y="4352925"/>
            <a:ext cx="828675" cy="547688"/>
            <a:chOff x="0" y="0"/>
            <a:chExt cx="828675" cy="547687"/>
          </a:xfrm>
        </p:grpSpPr>
        <p:pic>
          <p:nvPicPr>
            <p:cNvPr id="1346" name="image.png" descr="image.png"/>
            <p:cNvPicPr>
              <a:picLocks noChangeAspect="1"/>
            </p:cNvPicPr>
            <p:nvPr/>
          </p:nvPicPr>
          <p:blipFill>
            <a:blip r:embed="rId3"/>
            <a:stretch>
              <a:fillRect/>
            </a:stretch>
          </p:blipFill>
          <p:spPr>
            <a:xfrm>
              <a:off x="0" y="0"/>
              <a:ext cx="828675" cy="547688"/>
            </a:xfrm>
            <a:prstGeom prst="rect">
              <a:avLst/>
            </a:prstGeom>
            <a:ln w="12700" cap="flat">
              <a:noFill/>
              <a:miter lim="400000"/>
            </a:ln>
            <a:effectLst/>
          </p:spPr>
        </p:pic>
        <p:sp>
          <p:nvSpPr>
            <p:cNvPr id="1347" name="zo"/>
            <p:cNvSpPr txBox="1"/>
            <p:nvPr/>
          </p:nvSpPr>
          <p:spPr>
            <a:xfrm>
              <a:off x="102870" y="73906"/>
              <a:ext cx="627698"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o</a:t>
              </a:r>
            </a:p>
          </p:txBody>
        </p:sp>
      </p:grpSp>
      <p:sp>
        <p:nvSpPr>
          <p:cNvPr id="1349" name="Circle"/>
          <p:cNvSpPr/>
          <p:nvPr/>
        </p:nvSpPr>
        <p:spPr>
          <a:xfrm>
            <a:off x="4752975" y="2708275"/>
            <a:ext cx="438150" cy="438150"/>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grpSp>
        <p:nvGrpSpPr>
          <p:cNvPr id="1352" name="Group"/>
          <p:cNvGrpSpPr/>
          <p:nvPr/>
        </p:nvGrpSpPr>
        <p:grpSpPr>
          <a:xfrm>
            <a:off x="6069012" y="2681287"/>
            <a:ext cx="438151" cy="464249"/>
            <a:chOff x="0" y="0"/>
            <a:chExt cx="438150" cy="464247"/>
          </a:xfrm>
        </p:grpSpPr>
        <p:sp>
          <p:nvSpPr>
            <p:cNvPr id="1350" name="Circle"/>
            <p:cNvSpPr/>
            <p:nvPr/>
          </p:nvSpPr>
          <p:spPr>
            <a:xfrm>
              <a:off x="0" y="0"/>
              <a:ext cx="438150" cy="438150"/>
            </a:xfrm>
            <a:prstGeom prst="ellipse">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pic>
          <p:nvPicPr>
            <p:cNvPr id="1351" name="image.png" descr="image.png"/>
            <p:cNvPicPr>
              <a:picLocks noChangeAspect="1"/>
            </p:cNvPicPr>
            <p:nvPr/>
          </p:nvPicPr>
          <p:blipFill>
            <a:blip r:embed="rId4"/>
            <a:stretch>
              <a:fillRect/>
            </a:stretch>
          </p:blipFill>
          <p:spPr>
            <a:xfrm>
              <a:off x="87946" y="104583"/>
              <a:ext cx="292610" cy="359665"/>
            </a:xfrm>
            <a:prstGeom prst="rect">
              <a:avLst/>
            </a:prstGeom>
            <a:ln w="12700" cap="flat">
              <a:noFill/>
              <a:miter lim="400000"/>
            </a:ln>
            <a:effectLst/>
          </p:spPr>
        </p:pic>
      </p:grpSp>
      <p:sp>
        <p:nvSpPr>
          <p:cNvPr id="1353" name="Circle"/>
          <p:cNvSpPr/>
          <p:nvPr/>
        </p:nvSpPr>
        <p:spPr>
          <a:xfrm>
            <a:off x="7429500" y="2703512"/>
            <a:ext cx="438150" cy="438151"/>
          </a:xfrm>
          <a:prstGeom prst="ellipse">
            <a:avLst/>
          </a:prstGeom>
          <a:solidFill>
            <a:schemeClr val="accent1"/>
          </a:solidFill>
          <a:ln w="25400">
            <a:solidFill>
              <a:srgbClr val="9595BC"/>
            </a:solidFill>
          </a:ln>
        </p:spPr>
        <p:txBody>
          <a:bodyPr lIns="45719" rIns="45719" anchor="ctr"/>
          <a:lstStyle/>
          <a:p>
            <a:pPr algn="ctr">
              <a:defRPr sz="1800">
                <a:solidFill>
                  <a:srgbClr val="FFFFFF"/>
                </a:solidFill>
              </a:defRPr>
            </a:pPr>
            <a:endParaRPr/>
          </a:p>
        </p:txBody>
      </p:sp>
      <p:sp>
        <p:nvSpPr>
          <p:cNvPr id="1354" name="Line"/>
          <p:cNvSpPr/>
          <p:nvPr/>
        </p:nvSpPr>
        <p:spPr>
          <a:xfrm flipV="1">
            <a:off x="4992370" y="3175000"/>
            <a:ext cx="1" cy="1230313"/>
          </a:xfrm>
          <a:prstGeom prst="line">
            <a:avLst/>
          </a:prstGeom>
          <a:ln w="57150">
            <a:solidFill>
              <a:srgbClr val="000000"/>
            </a:solidFill>
            <a:tailEnd type="triangle"/>
          </a:ln>
        </p:spPr>
        <p:txBody>
          <a:bodyPr lIns="45719" rIns="45719"/>
          <a:lstStyle/>
          <a:p>
            <a:endParaRPr/>
          </a:p>
        </p:txBody>
      </p:sp>
      <p:sp>
        <p:nvSpPr>
          <p:cNvPr id="1355" name="Line"/>
          <p:cNvSpPr/>
          <p:nvPr/>
        </p:nvSpPr>
        <p:spPr>
          <a:xfrm>
            <a:off x="5197475" y="2938462"/>
            <a:ext cx="887413" cy="1"/>
          </a:xfrm>
          <a:prstGeom prst="line">
            <a:avLst/>
          </a:prstGeom>
          <a:ln w="57150">
            <a:solidFill>
              <a:srgbClr val="000000"/>
            </a:solidFill>
            <a:tailEnd type="triangle"/>
          </a:ln>
        </p:spPr>
        <p:txBody>
          <a:bodyPr lIns="45719" rIns="45719"/>
          <a:lstStyle/>
          <a:p>
            <a:endParaRPr/>
          </a:p>
        </p:txBody>
      </p:sp>
      <p:sp>
        <p:nvSpPr>
          <p:cNvPr id="1356" name="Line"/>
          <p:cNvSpPr/>
          <p:nvPr/>
        </p:nvSpPr>
        <p:spPr>
          <a:xfrm flipH="1" flipV="1">
            <a:off x="6454775" y="3902074"/>
            <a:ext cx="338138" cy="493714"/>
          </a:xfrm>
          <a:prstGeom prst="line">
            <a:avLst/>
          </a:prstGeom>
          <a:ln w="57150">
            <a:solidFill>
              <a:srgbClr val="000000"/>
            </a:solidFill>
            <a:tailEnd type="triangle"/>
          </a:ln>
        </p:spPr>
        <p:txBody>
          <a:bodyPr lIns="45719" rIns="45719"/>
          <a:lstStyle/>
          <a:p>
            <a:endParaRPr/>
          </a:p>
        </p:txBody>
      </p:sp>
      <p:sp>
        <p:nvSpPr>
          <p:cNvPr id="1357" name="Line"/>
          <p:cNvSpPr/>
          <p:nvPr/>
        </p:nvSpPr>
        <p:spPr>
          <a:xfrm flipV="1">
            <a:off x="5875337" y="3902075"/>
            <a:ext cx="269876" cy="479425"/>
          </a:xfrm>
          <a:prstGeom prst="line">
            <a:avLst/>
          </a:prstGeom>
          <a:ln w="57150">
            <a:solidFill>
              <a:srgbClr val="000000"/>
            </a:solidFill>
            <a:tailEnd type="triangle"/>
          </a:ln>
        </p:spPr>
        <p:txBody>
          <a:bodyPr lIns="45719" rIns="45719"/>
          <a:lstStyle/>
          <a:p>
            <a:endParaRPr/>
          </a:p>
        </p:txBody>
      </p:sp>
      <p:sp>
        <p:nvSpPr>
          <p:cNvPr id="1358" name="Line"/>
          <p:cNvSpPr/>
          <p:nvPr/>
        </p:nvSpPr>
        <p:spPr>
          <a:xfrm flipV="1">
            <a:off x="6296024" y="3127375"/>
            <a:ext cx="1" cy="396875"/>
          </a:xfrm>
          <a:prstGeom prst="line">
            <a:avLst/>
          </a:prstGeom>
          <a:ln w="57150">
            <a:solidFill>
              <a:srgbClr val="000000"/>
            </a:solidFill>
            <a:tailEnd type="triangle"/>
          </a:ln>
        </p:spPr>
        <p:txBody>
          <a:bodyPr lIns="45719" rIns="45719"/>
          <a:lstStyle/>
          <a:p>
            <a:endParaRPr/>
          </a:p>
        </p:txBody>
      </p:sp>
      <p:pic>
        <p:nvPicPr>
          <p:cNvPr id="1359" name="image.png" descr="image.png"/>
          <p:cNvPicPr>
            <a:picLocks noChangeAspect="1"/>
          </p:cNvPicPr>
          <p:nvPr/>
        </p:nvPicPr>
        <p:blipFill>
          <a:blip r:embed="rId5"/>
          <a:stretch>
            <a:fillRect/>
          </a:stretch>
        </p:blipFill>
        <p:spPr>
          <a:xfrm>
            <a:off x="6894512" y="4810125"/>
            <a:ext cx="1023938" cy="1047750"/>
          </a:xfrm>
          <a:prstGeom prst="rect">
            <a:avLst/>
          </a:prstGeom>
          <a:ln w="12700">
            <a:miter lim="400000"/>
          </a:ln>
        </p:spPr>
      </p:pic>
      <p:pic>
        <p:nvPicPr>
          <p:cNvPr id="1360" name="image.png" descr="image.png"/>
          <p:cNvPicPr>
            <a:picLocks noChangeAspect="1"/>
          </p:cNvPicPr>
          <p:nvPr/>
        </p:nvPicPr>
        <p:blipFill>
          <a:blip r:embed="rId6"/>
          <a:stretch>
            <a:fillRect/>
          </a:stretch>
        </p:blipFill>
        <p:spPr>
          <a:xfrm>
            <a:off x="5583237" y="4773612"/>
            <a:ext cx="817563" cy="1054101"/>
          </a:xfrm>
          <a:prstGeom prst="rect">
            <a:avLst/>
          </a:prstGeom>
          <a:ln w="12700">
            <a:miter lim="400000"/>
          </a:ln>
        </p:spPr>
      </p:pic>
      <p:pic>
        <p:nvPicPr>
          <p:cNvPr id="1361" name="image.png" descr="image.png"/>
          <p:cNvPicPr>
            <a:picLocks noChangeAspect="1"/>
          </p:cNvPicPr>
          <p:nvPr/>
        </p:nvPicPr>
        <p:blipFill>
          <a:blip r:embed="rId7"/>
          <a:stretch>
            <a:fillRect/>
          </a:stretch>
        </p:blipFill>
        <p:spPr>
          <a:xfrm>
            <a:off x="6321425" y="4816475"/>
            <a:ext cx="768350" cy="1017588"/>
          </a:xfrm>
          <a:prstGeom prst="rect">
            <a:avLst/>
          </a:prstGeom>
          <a:ln w="12700">
            <a:miter lim="400000"/>
          </a:ln>
        </p:spPr>
      </p:pic>
      <p:pic>
        <p:nvPicPr>
          <p:cNvPr id="1362" name="image.png" descr="image.png"/>
          <p:cNvPicPr>
            <a:picLocks noChangeAspect="1"/>
          </p:cNvPicPr>
          <p:nvPr/>
        </p:nvPicPr>
        <p:blipFill>
          <a:blip r:embed="rId8"/>
          <a:stretch>
            <a:fillRect/>
          </a:stretch>
        </p:blipFill>
        <p:spPr>
          <a:xfrm>
            <a:off x="4705350" y="4797425"/>
            <a:ext cx="1079500" cy="1060450"/>
          </a:xfrm>
          <a:prstGeom prst="rect">
            <a:avLst/>
          </a:prstGeom>
          <a:ln w="12700">
            <a:miter lim="400000"/>
          </a:ln>
        </p:spPr>
      </p:pic>
      <p:grpSp>
        <p:nvGrpSpPr>
          <p:cNvPr id="1365" name="Group"/>
          <p:cNvGrpSpPr/>
          <p:nvPr/>
        </p:nvGrpSpPr>
        <p:grpSpPr>
          <a:xfrm>
            <a:off x="5528945" y="5795962"/>
            <a:ext cx="816611" cy="415926"/>
            <a:chOff x="0" y="0"/>
            <a:chExt cx="816610" cy="415924"/>
          </a:xfrm>
        </p:grpSpPr>
        <p:sp>
          <p:nvSpPr>
            <p:cNvPr id="1363"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1364" name="h"/>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h</a:t>
              </a:r>
            </a:p>
          </p:txBody>
        </p:sp>
      </p:grpSp>
      <p:grpSp>
        <p:nvGrpSpPr>
          <p:cNvPr id="1368" name="Group"/>
          <p:cNvGrpSpPr/>
          <p:nvPr/>
        </p:nvGrpSpPr>
        <p:grpSpPr>
          <a:xfrm>
            <a:off x="4025582" y="1795462"/>
            <a:ext cx="816611" cy="719138"/>
            <a:chOff x="0" y="0"/>
            <a:chExt cx="816610" cy="719137"/>
          </a:xfrm>
        </p:grpSpPr>
        <p:sp>
          <p:nvSpPr>
            <p:cNvPr id="1366" name="Rectangle"/>
            <p:cNvSpPr/>
            <p:nvPr/>
          </p:nvSpPr>
          <p:spPr>
            <a:xfrm rot="5400000">
              <a:off x="20161" y="175418"/>
              <a:ext cx="719138" cy="368301"/>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367" name="c"/>
            <p:cNvSpPr txBox="1"/>
            <p:nvPr/>
          </p:nvSpPr>
          <p:spPr>
            <a:xfrm>
              <a:off x="0" y="128586"/>
              <a:ext cx="816611" cy="350663"/>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c</a:t>
              </a:r>
            </a:p>
          </p:txBody>
        </p:sp>
      </p:grpSp>
      <p:sp>
        <p:nvSpPr>
          <p:cNvPr id="1369" name="Line"/>
          <p:cNvSpPr/>
          <p:nvPr/>
        </p:nvSpPr>
        <p:spPr>
          <a:xfrm>
            <a:off x="6408737" y="2292349"/>
            <a:ext cx="1625601" cy="377826"/>
          </a:xfrm>
          <a:custGeom>
            <a:avLst/>
            <a:gdLst/>
            <a:ahLst/>
            <a:cxnLst>
              <a:cxn ang="0">
                <a:pos x="wd2" y="hd2"/>
              </a:cxn>
              <a:cxn ang="5400000">
                <a:pos x="wd2" y="hd2"/>
              </a:cxn>
              <a:cxn ang="10800000">
                <a:pos x="wd2" y="hd2"/>
              </a:cxn>
              <a:cxn ang="16200000">
                <a:pos x="wd2" y="hd2"/>
              </a:cxn>
            </a:cxnLst>
            <a:rect l="0" t="0" r="r" b="b"/>
            <a:pathLst>
              <a:path w="21600" h="21375" extrusionOk="0">
                <a:moveTo>
                  <a:pt x="0" y="21375"/>
                </a:moveTo>
                <a:cubicBezTo>
                  <a:pt x="1575" y="14540"/>
                  <a:pt x="3150" y="7704"/>
                  <a:pt x="6750" y="4150"/>
                </a:cubicBezTo>
                <a:cubicBezTo>
                  <a:pt x="10350" y="595"/>
                  <a:pt x="18546" y="-225"/>
                  <a:pt x="21600" y="48"/>
                </a:cubicBezTo>
              </a:path>
            </a:pathLst>
          </a:custGeom>
          <a:ln w="57150">
            <a:solidFill>
              <a:srgbClr val="000000"/>
            </a:solidFill>
            <a:tailEnd type="triangle"/>
          </a:ln>
        </p:spPr>
        <p:txBody>
          <a:bodyPr lIns="45719" rIns="45719" anchor="ctr"/>
          <a:lstStyle/>
          <a:p>
            <a:endParaRPr/>
          </a:p>
        </p:txBody>
      </p:sp>
      <p:sp>
        <p:nvSpPr>
          <p:cNvPr id="1370" name="Line"/>
          <p:cNvSpPr/>
          <p:nvPr/>
        </p:nvSpPr>
        <p:spPr>
          <a:xfrm>
            <a:off x="4630737" y="2320924"/>
            <a:ext cx="311151" cy="379414"/>
          </a:xfrm>
          <a:custGeom>
            <a:avLst/>
            <a:gdLst/>
            <a:ahLst/>
            <a:cxnLst>
              <a:cxn ang="0">
                <a:pos x="wd2" y="hd2"/>
              </a:cxn>
              <a:cxn ang="5400000">
                <a:pos x="wd2" y="hd2"/>
              </a:cxn>
              <a:cxn ang="10800000">
                <a:pos x="wd2" y="hd2"/>
              </a:cxn>
              <a:cxn ang="16200000">
                <a:pos x="wd2" y="hd2"/>
              </a:cxn>
            </a:cxnLst>
            <a:rect l="0" t="0" r="r" b="b"/>
            <a:pathLst>
              <a:path w="21600" h="21379" extrusionOk="0">
                <a:moveTo>
                  <a:pt x="0" y="52"/>
                </a:moveTo>
                <a:cubicBezTo>
                  <a:pt x="5400" y="-84"/>
                  <a:pt x="10800" y="-221"/>
                  <a:pt x="14400" y="3333"/>
                </a:cubicBezTo>
                <a:cubicBezTo>
                  <a:pt x="18000" y="6888"/>
                  <a:pt x="19800" y="14133"/>
                  <a:pt x="21600" y="21379"/>
                </a:cubicBezTo>
              </a:path>
            </a:pathLst>
          </a:custGeom>
          <a:ln w="57150">
            <a:solidFill>
              <a:srgbClr val="000000"/>
            </a:solidFill>
            <a:tailEnd type="triangle"/>
          </a:ln>
        </p:spPr>
        <p:txBody>
          <a:bodyPr lIns="45719" rIns="45719" anchor="ctr"/>
          <a:lstStyle/>
          <a:p>
            <a:endParaRPr/>
          </a:p>
        </p:txBody>
      </p:sp>
      <p:sp>
        <p:nvSpPr>
          <p:cNvPr id="1371" name="Line"/>
          <p:cNvSpPr/>
          <p:nvPr/>
        </p:nvSpPr>
        <p:spPr>
          <a:xfrm>
            <a:off x="6542087" y="2938462"/>
            <a:ext cx="887413" cy="1"/>
          </a:xfrm>
          <a:prstGeom prst="line">
            <a:avLst/>
          </a:prstGeom>
          <a:ln w="57150">
            <a:solidFill>
              <a:srgbClr val="000000"/>
            </a:solidFill>
            <a:tailEnd type="triangle"/>
          </a:ln>
        </p:spPr>
        <p:txBody>
          <a:bodyPr lIns="45719" rIns="45719"/>
          <a:lstStyle/>
          <a:p>
            <a:endParaRPr/>
          </a:p>
        </p:txBody>
      </p:sp>
      <p:sp>
        <p:nvSpPr>
          <p:cNvPr id="1372" name="Line"/>
          <p:cNvSpPr/>
          <p:nvPr/>
        </p:nvSpPr>
        <p:spPr>
          <a:xfrm flipV="1">
            <a:off x="7664132" y="3141662"/>
            <a:ext cx="1" cy="1230313"/>
          </a:xfrm>
          <a:prstGeom prst="line">
            <a:avLst/>
          </a:prstGeom>
          <a:ln w="57150">
            <a:solidFill>
              <a:srgbClr val="000000"/>
            </a:solidFill>
            <a:tailEnd type="triangle"/>
          </a:ln>
        </p:spPr>
        <p:txBody>
          <a:bodyPr lIns="45719" rIns="45719"/>
          <a:lstStyle/>
          <a:p>
            <a:endParaRPr/>
          </a:p>
        </p:txBody>
      </p:sp>
      <p:pic>
        <p:nvPicPr>
          <p:cNvPr id="1373" name="image.png" descr="image.png"/>
          <p:cNvPicPr>
            <a:picLocks noChangeAspect="1"/>
          </p:cNvPicPr>
          <p:nvPr/>
        </p:nvPicPr>
        <p:blipFill>
          <a:blip r:embed="rId9"/>
          <a:stretch>
            <a:fillRect/>
          </a:stretch>
        </p:blipFill>
        <p:spPr>
          <a:xfrm>
            <a:off x="6040437" y="3498850"/>
            <a:ext cx="525463" cy="469900"/>
          </a:xfrm>
          <a:prstGeom prst="rect">
            <a:avLst/>
          </a:prstGeom>
          <a:ln w="12700">
            <a:miter lim="400000"/>
          </a:ln>
        </p:spPr>
      </p:pic>
      <p:pic>
        <p:nvPicPr>
          <p:cNvPr id="1374" name="image.png" descr="image.png"/>
          <p:cNvPicPr>
            <a:picLocks noChangeAspect="1"/>
          </p:cNvPicPr>
          <p:nvPr/>
        </p:nvPicPr>
        <p:blipFill>
          <a:blip r:embed="rId10"/>
          <a:stretch>
            <a:fillRect/>
          </a:stretch>
        </p:blipFill>
        <p:spPr>
          <a:xfrm>
            <a:off x="4705350" y="2693987"/>
            <a:ext cx="531813" cy="469901"/>
          </a:xfrm>
          <a:prstGeom prst="rect">
            <a:avLst/>
          </a:prstGeom>
          <a:ln w="12700">
            <a:miter lim="400000"/>
          </a:ln>
        </p:spPr>
      </p:pic>
      <p:pic>
        <p:nvPicPr>
          <p:cNvPr id="1375" name="image.png" descr="image.png"/>
          <p:cNvPicPr>
            <a:picLocks noChangeAspect="1"/>
          </p:cNvPicPr>
          <p:nvPr/>
        </p:nvPicPr>
        <p:blipFill>
          <a:blip r:embed="rId11"/>
          <a:stretch>
            <a:fillRect/>
          </a:stretch>
        </p:blipFill>
        <p:spPr>
          <a:xfrm>
            <a:off x="7381875" y="2676525"/>
            <a:ext cx="530225" cy="468313"/>
          </a:xfrm>
          <a:prstGeom prst="rect">
            <a:avLst/>
          </a:prstGeom>
          <a:ln w="12700">
            <a:miter lim="400000"/>
          </a:ln>
        </p:spPr>
      </p:pic>
      <p:sp>
        <p:nvSpPr>
          <p:cNvPr id="1376" name="tanh"/>
          <p:cNvSpPr txBox="1"/>
          <p:nvPr/>
        </p:nvSpPr>
        <p:spPr>
          <a:xfrm>
            <a:off x="6287770" y="2867025"/>
            <a:ext cx="13373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tanh</a:t>
            </a:r>
          </a:p>
        </p:txBody>
      </p:sp>
      <p:sp>
        <p:nvSpPr>
          <p:cNvPr id="1377" name="Line"/>
          <p:cNvSpPr/>
          <p:nvPr/>
        </p:nvSpPr>
        <p:spPr>
          <a:xfrm flipV="1">
            <a:off x="7664132" y="1449387"/>
            <a:ext cx="1" cy="1230313"/>
          </a:xfrm>
          <a:prstGeom prst="line">
            <a:avLst/>
          </a:prstGeom>
          <a:ln w="57150">
            <a:solidFill>
              <a:srgbClr val="000000"/>
            </a:solidFill>
            <a:tailEnd type="triangle"/>
          </a:ln>
        </p:spPr>
        <p:txBody>
          <a:bodyPr lIns="45719" rIns="45719"/>
          <a:lstStyle/>
          <a:p>
            <a:endParaRPr/>
          </a:p>
        </p:txBody>
      </p:sp>
      <p:grpSp>
        <p:nvGrpSpPr>
          <p:cNvPr id="1380" name="Group"/>
          <p:cNvGrpSpPr/>
          <p:nvPr/>
        </p:nvGrpSpPr>
        <p:grpSpPr>
          <a:xfrm>
            <a:off x="7821294" y="1806575"/>
            <a:ext cx="816611" cy="720725"/>
            <a:chOff x="0" y="0"/>
            <a:chExt cx="816610" cy="720725"/>
          </a:xfrm>
        </p:grpSpPr>
        <p:sp>
          <p:nvSpPr>
            <p:cNvPr id="1378" name="Rectangle"/>
            <p:cNvSpPr/>
            <p:nvPr/>
          </p:nvSpPr>
          <p:spPr>
            <a:xfrm rot="5400000">
              <a:off x="47942" y="176212"/>
              <a:ext cx="720726" cy="368301"/>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379" name="c'"/>
            <p:cNvSpPr txBox="1"/>
            <p:nvPr/>
          </p:nvSpPr>
          <p:spPr>
            <a:xfrm>
              <a:off x="0" y="147637"/>
              <a:ext cx="816611" cy="350662"/>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c'</a:t>
              </a:r>
            </a:p>
          </p:txBody>
        </p:sp>
      </p:grpSp>
      <p:grpSp>
        <p:nvGrpSpPr>
          <p:cNvPr id="1383" name="Group"/>
          <p:cNvGrpSpPr/>
          <p:nvPr/>
        </p:nvGrpSpPr>
        <p:grpSpPr>
          <a:xfrm>
            <a:off x="4031932" y="2595562"/>
            <a:ext cx="816611" cy="719138"/>
            <a:chOff x="0" y="0"/>
            <a:chExt cx="816610" cy="719137"/>
          </a:xfrm>
        </p:grpSpPr>
        <p:sp>
          <p:nvSpPr>
            <p:cNvPr id="1381" name="Rectangle"/>
            <p:cNvSpPr/>
            <p:nvPr/>
          </p:nvSpPr>
          <p:spPr>
            <a:xfrm rot="5400000">
              <a:off x="20161" y="175418"/>
              <a:ext cx="719138" cy="368301"/>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382" name="a"/>
            <p:cNvSpPr txBox="1"/>
            <p:nvPr/>
          </p:nvSpPr>
          <p:spPr>
            <a:xfrm>
              <a:off x="0" y="128586"/>
              <a:ext cx="816611" cy="350663"/>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a</a:t>
              </a:r>
            </a:p>
          </p:txBody>
        </p:sp>
      </p:grpSp>
      <p:grpSp>
        <p:nvGrpSpPr>
          <p:cNvPr id="1386" name="Group"/>
          <p:cNvGrpSpPr/>
          <p:nvPr/>
        </p:nvGrpSpPr>
        <p:grpSpPr>
          <a:xfrm>
            <a:off x="6405245" y="5810249"/>
            <a:ext cx="815023" cy="415925"/>
            <a:chOff x="0" y="0"/>
            <a:chExt cx="815022" cy="415923"/>
          </a:xfrm>
        </p:grpSpPr>
        <p:sp>
          <p:nvSpPr>
            <p:cNvPr id="1384" name="Rectangle"/>
            <p:cNvSpPr/>
            <p:nvPr/>
          </p:nvSpPr>
          <p:spPr>
            <a:xfrm>
              <a:off x="11430" y="46037"/>
              <a:ext cx="719138" cy="369887"/>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1385" name="b"/>
            <p:cNvSpPr txBox="1"/>
            <p:nvPr/>
          </p:nvSpPr>
          <p:spPr>
            <a:xfrm>
              <a:off x="0" y="0"/>
              <a:ext cx="815023"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b</a:t>
              </a:r>
            </a:p>
          </p:txBody>
        </p:sp>
      </p:grpSp>
      <p:grpSp>
        <p:nvGrpSpPr>
          <p:cNvPr id="1389" name="Group"/>
          <p:cNvGrpSpPr/>
          <p:nvPr/>
        </p:nvGrpSpPr>
        <p:grpSpPr>
          <a:xfrm>
            <a:off x="7856219" y="2571750"/>
            <a:ext cx="816611" cy="719138"/>
            <a:chOff x="0" y="0"/>
            <a:chExt cx="816610" cy="719137"/>
          </a:xfrm>
        </p:grpSpPr>
        <p:sp>
          <p:nvSpPr>
            <p:cNvPr id="1387" name="Rectangle"/>
            <p:cNvSpPr/>
            <p:nvPr/>
          </p:nvSpPr>
          <p:spPr>
            <a:xfrm rot="5400000">
              <a:off x="20161" y="175418"/>
              <a:ext cx="719138" cy="368301"/>
            </a:xfrm>
            <a:prstGeom prst="rect">
              <a:avLst/>
            </a:prstGeom>
            <a:gradFill flip="none" rotWithShape="1">
              <a:gsLst>
                <a:gs pos="0">
                  <a:schemeClr val="accent2">
                    <a:satOff val="65334"/>
                    <a:lumOff val="5918"/>
                  </a:schemeClr>
                </a:gs>
                <a:gs pos="35000">
                  <a:srgbClr val="ECEBFF"/>
                </a:gs>
                <a:gs pos="100000">
                  <a:srgbClr val="F7F6FF"/>
                </a:gs>
              </a:gsLst>
              <a:lin ang="16200000" scaled="0"/>
            </a:gradFill>
            <a:ln w="9525" cap="flat">
              <a:solidFill>
                <a:srgbClr val="D4D3E7"/>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388" name="a'"/>
            <p:cNvSpPr txBox="1"/>
            <p:nvPr/>
          </p:nvSpPr>
          <p:spPr>
            <a:xfrm>
              <a:off x="0" y="128587"/>
              <a:ext cx="816611" cy="350663"/>
            </a:xfrm>
            <a:prstGeom prst="rect">
              <a:avLst/>
            </a:prstGeom>
            <a:noFill/>
            <a:ln w="12700" cap="flat">
              <a:noFill/>
              <a:miter lim="400000"/>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a'</a:t>
              </a:r>
            </a:p>
          </p:txBody>
        </p:sp>
      </p:grpSp>
      <p:grpSp>
        <p:nvGrpSpPr>
          <p:cNvPr id="1392" name="Group"/>
          <p:cNvGrpSpPr/>
          <p:nvPr/>
        </p:nvGrpSpPr>
        <p:grpSpPr>
          <a:xfrm>
            <a:off x="7691119" y="1020762"/>
            <a:ext cx="816611" cy="415926"/>
            <a:chOff x="0" y="0"/>
            <a:chExt cx="816610" cy="415924"/>
          </a:xfrm>
        </p:grpSpPr>
        <p:sp>
          <p:nvSpPr>
            <p:cNvPr id="1390" name="Rectangle"/>
            <p:cNvSpPr/>
            <p:nvPr/>
          </p:nvSpPr>
          <p:spPr>
            <a:xfrm>
              <a:off x="11430" y="46036"/>
              <a:ext cx="720726" cy="369889"/>
            </a:xfrm>
            <a:prstGeom prst="rect">
              <a:avLst/>
            </a:prstGeom>
            <a:solidFill>
              <a:srgbClr val="E2E2FF"/>
            </a:solidFill>
            <a:ln w="38100" cap="flat">
              <a:solidFill>
                <a:srgbClr val="FFFFFF"/>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solidFill>
                    <a:srgbClr val="FFFFFF"/>
                  </a:solidFill>
                </a:defRPr>
              </a:pPr>
              <a:endParaRPr/>
            </a:p>
          </p:txBody>
        </p:sp>
        <p:sp>
          <p:nvSpPr>
            <p:cNvPr id="1391" name="b'"/>
            <p:cNvSpPr txBox="1"/>
            <p:nvPr/>
          </p:nvSpPr>
          <p:spPr>
            <a:xfrm>
              <a:off x="0" y="0"/>
              <a:ext cx="8166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800"/>
              </a:lvl1pPr>
            </a:lstStyle>
            <a:p>
              <a:r>
                <a:t>b'</a:t>
              </a:r>
            </a:p>
          </p:txBody>
        </p:sp>
      </p:grpSp>
      <p:sp>
        <p:nvSpPr>
          <p:cNvPr id="1393" name="You can generalize this to 3D, and more."/>
          <p:cNvSpPr txBox="1"/>
          <p:nvPr/>
        </p:nvSpPr>
        <p:spPr>
          <a:xfrm>
            <a:off x="45719" y="6396037"/>
            <a:ext cx="4225750"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You can generalize this to 3D, and more.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3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 grpId="1" animBg="1" advAuto="0"/>
      <p:bldP spid="1386" grpId="2" animBg="1" advAuto="0"/>
      <p:bldP spid="1389" grpId="3" animBg="1" advAuto="0"/>
      <p:bldP spid="1392" grpId="4"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 name="Applications of LSTM / RNN"/>
          <p:cNvSpPr txBox="1">
            <a:spLocks noGrp="1"/>
          </p:cNvSpPr>
          <p:nvPr>
            <p:ph type="title" idx="4294967295"/>
          </p:nvPr>
        </p:nvSpPr>
        <p:spPr>
          <a:xfrm>
            <a:off x="1400475" y="3229592"/>
            <a:ext cx="8229600" cy="1143001"/>
          </a:xfrm>
          <a:prstGeom prst="rect">
            <a:avLst/>
          </a:prstGeom>
        </p:spPr>
        <p:txBody>
          <a:bodyPr>
            <a:normAutofit/>
          </a:bodyPr>
          <a:lstStyle/>
          <a:p>
            <a:r>
              <a:rPr dirty="0"/>
              <a:t>Applications of LSTM / RNN</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 name="Neural machine translation"/>
          <p:cNvSpPr txBox="1">
            <a:spLocks noGrp="1"/>
          </p:cNvSpPr>
          <p:nvPr>
            <p:ph type="title" idx="4294967295"/>
          </p:nvPr>
        </p:nvSpPr>
        <p:spPr>
          <a:xfrm>
            <a:off x="457200" y="274637"/>
            <a:ext cx="8229600" cy="1143001"/>
          </a:xfrm>
          <a:prstGeom prst="rect">
            <a:avLst/>
          </a:prstGeom>
        </p:spPr>
        <p:txBody>
          <a:bodyPr>
            <a:normAutofit/>
          </a:bodyPr>
          <a:lstStyle/>
          <a:p>
            <a:r>
              <a:t>Neural machine translation</a:t>
            </a:r>
          </a:p>
        </p:txBody>
      </p:sp>
      <p:pic>
        <p:nvPicPr>
          <p:cNvPr id="1399" name="image.png" descr="image.png"/>
          <p:cNvPicPr>
            <a:picLocks noChangeAspect="1"/>
          </p:cNvPicPr>
          <p:nvPr/>
        </p:nvPicPr>
        <p:blipFill>
          <a:blip r:embed="rId2"/>
          <a:stretch>
            <a:fillRect/>
          </a:stretch>
        </p:blipFill>
        <p:spPr>
          <a:xfrm>
            <a:off x="1524000" y="1447800"/>
            <a:ext cx="5748338" cy="5310188"/>
          </a:xfrm>
          <a:prstGeom prst="rect">
            <a:avLst/>
          </a:prstGeom>
          <a:ln w="12700">
            <a:miter lim="400000"/>
          </a:ln>
        </p:spPr>
      </p:pic>
      <p:sp>
        <p:nvSpPr>
          <p:cNvPr id="1400" name="LSTM"/>
          <p:cNvSpPr txBox="1"/>
          <p:nvPr/>
        </p:nvSpPr>
        <p:spPr>
          <a:xfrm>
            <a:off x="198120" y="3962400"/>
            <a:ext cx="71381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LSTM</a:t>
            </a:r>
          </a:p>
        </p:txBody>
      </p:sp>
      <p:sp>
        <p:nvSpPr>
          <p:cNvPr id="1401" name="Line"/>
          <p:cNvSpPr/>
          <p:nvPr/>
        </p:nvSpPr>
        <p:spPr>
          <a:xfrm flipV="1">
            <a:off x="914399" y="3886200"/>
            <a:ext cx="533401" cy="1524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1402" name="Line"/>
          <p:cNvSpPr/>
          <p:nvPr/>
        </p:nvSpPr>
        <p:spPr>
          <a:xfrm>
            <a:off x="914400" y="4267199"/>
            <a:ext cx="609601" cy="1524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How does RNN reduce complexity?"/>
          <p:cNvSpPr txBox="1">
            <a:spLocks noGrp="1"/>
          </p:cNvSpPr>
          <p:nvPr>
            <p:ph type="title" idx="4294967295"/>
          </p:nvPr>
        </p:nvSpPr>
        <p:spPr>
          <a:xfrm>
            <a:off x="457200" y="-1"/>
            <a:ext cx="8229600" cy="1143002"/>
          </a:xfrm>
          <a:prstGeom prst="rect">
            <a:avLst/>
          </a:prstGeom>
        </p:spPr>
        <p:txBody>
          <a:bodyPr>
            <a:normAutofit/>
          </a:bodyPr>
          <a:lstStyle/>
          <a:p>
            <a:r>
              <a:t>How does RNN reduce complexity?</a:t>
            </a:r>
          </a:p>
        </p:txBody>
      </p:sp>
      <p:grpSp>
        <p:nvGrpSpPr>
          <p:cNvPr id="60" name="Group"/>
          <p:cNvGrpSpPr/>
          <p:nvPr/>
        </p:nvGrpSpPr>
        <p:grpSpPr>
          <a:xfrm>
            <a:off x="1443037" y="3709987"/>
            <a:ext cx="930276" cy="930276"/>
            <a:chOff x="0" y="0"/>
            <a:chExt cx="930275" cy="930275"/>
          </a:xfrm>
        </p:grpSpPr>
        <p:sp>
          <p:nvSpPr>
            <p:cNvPr id="58" name="Square"/>
            <p:cNvSpPr/>
            <p:nvPr/>
          </p:nvSpPr>
          <p:spPr>
            <a:xfrm>
              <a:off x="0" y="0"/>
              <a:ext cx="930275" cy="930275"/>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59" name="f"/>
            <p:cNvSpPr txBox="1"/>
            <p:nvPr/>
          </p:nvSpPr>
          <p:spPr>
            <a:xfrm>
              <a:off x="58419" y="289806"/>
              <a:ext cx="813437"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63" name="Group"/>
          <p:cNvGrpSpPr/>
          <p:nvPr/>
        </p:nvGrpSpPr>
        <p:grpSpPr>
          <a:xfrm>
            <a:off x="477837" y="3709987"/>
            <a:ext cx="508001" cy="930276"/>
            <a:chOff x="0" y="0"/>
            <a:chExt cx="508000" cy="930275"/>
          </a:xfrm>
        </p:grpSpPr>
        <p:sp>
          <p:nvSpPr>
            <p:cNvPr id="61" name="Rectangle"/>
            <p:cNvSpPr/>
            <p:nvPr/>
          </p:nvSpPr>
          <p:spPr>
            <a:xfrm>
              <a:off x="0" y="0"/>
              <a:ext cx="508000" cy="930275"/>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baseline="30000"/>
              </a:pPr>
              <a:endParaRPr/>
            </a:p>
          </p:txBody>
        </p:sp>
        <p:sp>
          <p:nvSpPr>
            <p:cNvPr id="62" name="h0"/>
            <p:cNvSpPr txBox="1"/>
            <p:nvPr/>
          </p:nvSpPr>
          <p:spPr>
            <a:xfrm>
              <a:off x="58419" y="289806"/>
              <a:ext cx="391161"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h</a:t>
              </a:r>
              <a:r>
                <a:rPr baseline="30000"/>
                <a:t>0</a:t>
              </a:r>
            </a:p>
          </p:txBody>
        </p:sp>
      </p:grpSp>
      <p:grpSp>
        <p:nvGrpSpPr>
          <p:cNvPr id="66" name="Group"/>
          <p:cNvGrpSpPr/>
          <p:nvPr/>
        </p:nvGrpSpPr>
        <p:grpSpPr>
          <a:xfrm>
            <a:off x="2797175" y="3732212"/>
            <a:ext cx="508000" cy="931863"/>
            <a:chOff x="0" y="0"/>
            <a:chExt cx="508000" cy="931862"/>
          </a:xfrm>
        </p:grpSpPr>
        <p:sp>
          <p:nvSpPr>
            <p:cNvPr id="64" name="Rectangle"/>
            <p:cNvSpPr/>
            <p:nvPr/>
          </p:nvSpPr>
          <p:spPr>
            <a:xfrm>
              <a:off x="0" y="0"/>
              <a:ext cx="508000" cy="931863"/>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baseline="30000"/>
              </a:pPr>
              <a:endParaRPr/>
            </a:p>
          </p:txBody>
        </p:sp>
        <p:sp>
          <p:nvSpPr>
            <p:cNvPr id="65" name="h1"/>
            <p:cNvSpPr txBox="1"/>
            <p:nvPr/>
          </p:nvSpPr>
          <p:spPr>
            <a:xfrm>
              <a:off x="58419" y="290600"/>
              <a:ext cx="3911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h</a:t>
              </a:r>
              <a:r>
                <a:rPr baseline="30000"/>
                <a:t>1</a:t>
              </a:r>
            </a:p>
          </p:txBody>
        </p:sp>
      </p:grpSp>
      <p:grpSp>
        <p:nvGrpSpPr>
          <p:cNvPr id="69" name="Group"/>
          <p:cNvGrpSpPr/>
          <p:nvPr/>
        </p:nvGrpSpPr>
        <p:grpSpPr>
          <a:xfrm>
            <a:off x="1447800" y="2819400"/>
            <a:ext cx="931863" cy="465138"/>
            <a:chOff x="0" y="0"/>
            <a:chExt cx="931862" cy="465137"/>
          </a:xfrm>
        </p:grpSpPr>
        <p:sp>
          <p:nvSpPr>
            <p:cNvPr id="67" name="Rectangle"/>
            <p:cNvSpPr/>
            <p:nvPr/>
          </p:nvSpPr>
          <p:spPr>
            <a:xfrm>
              <a:off x="0" y="0"/>
              <a:ext cx="931863" cy="465138"/>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1800" baseline="30000"/>
              </a:pPr>
              <a:endParaRPr/>
            </a:p>
          </p:txBody>
        </p:sp>
        <p:sp>
          <p:nvSpPr>
            <p:cNvPr id="68" name="y1"/>
            <p:cNvSpPr txBox="1"/>
            <p:nvPr/>
          </p:nvSpPr>
          <p:spPr>
            <a:xfrm>
              <a:off x="58419" y="57238"/>
              <a:ext cx="81502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y</a:t>
              </a:r>
              <a:r>
                <a:rPr baseline="30000"/>
                <a:t>1</a:t>
              </a:r>
            </a:p>
          </p:txBody>
        </p:sp>
      </p:grpSp>
      <p:grpSp>
        <p:nvGrpSpPr>
          <p:cNvPr id="72" name="Group"/>
          <p:cNvGrpSpPr/>
          <p:nvPr/>
        </p:nvGrpSpPr>
        <p:grpSpPr>
          <a:xfrm>
            <a:off x="1443037" y="5032375"/>
            <a:ext cx="930276" cy="465138"/>
            <a:chOff x="0" y="0"/>
            <a:chExt cx="930275" cy="465137"/>
          </a:xfrm>
        </p:grpSpPr>
        <p:sp>
          <p:nvSpPr>
            <p:cNvPr id="70" name="Rectangle"/>
            <p:cNvSpPr/>
            <p:nvPr/>
          </p:nvSpPr>
          <p:spPr>
            <a:xfrm>
              <a:off x="0" y="0"/>
              <a:ext cx="930275" cy="465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71" name="x1"/>
            <p:cNvSpPr txBox="1"/>
            <p:nvPr/>
          </p:nvSpPr>
          <p:spPr>
            <a:xfrm>
              <a:off x="58419" y="57238"/>
              <a:ext cx="81343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x</a:t>
              </a:r>
              <a:r>
                <a:rPr baseline="30000"/>
                <a:t>1</a:t>
              </a:r>
            </a:p>
          </p:txBody>
        </p:sp>
      </p:grpSp>
      <p:sp>
        <p:nvSpPr>
          <p:cNvPr id="73" name="Line"/>
          <p:cNvSpPr/>
          <p:nvPr/>
        </p:nvSpPr>
        <p:spPr>
          <a:xfrm>
            <a:off x="1036637" y="4181475"/>
            <a:ext cx="388938" cy="0"/>
          </a:xfrm>
          <a:prstGeom prst="line">
            <a:avLst/>
          </a:prstGeom>
          <a:ln w="38100">
            <a:solidFill>
              <a:srgbClr val="000000"/>
            </a:solidFill>
            <a:tailEnd type="triangle"/>
          </a:ln>
        </p:spPr>
        <p:txBody>
          <a:bodyPr lIns="45719" rIns="45719"/>
          <a:lstStyle/>
          <a:p>
            <a:endParaRPr/>
          </a:p>
        </p:txBody>
      </p:sp>
      <p:sp>
        <p:nvSpPr>
          <p:cNvPr id="74" name="Line"/>
          <p:cNvSpPr/>
          <p:nvPr/>
        </p:nvSpPr>
        <p:spPr>
          <a:xfrm>
            <a:off x="2408237" y="4198937"/>
            <a:ext cx="388938" cy="1"/>
          </a:xfrm>
          <a:prstGeom prst="line">
            <a:avLst/>
          </a:prstGeom>
          <a:ln w="38100">
            <a:solidFill>
              <a:srgbClr val="000000"/>
            </a:solidFill>
            <a:tailEnd type="triangle"/>
          </a:ln>
        </p:spPr>
        <p:txBody>
          <a:bodyPr lIns="45719" rIns="45719"/>
          <a:lstStyle/>
          <a:p>
            <a:endParaRPr/>
          </a:p>
        </p:txBody>
      </p:sp>
      <p:sp>
        <p:nvSpPr>
          <p:cNvPr id="75" name="Line"/>
          <p:cNvSpPr/>
          <p:nvPr/>
        </p:nvSpPr>
        <p:spPr>
          <a:xfrm flipV="1">
            <a:off x="1925002" y="3307397"/>
            <a:ext cx="1" cy="388938"/>
          </a:xfrm>
          <a:prstGeom prst="line">
            <a:avLst/>
          </a:prstGeom>
          <a:ln w="38100">
            <a:solidFill>
              <a:srgbClr val="000000"/>
            </a:solidFill>
            <a:tailEnd type="triangle"/>
          </a:ln>
        </p:spPr>
        <p:txBody>
          <a:bodyPr lIns="45719" rIns="45719"/>
          <a:lstStyle/>
          <a:p>
            <a:endParaRPr/>
          </a:p>
        </p:txBody>
      </p:sp>
      <p:sp>
        <p:nvSpPr>
          <p:cNvPr id="76" name="Line"/>
          <p:cNvSpPr/>
          <p:nvPr/>
        </p:nvSpPr>
        <p:spPr>
          <a:xfrm flipV="1">
            <a:off x="1925002" y="4640897"/>
            <a:ext cx="1" cy="390526"/>
          </a:xfrm>
          <a:prstGeom prst="line">
            <a:avLst/>
          </a:prstGeom>
          <a:ln w="38100">
            <a:solidFill>
              <a:srgbClr val="000000"/>
            </a:solidFill>
            <a:tailEnd type="triangle"/>
          </a:ln>
        </p:spPr>
        <p:txBody>
          <a:bodyPr lIns="45719" rIns="45719"/>
          <a:lstStyle/>
          <a:p>
            <a:endParaRPr/>
          </a:p>
        </p:txBody>
      </p:sp>
      <p:grpSp>
        <p:nvGrpSpPr>
          <p:cNvPr id="79" name="Group"/>
          <p:cNvGrpSpPr/>
          <p:nvPr/>
        </p:nvGrpSpPr>
        <p:grpSpPr>
          <a:xfrm>
            <a:off x="3729037" y="3738562"/>
            <a:ext cx="930276" cy="931863"/>
            <a:chOff x="0" y="0"/>
            <a:chExt cx="930275" cy="931862"/>
          </a:xfrm>
        </p:grpSpPr>
        <p:sp>
          <p:nvSpPr>
            <p:cNvPr id="77" name="Square"/>
            <p:cNvSpPr/>
            <p:nvPr/>
          </p:nvSpPr>
          <p:spPr>
            <a:xfrm>
              <a:off x="0" y="0"/>
              <a:ext cx="930275"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78" name="f"/>
            <p:cNvSpPr txBox="1"/>
            <p:nvPr/>
          </p:nvSpPr>
          <p:spPr>
            <a:xfrm>
              <a:off x="58419" y="290600"/>
              <a:ext cx="81343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82" name="Group"/>
          <p:cNvGrpSpPr/>
          <p:nvPr/>
        </p:nvGrpSpPr>
        <p:grpSpPr>
          <a:xfrm>
            <a:off x="5083175" y="3762375"/>
            <a:ext cx="508000" cy="930275"/>
            <a:chOff x="0" y="0"/>
            <a:chExt cx="508000" cy="930275"/>
          </a:xfrm>
        </p:grpSpPr>
        <p:sp>
          <p:nvSpPr>
            <p:cNvPr id="80" name="Rectangle"/>
            <p:cNvSpPr/>
            <p:nvPr/>
          </p:nvSpPr>
          <p:spPr>
            <a:xfrm>
              <a:off x="0" y="0"/>
              <a:ext cx="508000" cy="930275"/>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baseline="30000"/>
              </a:pPr>
              <a:endParaRPr/>
            </a:p>
          </p:txBody>
        </p:sp>
        <p:sp>
          <p:nvSpPr>
            <p:cNvPr id="81" name="h2"/>
            <p:cNvSpPr txBox="1"/>
            <p:nvPr/>
          </p:nvSpPr>
          <p:spPr>
            <a:xfrm>
              <a:off x="58419" y="289806"/>
              <a:ext cx="391161"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h</a:t>
              </a:r>
              <a:r>
                <a:rPr baseline="30000"/>
                <a:t>2</a:t>
              </a:r>
            </a:p>
          </p:txBody>
        </p:sp>
      </p:grpSp>
      <p:grpSp>
        <p:nvGrpSpPr>
          <p:cNvPr id="85" name="Group"/>
          <p:cNvGrpSpPr/>
          <p:nvPr/>
        </p:nvGrpSpPr>
        <p:grpSpPr>
          <a:xfrm>
            <a:off x="3729037" y="2852737"/>
            <a:ext cx="930276" cy="466726"/>
            <a:chOff x="0" y="0"/>
            <a:chExt cx="930275" cy="466725"/>
          </a:xfrm>
        </p:grpSpPr>
        <p:sp>
          <p:nvSpPr>
            <p:cNvPr id="83" name="Rectangle"/>
            <p:cNvSpPr/>
            <p:nvPr/>
          </p:nvSpPr>
          <p:spPr>
            <a:xfrm>
              <a:off x="0" y="0"/>
              <a:ext cx="930275" cy="466725"/>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1800" baseline="30000"/>
              </a:pPr>
              <a:endParaRPr/>
            </a:p>
          </p:txBody>
        </p:sp>
        <p:sp>
          <p:nvSpPr>
            <p:cNvPr id="84" name="y2"/>
            <p:cNvSpPr txBox="1"/>
            <p:nvPr/>
          </p:nvSpPr>
          <p:spPr>
            <a:xfrm>
              <a:off x="58419" y="58031"/>
              <a:ext cx="813437"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y</a:t>
              </a:r>
              <a:r>
                <a:rPr baseline="30000"/>
                <a:t>2</a:t>
              </a:r>
            </a:p>
          </p:txBody>
        </p:sp>
      </p:grpSp>
      <p:grpSp>
        <p:nvGrpSpPr>
          <p:cNvPr id="88" name="Group"/>
          <p:cNvGrpSpPr/>
          <p:nvPr/>
        </p:nvGrpSpPr>
        <p:grpSpPr>
          <a:xfrm>
            <a:off x="3729037" y="5060950"/>
            <a:ext cx="930276" cy="465138"/>
            <a:chOff x="0" y="0"/>
            <a:chExt cx="930275" cy="465137"/>
          </a:xfrm>
        </p:grpSpPr>
        <p:sp>
          <p:nvSpPr>
            <p:cNvPr id="86" name="Rectangle"/>
            <p:cNvSpPr/>
            <p:nvPr/>
          </p:nvSpPr>
          <p:spPr>
            <a:xfrm>
              <a:off x="0" y="0"/>
              <a:ext cx="930275" cy="465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1800" baseline="30000">
                  <a:solidFill>
                    <a:srgbClr val="FFFFFF"/>
                  </a:solidFill>
                </a:defRPr>
              </a:pPr>
              <a:endParaRPr/>
            </a:p>
          </p:txBody>
        </p:sp>
        <p:sp>
          <p:nvSpPr>
            <p:cNvPr id="87" name="x2"/>
            <p:cNvSpPr txBox="1"/>
            <p:nvPr/>
          </p:nvSpPr>
          <p:spPr>
            <a:xfrm>
              <a:off x="58419" y="57238"/>
              <a:ext cx="813437"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x</a:t>
              </a:r>
              <a:r>
                <a:rPr baseline="30000"/>
                <a:t>2</a:t>
              </a:r>
            </a:p>
          </p:txBody>
        </p:sp>
      </p:grpSp>
      <p:sp>
        <p:nvSpPr>
          <p:cNvPr id="89" name="Line"/>
          <p:cNvSpPr/>
          <p:nvPr/>
        </p:nvSpPr>
        <p:spPr>
          <a:xfrm>
            <a:off x="3322637" y="4210050"/>
            <a:ext cx="388938" cy="0"/>
          </a:xfrm>
          <a:prstGeom prst="line">
            <a:avLst/>
          </a:prstGeom>
          <a:ln w="38100">
            <a:solidFill>
              <a:srgbClr val="000000"/>
            </a:solidFill>
            <a:tailEnd type="triangle"/>
          </a:ln>
        </p:spPr>
        <p:txBody>
          <a:bodyPr lIns="45719" rIns="45719"/>
          <a:lstStyle/>
          <a:p>
            <a:endParaRPr/>
          </a:p>
        </p:txBody>
      </p:sp>
      <p:sp>
        <p:nvSpPr>
          <p:cNvPr id="90" name="Line"/>
          <p:cNvSpPr/>
          <p:nvPr/>
        </p:nvSpPr>
        <p:spPr>
          <a:xfrm>
            <a:off x="4694237" y="4227512"/>
            <a:ext cx="388938" cy="1"/>
          </a:xfrm>
          <a:prstGeom prst="line">
            <a:avLst/>
          </a:prstGeom>
          <a:ln w="38100">
            <a:solidFill>
              <a:srgbClr val="000000"/>
            </a:solidFill>
            <a:tailEnd type="triangle"/>
          </a:ln>
        </p:spPr>
        <p:txBody>
          <a:bodyPr lIns="45719" rIns="45719"/>
          <a:lstStyle/>
          <a:p>
            <a:endParaRPr/>
          </a:p>
        </p:txBody>
      </p:sp>
      <p:sp>
        <p:nvSpPr>
          <p:cNvPr id="91" name="Line"/>
          <p:cNvSpPr/>
          <p:nvPr/>
        </p:nvSpPr>
        <p:spPr>
          <a:xfrm flipV="1">
            <a:off x="4211002" y="3335972"/>
            <a:ext cx="1" cy="390526"/>
          </a:xfrm>
          <a:prstGeom prst="line">
            <a:avLst/>
          </a:prstGeom>
          <a:ln w="38100">
            <a:solidFill>
              <a:srgbClr val="000000"/>
            </a:solidFill>
            <a:tailEnd type="triangle"/>
          </a:ln>
        </p:spPr>
        <p:txBody>
          <a:bodyPr lIns="45719" rIns="45719"/>
          <a:lstStyle/>
          <a:p>
            <a:endParaRPr/>
          </a:p>
        </p:txBody>
      </p:sp>
      <p:sp>
        <p:nvSpPr>
          <p:cNvPr id="92" name="Line"/>
          <p:cNvSpPr/>
          <p:nvPr/>
        </p:nvSpPr>
        <p:spPr>
          <a:xfrm flipV="1">
            <a:off x="4211002" y="4671059"/>
            <a:ext cx="1" cy="388939"/>
          </a:xfrm>
          <a:prstGeom prst="line">
            <a:avLst/>
          </a:prstGeom>
          <a:ln w="38100">
            <a:solidFill>
              <a:srgbClr val="000000"/>
            </a:solidFill>
            <a:tailEnd type="triangle"/>
          </a:ln>
        </p:spPr>
        <p:txBody>
          <a:bodyPr lIns="45719" rIns="45719"/>
          <a:lstStyle/>
          <a:p>
            <a:endParaRPr/>
          </a:p>
        </p:txBody>
      </p:sp>
      <p:grpSp>
        <p:nvGrpSpPr>
          <p:cNvPr id="95" name="Group"/>
          <p:cNvGrpSpPr/>
          <p:nvPr/>
        </p:nvGrpSpPr>
        <p:grpSpPr>
          <a:xfrm>
            <a:off x="6048375" y="3743325"/>
            <a:ext cx="931863" cy="931863"/>
            <a:chOff x="0" y="0"/>
            <a:chExt cx="931862" cy="931862"/>
          </a:xfrm>
        </p:grpSpPr>
        <p:sp>
          <p:nvSpPr>
            <p:cNvPr id="93" name="Square"/>
            <p:cNvSpPr/>
            <p:nvPr/>
          </p:nvSpPr>
          <p:spPr>
            <a:xfrm>
              <a:off x="0" y="0"/>
              <a:ext cx="931863"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a:pPr>
              <a:endParaRPr/>
            </a:p>
          </p:txBody>
        </p:sp>
        <p:sp>
          <p:nvSpPr>
            <p:cNvPr id="94" name="f"/>
            <p:cNvSpPr txBox="1"/>
            <p:nvPr/>
          </p:nvSpPr>
          <p:spPr>
            <a:xfrm>
              <a:off x="58419" y="290600"/>
              <a:ext cx="81502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a:t>
              </a:r>
            </a:p>
          </p:txBody>
        </p:sp>
      </p:grpSp>
      <p:grpSp>
        <p:nvGrpSpPr>
          <p:cNvPr id="98" name="Group"/>
          <p:cNvGrpSpPr/>
          <p:nvPr/>
        </p:nvGrpSpPr>
        <p:grpSpPr>
          <a:xfrm>
            <a:off x="7402512" y="3767137"/>
            <a:ext cx="508001" cy="930276"/>
            <a:chOff x="0" y="0"/>
            <a:chExt cx="508000" cy="930275"/>
          </a:xfrm>
        </p:grpSpPr>
        <p:sp>
          <p:nvSpPr>
            <p:cNvPr id="96" name="Rectangle"/>
            <p:cNvSpPr/>
            <p:nvPr/>
          </p:nvSpPr>
          <p:spPr>
            <a:xfrm>
              <a:off x="0" y="0"/>
              <a:ext cx="508000" cy="930275"/>
            </a:xfrm>
            <a:prstGeom prst="rect">
              <a:avLst/>
            </a:prstGeom>
            <a:solidFill>
              <a:srgbClr val="C4C4D6"/>
            </a:solidFill>
            <a:ln w="25400" cap="flat">
              <a:solidFill>
                <a:srgbClr val="8F8F9D"/>
              </a:solidFill>
              <a:prstDash val="solid"/>
              <a:round/>
            </a:ln>
            <a:effectLst/>
          </p:spPr>
          <p:txBody>
            <a:bodyPr wrap="square" lIns="45719" tIns="45719" rIns="45719" bIns="45719" numCol="1" anchor="ctr">
              <a:noAutofit/>
            </a:bodyPr>
            <a:lstStyle/>
            <a:p>
              <a:pPr algn="ctr">
                <a:defRPr sz="1800" baseline="30000"/>
              </a:pPr>
              <a:endParaRPr/>
            </a:p>
          </p:txBody>
        </p:sp>
        <p:sp>
          <p:nvSpPr>
            <p:cNvPr id="97" name="h3"/>
            <p:cNvSpPr txBox="1"/>
            <p:nvPr/>
          </p:nvSpPr>
          <p:spPr>
            <a:xfrm>
              <a:off x="58419" y="289806"/>
              <a:ext cx="391161"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h</a:t>
              </a:r>
              <a:r>
                <a:rPr baseline="30000"/>
                <a:t>3</a:t>
              </a:r>
            </a:p>
          </p:txBody>
        </p:sp>
      </p:grpSp>
      <p:grpSp>
        <p:nvGrpSpPr>
          <p:cNvPr id="101" name="Group"/>
          <p:cNvGrpSpPr/>
          <p:nvPr/>
        </p:nvGrpSpPr>
        <p:grpSpPr>
          <a:xfrm>
            <a:off x="6048375" y="2857500"/>
            <a:ext cx="931863" cy="466725"/>
            <a:chOff x="0" y="0"/>
            <a:chExt cx="931862" cy="466725"/>
          </a:xfrm>
        </p:grpSpPr>
        <p:sp>
          <p:nvSpPr>
            <p:cNvPr id="99" name="Rectangle"/>
            <p:cNvSpPr/>
            <p:nvPr/>
          </p:nvSpPr>
          <p:spPr>
            <a:xfrm>
              <a:off x="0" y="0"/>
              <a:ext cx="931863" cy="466725"/>
            </a:xfrm>
            <a:prstGeom prst="rect">
              <a:avLst/>
            </a:prstGeom>
            <a:solidFill>
              <a:schemeClr val="accent2"/>
            </a:solidFill>
            <a:ln w="25400" cap="flat">
              <a:solidFill>
                <a:srgbClr val="9F9EAD"/>
              </a:solidFill>
              <a:prstDash val="solid"/>
              <a:round/>
            </a:ln>
            <a:effectLst/>
          </p:spPr>
          <p:txBody>
            <a:bodyPr wrap="square" lIns="45719" tIns="45719" rIns="45719" bIns="45719" numCol="1" anchor="ctr">
              <a:noAutofit/>
            </a:bodyPr>
            <a:lstStyle/>
            <a:p>
              <a:pPr algn="ctr">
                <a:defRPr sz="1800" baseline="30000"/>
              </a:pPr>
              <a:endParaRPr/>
            </a:p>
          </p:txBody>
        </p:sp>
        <p:sp>
          <p:nvSpPr>
            <p:cNvPr id="100" name="y3"/>
            <p:cNvSpPr txBox="1"/>
            <p:nvPr/>
          </p:nvSpPr>
          <p:spPr>
            <a:xfrm>
              <a:off x="58419" y="58031"/>
              <a:ext cx="815024"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y</a:t>
              </a:r>
              <a:r>
                <a:rPr baseline="30000"/>
                <a:t>3</a:t>
              </a:r>
            </a:p>
          </p:txBody>
        </p:sp>
      </p:grpSp>
      <p:grpSp>
        <p:nvGrpSpPr>
          <p:cNvPr id="104" name="Group"/>
          <p:cNvGrpSpPr/>
          <p:nvPr/>
        </p:nvGrpSpPr>
        <p:grpSpPr>
          <a:xfrm>
            <a:off x="6048375" y="5065712"/>
            <a:ext cx="931863" cy="465138"/>
            <a:chOff x="0" y="0"/>
            <a:chExt cx="931862" cy="465137"/>
          </a:xfrm>
        </p:grpSpPr>
        <p:sp>
          <p:nvSpPr>
            <p:cNvPr id="102" name="Rectangle"/>
            <p:cNvSpPr/>
            <p:nvPr/>
          </p:nvSpPr>
          <p:spPr>
            <a:xfrm>
              <a:off x="0" y="0"/>
              <a:ext cx="931863" cy="465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1800" baseline="30000">
                  <a:solidFill>
                    <a:srgbClr val="FFFFFF"/>
                  </a:solidFill>
                </a:defRPr>
              </a:pPr>
              <a:endParaRPr/>
            </a:p>
          </p:txBody>
        </p:sp>
        <p:sp>
          <p:nvSpPr>
            <p:cNvPr id="103" name="x3"/>
            <p:cNvSpPr txBox="1"/>
            <p:nvPr/>
          </p:nvSpPr>
          <p:spPr>
            <a:xfrm>
              <a:off x="58419" y="57238"/>
              <a:ext cx="815024"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solidFill>
                    <a:srgbClr val="FFFFFF"/>
                  </a:solidFill>
                </a:defRPr>
              </a:pPr>
              <a:r>
                <a:t>x</a:t>
              </a:r>
              <a:r>
                <a:rPr baseline="30000"/>
                <a:t>3</a:t>
              </a:r>
            </a:p>
          </p:txBody>
        </p:sp>
      </p:grpSp>
      <p:sp>
        <p:nvSpPr>
          <p:cNvPr id="105" name="Line"/>
          <p:cNvSpPr/>
          <p:nvPr/>
        </p:nvSpPr>
        <p:spPr>
          <a:xfrm>
            <a:off x="5641975" y="4214812"/>
            <a:ext cx="388938" cy="1"/>
          </a:xfrm>
          <a:prstGeom prst="line">
            <a:avLst/>
          </a:prstGeom>
          <a:ln w="38100">
            <a:solidFill>
              <a:srgbClr val="000000"/>
            </a:solidFill>
            <a:tailEnd type="triangle"/>
          </a:ln>
        </p:spPr>
        <p:txBody>
          <a:bodyPr lIns="45719" rIns="45719"/>
          <a:lstStyle/>
          <a:p>
            <a:endParaRPr/>
          </a:p>
        </p:txBody>
      </p:sp>
      <p:sp>
        <p:nvSpPr>
          <p:cNvPr id="106" name="Line"/>
          <p:cNvSpPr/>
          <p:nvPr/>
        </p:nvSpPr>
        <p:spPr>
          <a:xfrm>
            <a:off x="7013575" y="4232275"/>
            <a:ext cx="388938" cy="0"/>
          </a:xfrm>
          <a:prstGeom prst="line">
            <a:avLst/>
          </a:prstGeom>
          <a:ln w="38100">
            <a:solidFill>
              <a:srgbClr val="000000"/>
            </a:solidFill>
            <a:tailEnd type="triangle"/>
          </a:ln>
        </p:spPr>
        <p:txBody>
          <a:bodyPr lIns="45719" rIns="45719"/>
          <a:lstStyle/>
          <a:p>
            <a:endParaRPr/>
          </a:p>
        </p:txBody>
      </p:sp>
      <p:sp>
        <p:nvSpPr>
          <p:cNvPr id="107" name="Line"/>
          <p:cNvSpPr/>
          <p:nvPr/>
        </p:nvSpPr>
        <p:spPr>
          <a:xfrm flipV="1">
            <a:off x="6530340" y="3340734"/>
            <a:ext cx="1" cy="390526"/>
          </a:xfrm>
          <a:prstGeom prst="line">
            <a:avLst/>
          </a:prstGeom>
          <a:ln w="38100">
            <a:solidFill>
              <a:srgbClr val="000000"/>
            </a:solidFill>
            <a:tailEnd type="triangle"/>
          </a:ln>
        </p:spPr>
        <p:txBody>
          <a:bodyPr lIns="45719" rIns="45719"/>
          <a:lstStyle/>
          <a:p>
            <a:endParaRPr/>
          </a:p>
        </p:txBody>
      </p:sp>
      <p:sp>
        <p:nvSpPr>
          <p:cNvPr id="108" name="Line"/>
          <p:cNvSpPr/>
          <p:nvPr/>
        </p:nvSpPr>
        <p:spPr>
          <a:xfrm flipV="1">
            <a:off x="6530340" y="4675822"/>
            <a:ext cx="1" cy="388938"/>
          </a:xfrm>
          <a:prstGeom prst="line">
            <a:avLst/>
          </a:prstGeom>
          <a:ln w="38100">
            <a:solidFill>
              <a:srgbClr val="000000"/>
            </a:solidFill>
            <a:tailEnd type="triangle"/>
          </a:ln>
        </p:spPr>
        <p:txBody>
          <a:bodyPr lIns="45719" rIns="45719"/>
          <a:lstStyle/>
          <a:p>
            <a:endParaRPr/>
          </a:p>
        </p:txBody>
      </p:sp>
      <p:sp>
        <p:nvSpPr>
          <p:cNvPr id="109" name="……"/>
          <p:cNvSpPr txBox="1"/>
          <p:nvPr/>
        </p:nvSpPr>
        <p:spPr>
          <a:xfrm>
            <a:off x="8037194" y="3913187"/>
            <a:ext cx="838836"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sp>
        <p:nvSpPr>
          <p:cNvPr id="110" name="No matter how long the input/output sequence is, we only need one function f. If f’s are different, then it becomes a feedforward NN. This may be treated as another compression from fully connected network."/>
          <p:cNvSpPr txBox="1"/>
          <p:nvPr/>
        </p:nvSpPr>
        <p:spPr>
          <a:xfrm>
            <a:off x="1249044" y="5710237"/>
            <a:ext cx="6455411" cy="1150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solidFill>
                  <a:srgbClr val="FF0000"/>
                </a:solidFill>
              </a:defRPr>
            </a:lvl1pPr>
          </a:lstStyle>
          <a:p>
            <a:r>
              <a:t>No matter how long the input/output sequence is, we only need one function f. If f’s are different, then it becomes a feedforward NN. This may be treated as another compression from fully connected network.</a:t>
            </a:r>
          </a:p>
        </p:txBody>
      </p:sp>
      <p:sp>
        <p:nvSpPr>
          <p:cNvPr id="111" name="h and h’ are vectors with the same dimension"/>
          <p:cNvSpPr txBox="1"/>
          <p:nvPr/>
        </p:nvSpPr>
        <p:spPr>
          <a:xfrm>
            <a:off x="5589587" y="1663700"/>
            <a:ext cx="3248026" cy="676856"/>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h and h’ are vectors with the same dimension</a:t>
            </a:r>
          </a:p>
        </p:txBody>
      </p:sp>
      <p:sp>
        <p:nvSpPr>
          <p:cNvPr id="112" name="Given function f: h’,y=f(h,x)"/>
          <p:cNvSpPr txBox="1">
            <a:spLocks noGrp="1"/>
          </p:cNvSpPr>
          <p:nvPr>
            <p:ph type="body" idx="4294967295"/>
          </p:nvPr>
        </p:nvSpPr>
        <p:spPr>
          <a:xfrm>
            <a:off x="457200" y="1523999"/>
            <a:ext cx="8382000" cy="4953002"/>
          </a:xfrm>
          <a:prstGeom prst="rect">
            <a:avLst/>
          </a:prstGeom>
        </p:spPr>
        <p:txBody>
          <a:bodyPr>
            <a:normAutofit/>
          </a:bodyPr>
          <a:lstStyle/>
          <a:p>
            <a:pPr>
              <a:spcBef>
                <a:spcPts val="600"/>
              </a:spcBef>
              <a:buChar char="●"/>
              <a:defRPr sz="2800"/>
            </a:pPr>
            <a:r>
              <a:t>Given function f: h’,y=f(h,x)</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6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6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7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75"/>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9" nodeType="afterEffect">
                                  <p:stCondLst>
                                    <p:cond delay="0"/>
                                  </p:stCondLst>
                                  <p:iterate>
                                    <p:tmAbs val="0"/>
                                  </p:iterate>
                                  <p:childTnLst>
                                    <p:set>
                                      <p:cBhvr>
                                        <p:cTn id="34" fill="hold"/>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2" nodeType="afterEffect">
                                  <p:stCondLst>
                                    <p:cond delay="0"/>
                                  </p:stCondLst>
                                  <p:iterate>
                                    <p:tmAbs val="0"/>
                                  </p:iterate>
                                  <p:childTnLst>
                                    <p:set>
                                      <p:cBhvr>
                                        <p:cTn id="45" fill="hold"/>
                                        <p:tgtEl>
                                          <p:spTgt spid="92"/>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3" nodeType="afterEffect">
                                  <p:stCondLst>
                                    <p:cond delay="0"/>
                                  </p:stCondLst>
                                  <p:iterate>
                                    <p:tmAbs val="0"/>
                                  </p:iterate>
                                  <p:childTnLst>
                                    <p:set>
                                      <p:cBhvr>
                                        <p:cTn id="48" fill="hold"/>
                                        <p:tgtEl>
                                          <p:spTgt spid="8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4" nodeType="clickEffect">
                                  <p:stCondLst>
                                    <p:cond delay="0"/>
                                  </p:stCondLst>
                                  <p:iterate>
                                    <p:tmAbs val="0"/>
                                  </p:iterate>
                                  <p:childTnLst>
                                    <p:set>
                                      <p:cBhvr>
                                        <p:cTn id="52" fill="hold"/>
                                        <p:tgtEl>
                                          <p:spTgt spid="1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5" nodeType="clickEffect">
                                  <p:stCondLst>
                                    <p:cond delay="0"/>
                                  </p:stCondLst>
                                  <p:iterate>
                                    <p:tmAbs val="0"/>
                                  </p:iterate>
                                  <p:childTnLst>
                                    <p:set>
                                      <p:cBhvr>
                                        <p:cTn id="56" fill="hold"/>
                                        <p:tgtEl>
                                          <p:spTgt spid="8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16" nodeType="afterEffect">
                                  <p:stCondLst>
                                    <p:cond delay="0"/>
                                  </p:stCondLst>
                                  <p:iterate>
                                    <p:tmAbs val="0"/>
                                  </p:iterate>
                                  <p:childTnLst>
                                    <p:set>
                                      <p:cBhvr>
                                        <p:cTn id="59" fill="hold"/>
                                        <p:tgtEl>
                                          <p:spTgt spid="90"/>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17" nodeType="afterEffect">
                                  <p:stCondLst>
                                    <p:cond delay="0"/>
                                  </p:stCondLst>
                                  <p:iterate>
                                    <p:tmAbs val="0"/>
                                  </p:iterate>
                                  <p:childTnLst>
                                    <p:set>
                                      <p:cBhvr>
                                        <p:cTn id="62" fill="hold"/>
                                        <p:tgtEl>
                                          <p:spTgt spid="91"/>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8" nodeType="afterEffect">
                                  <p:stCondLst>
                                    <p:cond delay="0"/>
                                  </p:stCondLst>
                                  <p:iterate>
                                    <p:tmAbs val="0"/>
                                  </p:iterate>
                                  <p:childTnLst>
                                    <p:set>
                                      <p:cBhvr>
                                        <p:cTn id="65" fill="hold"/>
                                        <p:tgtEl>
                                          <p:spTgt spid="8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19" nodeType="clickEffect">
                                  <p:stCondLst>
                                    <p:cond delay="0"/>
                                  </p:stCondLst>
                                  <p:iterate>
                                    <p:tmAbs val="0"/>
                                  </p:iterate>
                                  <p:childTnLst>
                                    <p:set>
                                      <p:cBhvr>
                                        <p:cTn id="69" fill="hold"/>
                                        <p:tgtEl>
                                          <p:spTgt spid="9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20" nodeType="clickEffect">
                                  <p:stCondLst>
                                    <p:cond delay="0"/>
                                  </p:stCondLst>
                                  <p:iterate>
                                    <p:tmAbs val="0"/>
                                  </p:iterate>
                                  <p:childTnLst>
                                    <p:set>
                                      <p:cBhvr>
                                        <p:cTn id="73" fill="hold"/>
                                        <p:tgtEl>
                                          <p:spTgt spid="104"/>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21" nodeType="afterEffect">
                                  <p:stCondLst>
                                    <p:cond delay="0"/>
                                  </p:stCondLst>
                                  <p:iterate>
                                    <p:tmAbs val="0"/>
                                  </p:iterate>
                                  <p:childTnLst>
                                    <p:set>
                                      <p:cBhvr>
                                        <p:cTn id="76" fill="hold"/>
                                        <p:tgtEl>
                                          <p:spTgt spid="108"/>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22" nodeType="afterEffect">
                                  <p:stCondLst>
                                    <p:cond delay="0"/>
                                  </p:stCondLst>
                                  <p:iterate>
                                    <p:tmAbs val="0"/>
                                  </p:iterate>
                                  <p:childTnLst>
                                    <p:set>
                                      <p:cBhvr>
                                        <p:cTn id="79" fill="hold"/>
                                        <p:tgtEl>
                                          <p:spTgt spid="10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23" nodeType="clickEffect">
                                  <p:stCondLst>
                                    <p:cond delay="0"/>
                                  </p:stCondLst>
                                  <p:iterate>
                                    <p:tmAbs val="0"/>
                                  </p:iterate>
                                  <p:childTnLst>
                                    <p:set>
                                      <p:cBhvr>
                                        <p:cTn id="83" fill="hold"/>
                                        <p:tgtEl>
                                          <p:spTgt spid="98"/>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24" nodeType="afterEffect">
                                  <p:stCondLst>
                                    <p:cond delay="0"/>
                                  </p:stCondLst>
                                  <p:iterate>
                                    <p:tmAbs val="0"/>
                                  </p:iterate>
                                  <p:childTnLst>
                                    <p:set>
                                      <p:cBhvr>
                                        <p:cTn id="86" fill="hold"/>
                                        <p:tgtEl>
                                          <p:spTgt spid="106"/>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25" nodeType="afterEffect">
                                  <p:stCondLst>
                                    <p:cond delay="0"/>
                                  </p:stCondLst>
                                  <p:iterate>
                                    <p:tmAbs val="0"/>
                                  </p:iterate>
                                  <p:childTnLst>
                                    <p:set>
                                      <p:cBhvr>
                                        <p:cTn id="89" fill="hold"/>
                                        <p:tgtEl>
                                          <p:spTgt spid="109"/>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6" nodeType="afterEffect">
                                  <p:stCondLst>
                                    <p:cond delay="0"/>
                                  </p:stCondLst>
                                  <p:iterate>
                                    <p:tmAbs val="0"/>
                                  </p:iterate>
                                  <p:childTnLst>
                                    <p:set>
                                      <p:cBhvr>
                                        <p:cTn id="92" fill="hold"/>
                                        <p:tgtEl>
                                          <p:spTgt spid="107"/>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27" nodeType="afterEffect">
                                  <p:stCondLst>
                                    <p:cond delay="0"/>
                                  </p:stCondLst>
                                  <p:iterate>
                                    <p:tmAbs val="0"/>
                                  </p:iterate>
                                  <p:childTnLst>
                                    <p:set>
                                      <p:cBhvr>
                                        <p:cTn id="95" fill="hold"/>
                                        <p:tgtEl>
                                          <p:spTgt spid="10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28" nodeType="clickEffect">
                                  <p:stCondLst>
                                    <p:cond delay="0"/>
                                  </p:stCondLst>
                                  <p:iterate>
                                    <p:tmAbs val="0"/>
                                  </p:iterate>
                                  <p:childTnLst>
                                    <p:set>
                                      <p:cBhvr>
                                        <p:cTn id="99" fill="hold"/>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1" animBg="1" advAuto="0"/>
      <p:bldP spid="63" grpId="4" animBg="1" advAuto="0"/>
      <p:bldP spid="66" grpId="6" animBg="1" advAuto="0"/>
      <p:bldP spid="69" grpId="9" animBg="1" advAuto="0"/>
      <p:bldP spid="72" grpId="2" animBg="1" advAuto="0"/>
      <p:bldP spid="73" grpId="5" animBg="1" advAuto="0"/>
      <p:bldP spid="74" grpId="7" animBg="1" advAuto="0"/>
      <p:bldP spid="75" grpId="8" animBg="1" advAuto="0"/>
      <p:bldP spid="76" grpId="3" animBg="1" advAuto="0"/>
      <p:bldP spid="79" grpId="10" animBg="1" advAuto="0"/>
      <p:bldP spid="82" grpId="15" animBg="1" advAuto="0"/>
      <p:bldP spid="85" grpId="18" animBg="1" advAuto="0"/>
      <p:bldP spid="88" grpId="11" animBg="1" advAuto="0"/>
      <p:bldP spid="89" grpId="13" animBg="1" advAuto="0"/>
      <p:bldP spid="90" grpId="16" animBg="1" advAuto="0"/>
      <p:bldP spid="91" grpId="17" animBg="1" advAuto="0"/>
      <p:bldP spid="92" grpId="12" animBg="1" advAuto="0"/>
      <p:bldP spid="95" grpId="19" animBg="1" advAuto="0"/>
      <p:bldP spid="98" grpId="23" animBg="1" advAuto="0"/>
      <p:bldP spid="101" grpId="27" animBg="1" advAuto="0"/>
      <p:bldP spid="104" grpId="20" animBg="1" advAuto="0"/>
      <p:bldP spid="105" grpId="22" animBg="1" advAuto="0"/>
      <p:bldP spid="106" grpId="24" animBg="1" advAuto="0"/>
      <p:bldP spid="107" grpId="26" animBg="1" advAuto="0"/>
      <p:bldP spid="108" grpId="21" animBg="1" advAuto="0"/>
      <p:bldP spid="109" grpId="25" animBg="1" advAuto="0"/>
      <p:bldP spid="110" grpId="28" animBg="1" advAuto="0"/>
      <p:bldP spid="111" grpId="14"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 name="Sequence to sequence chat model"/>
          <p:cNvSpPr txBox="1">
            <a:spLocks noGrp="1"/>
          </p:cNvSpPr>
          <p:nvPr>
            <p:ph type="title" idx="4294967295"/>
          </p:nvPr>
        </p:nvSpPr>
        <p:spPr>
          <a:xfrm>
            <a:off x="457200" y="274637"/>
            <a:ext cx="8229600" cy="1143001"/>
          </a:xfrm>
          <a:prstGeom prst="rect">
            <a:avLst/>
          </a:prstGeom>
        </p:spPr>
        <p:txBody>
          <a:bodyPr>
            <a:normAutofit/>
          </a:bodyPr>
          <a:lstStyle/>
          <a:p>
            <a:r>
              <a:t>Sequence to sequence chat model</a:t>
            </a:r>
          </a:p>
        </p:txBody>
      </p:sp>
      <p:pic>
        <p:nvPicPr>
          <p:cNvPr id="1405" name="image.png" descr="image.png"/>
          <p:cNvPicPr>
            <a:picLocks noChangeAspect="1"/>
          </p:cNvPicPr>
          <p:nvPr/>
        </p:nvPicPr>
        <p:blipFill>
          <a:blip r:embed="rId2"/>
          <a:stretch>
            <a:fillRect/>
          </a:stretch>
        </p:blipFill>
        <p:spPr>
          <a:xfrm>
            <a:off x="76200" y="2286000"/>
            <a:ext cx="8115300" cy="40386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7" name="Chat with context"/>
          <p:cNvSpPr txBox="1">
            <a:spLocks noGrp="1"/>
          </p:cNvSpPr>
          <p:nvPr>
            <p:ph type="title" idx="4294967295"/>
          </p:nvPr>
        </p:nvSpPr>
        <p:spPr>
          <a:xfrm>
            <a:off x="457200" y="274637"/>
            <a:ext cx="8229600" cy="1143001"/>
          </a:xfrm>
          <a:prstGeom prst="rect">
            <a:avLst/>
          </a:prstGeom>
        </p:spPr>
        <p:txBody>
          <a:bodyPr>
            <a:normAutofit/>
          </a:bodyPr>
          <a:lstStyle/>
          <a:p>
            <a:r>
              <a:t>Chat with context</a:t>
            </a:r>
          </a:p>
        </p:txBody>
      </p:sp>
      <p:pic>
        <p:nvPicPr>
          <p:cNvPr id="1408" name="image.png" descr="image.png"/>
          <p:cNvPicPr>
            <a:picLocks noChangeAspect="1"/>
          </p:cNvPicPr>
          <p:nvPr/>
        </p:nvPicPr>
        <p:blipFill>
          <a:blip r:embed="rId2"/>
          <a:stretch>
            <a:fillRect/>
          </a:stretch>
        </p:blipFill>
        <p:spPr>
          <a:xfrm>
            <a:off x="88900" y="1781175"/>
            <a:ext cx="8750300" cy="3927475"/>
          </a:xfrm>
          <a:prstGeom prst="rect">
            <a:avLst/>
          </a:prstGeom>
          <a:ln w="12700">
            <a:miter lim="400000"/>
          </a:ln>
        </p:spPr>
      </p:pic>
      <p:sp>
        <p:nvSpPr>
          <p:cNvPr id="1409" name="U: Hi"/>
          <p:cNvSpPr txBox="1"/>
          <p:nvPr/>
        </p:nvSpPr>
        <p:spPr>
          <a:xfrm>
            <a:off x="5163820" y="5532437"/>
            <a:ext cx="212153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U: Hi</a:t>
            </a:r>
          </a:p>
        </p:txBody>
      </p:sp>
      <p:sp>
        <p:nvSpPr>
          <p:cNvPr id="1410" name="U: Hi"/>
          <p:cNvSpPr txBox="1"/>
          <p:nvPr/>
        </p:nvSpPr>
        <p:spPr>
          <a:xfrm>
            <a:off x="1012507" y="1933575"/>
            <a:ext cx="14706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U: Hi</a:t>
            </a:r>
          </a:p>
        </p:txBody>
      </p:sp>
      <p:sp>
        <p:nvSpPr>
          <p:cNvPr id="1411" name="M: Hi"/>
          <p:cNvSpPr txBox="1"/>
          <p:nvPr/>
        </p:nvSpPr>
        <p:spPr>
          <a:xfrm>
            <a:off x="1012507" y="2346325"/>
            <a:ext cx="14706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M: Hi</a:t>
            </a:r>
          </a:p>
        </p:txBody>
      </p:sp>
      <p:sp>
        <p:nvSpPr>
          <p:cNvPr id="1412" name="M: Hello"/>
          <p:cNvSpPr txBox="1"/>
          <p:nvPr/>
        </p:nvSpPr>
        <p:spPr>
          <a:xfrm>
            <a:off x="1012507" y="1520825"/>
            <a:ext cx="14706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M: Hello</a:t>
            </a:r>
          </a:p>
        </p:txBody>
      </p:sp>
      <p:sp>
        <p:nvSpPr>
          <p:cNvPr id="1413" name="M: Hi"/>
          <p:cNvSpPr txBox="1"/>
          <p:nvPr/>
        </p:nvSpPr>
        <p:spPr>
          <a:xfrm>
            <a:off x="6657657" y="1290637"/>
            <a:ext cx="212153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M: Hi</a:t>
            </a:r>
          </a:p>
        </p:txBody>
      </p:sp>
      <p:sp>
        <p:nvSpPr>
          <p:cNvPr id="1414" name="M: Hello"/>
          <p:cNvSpPr txBox="1"/>
          <p:nvPr/>
        </p:nvSpPr>
        <p:spPr>
          <a:xfrm>
            <a:off x="1137920" y="5602287"/>
            <a:ext cx="212153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M: Hello</a:t>
            </a:r>
          </a:p>
        </p:txBody>
      </p:sp>
      <p:sp>
        <p:nvSpPr>
          <p:cNvPr id="1415" name="Serban, Iulian V., Alessandro Sordoni, Yoshua Bengio, Aaron Courville, and Joelle Pineau, 2015 &quot;Building End-To-End Dialogue Systems Using Generative Hierarchical Neural Network Models."/>
          <p:cNvSpPr txBox="1"/>
          <p:nvPr/>
        </p:nvSpPr>
        <p:spPr>
          <a:xfrm>
            <a:off x="134619" y="6075362"/>
            <a:ext cx="8963662" cy="884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Serban, Iulian V., Alessandro Sordoni, Yoshua Bengio, Aaron Courville, and Joelle Pineau, 2015 "Building End-To-End Dialogue Systems Using Generative Hierarchical Neural Network Models.</a:t>
            </a:r>
          </a:p>
        </p:txBody>
      </p:sp>
      <p:sp>
        <p:nvSpPr>
          <p:cNvPr id="1416" name="Rectangle"/>
          <p:cNvSpPr/>
          <p:nvPr/>
        </p:nvSpPr>
        <p:spPr>
          <a:xfrm>
            <a:off x="-171450" y="3249612"/>
            <a:ext cx="5075238" cy="2328863"/>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sp>
        <p:nvSpPr>
          <p:cNvPr id="1417" name="Rectangle"/>
          <p:cNvSpPr/>
          <p:nvPr/>
        </p:nvSpPr>
        <p:spPr>
          <a:xfrm>
            <a:off x="1744662" y="3381375"/>
            <a:ext cx="5076826" cy="904875"/>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pic>
        <p:nvPicPr>
          <p:cNvPr id="1418" name="相關圖片" descr="相關圖片"/>
          <p:cNvPicPr>
            <a:picLocks noChangeAspect="1"/>
          </p:cNvPicPr>
          <p:nvPr/>
        </p:nvPicPr>
        <p:blipFill>
          <a:blip r:embed="rId3"/>
          <a:stretch>
            <a:fillRect/>
          </a:stretch>
        </p:blipFill>
        <p:spPr>
          <a:xfrm>
            <a:off x="8064500" y="1206500"/>
            <a:ext cx="530225" cy="52863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16"/>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grpId="3" nodeType="afterEffect">
                                  <p:stCondLst>
                                    <p:cond delay="0"/>
                                  </p:stCondLst>
                                  <p:iterate>
                                    <p:tmAbs val="0"/>
                                  </p:iterate>
                                  <p:childTnLst>
                                    <p:set>
                                      <p:cBhvr>
                                        <p:cTn id="13" fill="hold">
                                          <p:stCondLst>
                                            <p:cond delay="0"/>
                                          </p:stCondLst>
                                        </p:cTn>
                                        <p:tgtEl>
                                          <p:spTgt spid="141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14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1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1" animBg="1" advAuto="0"/>
      <p:bldP spid="1414" grpId="4" animBg="1" advAuto="0"/>
      <p:bldP spid="1416" grpId="2" animBg="1" advAuto="0"/>
      <p:bldP spid="1417" grpId="3" animBg="1" advAuto="0"/>
      <p:bldP spid="1418" grpId="5"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0" name="Baidu’s speech recognition using RNN"/>
          <p:cNvSpPr txBox="1">
            <a:spLocks noGrp="1"/>
          </p:cNvSpPr>
          <p:nvPr>
            <p:ph type="title" idx="4294967295"/>
          </p:nvPr>
        </p:nvSpPr>
        <p:spPr>
          <a:xfrm>
            <a:off x="457200" y="274637"/>
            <a:ext cx="8229600" cy="1143001"/>
          </a:xfrm>
          <a:prstGeom prst="rect">
            <a:avLst/>
          </a:prstGeom>
        </p:spPr>
        <p:txBody>
          <a:bodyPr>
            <a:normAutofit/>
          </a:bodyPr>
          <a:lstStyle/>
          <a:p>
            <a:pPr>
              <a:defRPr sz="3600"/>
            </a:pPr>
            <a:r>
              <a:t>Baidu’s speech recognition using RNN</a:t>
            </a:r>
          </a:p>
        </p:txBody>
      </p:sp>
      <p:pic>
        <p:nvPicPr>
          <p:cNvPr id="1421" name="image.png" descr="image.png"/>
          <p:cNvPicPr>
            <a:picLocks noChangeAspect="1"/>
          </p:cNvPicPr>
          <p:nvPr/>
        </p:nvPicPr>
        <p:blipFill>
          <a:blip r:embed="rId2"/>
          <a:stretch>
            <a:fillRect/>
          </a:stretch>
        </p:blipFill>
        <p:spPr>
          <a:xfrm>
            <a:off x="152400" y="2209800"/>
            <a:ext cx="8077200" cy="440213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 name="Attention"/>
          <p:cNvSpPr txBox="1">
            <a:spLocks noGrp="1"/>
          </p:cNvSpPr>
          <p:nvPr>
            <p:ph type="title" idx="4294967295"/>
          </p:nvPr>
        </p:nvSpPr>
        <p:spPr>
          <a:xfrm>
            <a:off x="457200" y="274637"/>
            <a:ext cx="8229600" cy="1143001"/>
          </a:xfrm>
          <a:prstGeom prst="rect">
            <a:avLst/>
          </a:prstGeom>
        </p:spPr>
        <p:txBody>
          <a:bodyPr>
            <a:normAutofit/>
          </a:bodyPr>
          <a:lstStyle/>
          <a:p>
            <a:r>
              <a:t>Attention</a:t>
            </a:r>
          </a:p>
        </p:txBody>
      </p:sp>
      <p:pic>
        <p:nvPicPr>
          <p:cNvPr id="1424" name="image.png" descr="image.png"/>
          <p:cNvPicPr>
            <a:picLocks noChangeAspect="1"/>
          </p:cNvPicPr>
          <p:nvPr/>
        </p:nvPicPr>
        <p:blipFill>
          <a:blip r:embed="rId2"/>
          <a:stretch>
            <a:fillRect/>
          </a:stretch>
        </p:blipFill>
        <p:spPr>
          <a:xfrm>
            <a:off x="533400" y="1828800"/>
            <a:ext cx="7924800" cy="447040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Image caption generation using attention (From CY Lee lecture)"/>
          <p:cNvSpPr txBox="1">
            <a:spLocks noGrp="1"/>
          </p:cNvSpPr>
          <p:nvPr>
            <p:ph type="title" idx="4294967295"/>
          </p:nvPr>
        </p:nvSpPr>
        <p:spPr>
          <a:xfrm>
            <a:off x="457200" y="274637"/>
            <a:ext cx="8229600" cy="1143001"/>
          </a:xfrm>
          <a:prstGeom prst="rect">
            <a:avLst/>
          </a:prstGeom>
        </p:spPr>
        <p:txBody>
          <a:bodyPr>
            <a:normAutofit/>
          </a:bodyPr>
          <a:lstStyle/>
          <a:p>
            <a:pPr>
              <a:defRPr sz="3200"/>
            </a:pPr>
            <a:r>
              <a:t>Image caption generation using attention</a:t>
            </a:r>
            <a:br/>
            <a:r>
              <a:t>(From CY Lee lecture)</a:t>
            </a:r>
          </a:p>
        </p:txBody>
      </p:sp>
      <p:pic>
        <p:nvPicPr>
          <p:cNvPr id="1427" name="image.png" descr="image.png"/>
          <p:cNvPicPr>
            <a:picLocks noChangeAspect="1"/>
          </p:cNvPicPr>
          <p:nvPr/>
        </p:nvPicPr>
        <p:blipFill>
          <a:blip r:embed="rId2"/>
          <a:stretch>
            <a:fillRect/>
          </a:stretch>
        </p:blipFill>
        <p:spPr>
          <a:xfrm>
            <a:off x="407987" y="4591050"/>
            <a:ext cx="3567113" cy="2054225"/>
          </a:xfrm>
          <a:prstGeom prst="rect">
            <a:avLst/>
          </a:prstGeom>
          <a:ln w="12700">
            <a:miter lim="400000"/>
          </a:ln>
        </p:spPr>
      </p:pic>
      <p:sp>
        <p:nvSpPr>
          <p:cNvPr id="1428" name="Line"/>
          <p:cNvSpPr/>
          <p:nvPr/>
        </p:nvSpPr>
        <p:spPr>
          <a:xfrm flipV="1">
            <a:off x="1185862" y="5019674"/>
            <a:ext cx="1741488" cy="1138239"/>
          </a:xfrm>
          <a:prstGeom prst="line">
            <a:avLst/>
          </a:prstGeom>
          <a:ln w="57150">
            <a:solidFill>
              <a:srgbClr val="0000FF"/>
            </a:solidFill>
            <a:prstDash val="sysDot"/>
          </a:ln>
        </p:spPr>
        <p:txBody>
          <a:bodyPr lIns="45719" rIns="45719"/>
          <a:lstStyle/>
          <a:p>
            <a:endParaRPr/>
          </a:p>
        </p:txBody>
      </p:sp>
      <p:sp>
        <p:nvSpPr>
          <p:cNvPr id="1429" name="Line"/>
          <p:cNvSpPr/>
          <p:nvPr/>
        </p:nvSpPr>
        <p:spPr>
          <a:xfrm>
            <a:off x="1281112" y="5387974"/>
            <a:ext cx="1206501" cy="744539"/>
          </a:xfrm>
          <a:prstGeom prst="line">
            <a:avLst/>
          </a:prstGeom>
          <a:ln w="57150">
            <a:solidFill>
              <a:srgbClr val="0000FF"/>
            </a:solidFill>
            <a:prstDash val="sysDot"/>
          </a:ln>
        </p:spPr>
        <p:txBody>
          <a:bodyPr lIns="45719" rIns="45719"/>
          <a:lstStyle/>
          <a:p>
            <a:endParaRPr/>
          </a:p>
        </p:txBody>
      </p:sp>
      <p:sp>
        <p:nvSpPr>
          <p:cNvPr id="1430" name="Line"/>
          <p:cNvSpPr/>
          <p:nvPr/>
        </p:nvSpPr>
        <p:spPr>
          <a:xfrm>
            <a:off x="1798637" y="5073650"/>
            <a:ext cx="1276351" cy="758825"/>
          </a:xfrm>
          <a:prstGeom prst="line">
            <a:avLst/>
          </a:prstGeom>
          <a:ln w="57150">
            <a:solidFill>
              <a:srgbClr val="0000FF"/>
            </a:solidFill>
            <a:prstDash val="sysDot"/>
          </a:ln>
        </p:spPr>
        <p:txBody>
          <a:bodyPr lIns="45719" rIns="45719"/>
          <a:lstStyle/>
          <a:p>
            <a:endParaRPr/>
          </a:p>
        </p:txBody>
      </p:sp>
      <p:sp>
        <p:nvSpPr>
          <p:cNvPr id="1431" name="Line"/>
          <p:cNvSpPr/>
          <p:nvPr/>
        </p:nvSpPr>
        <p:spPr>
          <a:xfrm>
            <a:off x="2266950" y="4132262"/>
            <a:ext cx="981076" cy="10255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432" name="Line"/>
          <p:cNvSpPr/>
          <p:nvPr/>
        </p:nvSpPr>
        <p:spPr>
          <a:xfrm>
            <a:off x="1855787" y="4108450"/>
            <a:ext cx="595314" cy="1279525"/>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433" name="Line"/>
          <p:cNvSpPr/>
          <p:nvPr/>
        </p:nvSpPr>
        <p:spPr>
          <a:xfrm>
            <a:off x="1247775" y="4140200"/>
            <a:ext cx="407988" cy="15890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grpSp>
        <p:nvGrpSpPr>
          <p:cNvPr id="1436" name="Group"/>
          <p:cNvGrpSpPr/>
          <p:nvPr/>
        </p:nvGrpSpPr>
        <p:grpSpPr>
          <a:xfrm>
            <a:off x="1212850" y="3663950"/>
            <a:ext cx="901700" cy="560388"/>
            <a:chOff x="0" y="0"/>
            <a:chExt cx="901700" cy="560387"/>
          </a:xfrm>
        </p:grpSpPr>
        <p:pic>
          <p:nvPicPr>
            <p:cNvPr id="1434"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435"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39" name="Group"/>
          <p:cNvGrpSpPr/>
          <p:nvPr/>
        </p:nvGrpSpPr>
        <p:grpSpPr>
          <a:xfrm>
            <a:off x="1993900" y="3663950"/>
            <a:ext cx="908050" cy="560388"/>
            <a:chOff x="0" y="0"/>
            <a:chExt cx="908050" cy="560387"/>
          </a:xfrm>
        </p:grpSpPr>
        <p:pic>
          <p:nvPicPr>
            <p:cNvPr id="1437"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438"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42" name="Group"/>
          <p:cNvGrpSpPr/>
          <p:nvPr/>
        </p:nvGrpSpPr>
        <p:grpSpPr>
          <a:xfrm>
            <a:off x="2786062" y="3663950"/>
            <a:ext cx="908051" cy="560388"/>
            <a:chOff x="0" y="0"/>
            <a:chExt cx="908050" cy="560387"/>
          </a:xfrm>
        </p:grpSpPr>
        <p:pic>
          <p:nvPicPr>
            <p:cNvPr id="1440"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441" name="filter"/>
            <p:cNvSpPr txBox="1"/>
            <p:nvPr/>
          </p:nvSpPr>
          <p:spPr>
            <a:xfrm>
              <a:off x="177482" y="102481"/>
              <a:ext cx="55308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45" name="Group"/>
          <p:cNvGrpSpPr/>
          <p:nvPr/>
        </p:nvGrpSpPr>
        <p:grpSpPr>
          <a:xfrm>
            <a:off x="1584325" y="3943350"/>
            <a:ext cx="903288" cy="555625"/>
            <a:chOff x="0" y="0"/>
            <a:chExt cx="903287" cy="555625"/>
          </a:xfrm>
        </p:grpSpPr>
        <p:pic>
          <p:nvPicPr>
            <p:cNvPr id="1443" name="image.png" descr="image.png"/>
            <p:cNvPicPr>
              <a:picLocks noChangeAspect="1"/>
            </p:cNvPicPr>
            <p:nvPr/>
          </p:nvPicPr>
          <p:blipFill>
            <a:blip r:embed="rId5"/>
            <a:stretch>
              <a:fillRect/>
            </a:stretch>
          </p:blipFill>
          <p:spPr>
            <a:xfrm>
              <a:off x="0" y="0"/>
              <a:ext cx="903288" cy="555625"/>
            </a:xfrm>
            <a:prstGeom prst="rect">
              <a:avLst/>
            </a:prstGeom>
            <a:ln w="12700" cap="flat">
              <a:noFill/>
              <a:miter lim="400000"/>
            </a:ln>
            <a:effectLst/>
          </p:spPr>
        </p:pic>
        <p:sp>
          <p:nvSpPr>
            <p:cNvPr id="1444"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48" name="Group"/>
          <p:cNvGrpSpPr/>
          <p:nvPr/>
        </p:nvGrpSpPr>
        <p:grpSpPr>
          <a:xfrm>
            <a:off x="2365375" y="3943350"/>
            <a:ext cx="901700" cy="555625"/>
            <a:chOff x="0" y="0"/>
            <a:chExt cx="901700" cy="555625"/>
          </a:xfrm>
        </p:grpSpPr>
        <p:pic>
          <p:nvPicPr>
            <p:cNvPr id="1446" name="image.png" descr="image.png"/>
            <p:cNvPicPr>
              <a:picLocks noChangeAspect="1"/>
            </p:cNvPicPr>
            <p:nvPr/>
          </p:nvPicPr>
          <p:blipFill>
            <a:blip r:embed="rId5"/>
            <a:stretch>
              <a:fillRect/>
            </a:stretch>
          </p:blipFill>
          <p:spPr>
            <a:xfrm>
              <a:off x="0" y="0"/>
              <a:ext cx="901700" cy="555625"/>
            </a:xfrm>
            <a:prstGeom prst="rect">
              <a:avLst/>
            </a:prstGeom>
            <a:ln w="12700" cap="flat">
              <a:noFill/>
              <a:miter lim="400000"/>
            </a:ln>
            <a:effectLst/>
          </p:spPr>
        </p:pic>
        <p:sp>
          <p:nvSpPr>
            <p:cNvPr id="1447"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51" name="Group"/>
          <p:cNvGrpSpPr/>
          <p:nvPr/>
        </p:nvGrpSpPr>
        <p:grpSpPr>
          <a:xfrm>
            <a:off x="3157537" y="3943350"/>
            <a:ext cx="908051" cy="555625"/>
            <a:chOff x="0" y="0"/>
            <a:chExt cx="908050" cy="555625"/>
          </a:xfrm>
        </p:grpSpPr>
        <p:pic>
          <p:nvPicPr>
            <p:cNvPr id="1449" name="image.png" descr="image.png"/>
            <p:cNvPicPr>
              <a:picLocks noChangeAspect="1"/>
            </p:cNvPicPr>
            <p:nvPr/>
          </p:nvPicPr>
          <p:blipFill>
            <a:blip r:embed="rId6"/>
            <a:stretch>
              <a:fillRect/>
            </a:stretch>
          </p:blipFill>
          <p:spPr>
            <a:xfrm>
              <a:off x="0" y="0"/>
              <a:ext cx="908050" cy="555625"/>
            </a:xfrm>
            <a:prstGeom prst="rect">
              <a:avLst/>
            </a:prstGeom>
            <a:ln w="12700" cap="flat">
              <a:noFill/>
              <a:miter lim="400000"/>
            </a:ln>
            <a:effectLst/>
          </p:spPr>
        </p:pic>
        <p:sp>
          <p:nvSpPr>
            <p:cNvPr id="1450"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452" name="Line"/>
          <p:cNvSpPr/>
          <p:nvPr/>
        </p:nvSpPr>
        <p:spPr>
          <a:xfrm flipV="1">
            <a:off x="1665287" y="3389312"/>
            <a:ext cx="1" cy="306388"/>
          </a:xfrm>
          <a:prstGeom prst="line">
            <a:avLst/>
          </a:prstGeom>
          <a:ln w="57150">
            <a:solidFill>
              <a:srgbClr val="000000"/>
            </a:solidFill>
            <a:tailEnd type="triangle"/>
          </a:ln>
        </p:spPr>
        <p:txBody>
          <a:bodyPr lIns="45719" rIns="45719"/>
          <a:lstStyle/>
          <a:p>
            <a:endParaRPr/>
          </a:p>
        </p:txBody>
      </p:sp>
      <p:sp>
        <p:nvSpPr>
          <p:cNvPr id="1453" name="Line"/>
          <p:cNvSpPr/>
          <p:nvPr/>
        </p:nvSpPr>
        <p:spPr>
          <a:xfrm flipV="1">
            <a:off x="2027237" y="3667125"/>
            <a:ext cx="1" cy="306388"/>
          </a:xfrm>
          <a:prstGeom prst="line">
            <a:avLst/>
          </a:prstGeom>
          <a:ln w="57150">
            <a:solidFill>
              <a:srgbClr val="000000"/>
            </a:solidFill>
            <a:tailEnd type="triangle"/>
          </a:ln>
        </p:spPr>
        <p:txBody>
          <a:bodyPr lIns="45719" rIns="45719"/>
          <a:lstStyle/>
          <a:p>
            <a:endParaRPr/>
          </a:p>
        </p:txBody>
      </p:sp>
      <p:sp>
        <p:nvSpPr>
          <p:cNvPr id="1454" name="Line"/>
          <p:cNvSpPr/>
          <p:nvPr/>
        </p:nvSpPr>
        <p:spPr>
          <a:xfrm flipV="1">
            <a:off x="2446337" y="3413125"/>
            <a:ext cx="1" cy="306388"/>
          </a:xfrm>
          <a:prstGeom prst="line">
            <a:avLst/>
          </a:prstGeom>
          <a:ln w="57150">
            <a:solidFill>
              <a:srgbClr val="000000"/>
            </a:solidFill>
            <a:tailEnd type="triangle"/>
          </a:ln>
        </p:spPr>
        <p:txBody>
          <a:bodyPr lIns="45719" rIns="45719"/>
          <a:lstStyle/>
          <a:p>
            <a:endParaRPr/>
          </a:p>
        </p:txBody>
      </p:sp>
      <p:sp>
        <p:nvSpPr>
          <p:cNvPr id="1455" name="Line"/>
          <p:cNvSpPr/>
          <p:nvPr/>
        </p:nvSpPr>
        <p:spPr>
          <a:xfrm flipV="1">
            <a:off x="2817812" y="3695700"/>
            <a:ext cx="1" cy="306388"/>
          </a:xfrm>
          <a:prstGeom prst="line">
            <a:avLst/>
          </a:prstGeom>
          <a:ln w="57150">
            <a:solidFill>
              <a:srgbClr val="000000"/>
            </a:solidFill>
            <a:tailEnd type="triangle"/>
          </a:ln>
        </p:spPr>
        <p:txBody>
          <a:bodyPr lIns="45719" rIns="45719"/>
          <a:lstStyle/>
          <a:p>
            <a:endParaRPr/>
          </a:p>
        </p:txBody>
      </p:sp>
      <p:sp>
        <p:nvSpPr>
          <p:cNvPr id="1456" name="Line"/>
          <p:cNvSpPr/>
          <p:nvPr/>
        </p:nvSpPr>
        <p:spPr>
          <a:xfrm flipV="1">
            <a:off x="3240087" y="3413125"/>
            <a:ext cx="1" cy="306388"/>
          </a:xfrm>
          <a:prstGeom prst="line">
            <a:avLst/>
          </a:prstGeom>
          <a:ln w="57150">
            <a:solidFill>
              <a:srgbClr val="000000"/>
            </a:solidFill>
            <a:tailEnd type="triangle"/>
          </a:ln>
        </p:spPr>
        <p:txBody>
          <a:bodyPr lIns="45719" rIns="45719"/>
          <a:lstStyle/>
          <a:p>
            <a:endParaRPr/>
          </a:p>
        </p:txBody>
      </p:sp>
      <p:sp>
        <p:nvSpPr>
          <p:cNvPr id="1457" name="Line"/>
          <p:cNvSpPr/>
          <p:nvPr/>
        </p:nvSpPr>
        <p:spPr>
          <a:xfrm flipV="1">
            <a:off x="3636962" y="3679825"/>
            <a:ext cx="1" cy="307975"/>
          </a:xfrm>
          <a:prstGeom prst="line">
            <a:avLst/>
          </a:prstGeom>
          <a:ln w="57150">
            <a:solidFill>
              <a:srgbClr val="000000"/>
            </a:solidFill>
            <a:tailEnd type="triangle"/>
          </a:ln>
        </p:spPr>
        <p:txBody>
          <a:bodyPr lIns="45719" rIns="45719"/>
          <a:lstStyle/>
          <a:p>
            <a:endParaRPr/>
          </a:p>
        </p:txBody>
      </p:sp>
      <p:pic>
        <p:nvPicPr>
          <p:cNvPr id="1458" name="image.png" descr="image.png"/>
          <p:cNvPicPr>
            <a:picLocks noChangeAspect="1"/>
          </p:cNvPicPr>
          <p:nvPr/>
        </p:nvPicPr>
        <p:blipFill>
          <a:blip r:embed="rId7"/>
          <a:stretch>
            <a:fillRect/>
          </a:stretch>
        </p:blipFill>
        <p:spPr>
          <a:xfrm>
            <a:off x="1504950" y="2730500"/>
            <a:ext cx="317500" cy="762000"/>
          </a:xfrm>
          <a:prstGeom prst="rect">
            <a:avLst/>
          </a:prstGeom>
          <a:ln w="12700">
            <a:miter lim="400000"/>
          </a:ln>
        </p:spPr>
      </p:pic>
      <p:pic>
        <p:nvPicPr>
          <p:cNvPr id="1459" name="image.png" descr="image.png"/>
          <p:cNvPicPr>
            <a:picLocks noChangeAspect="1"/>
          </p:cNvPicPr>
          <p:nvPr/>
        </p:nvPicPr>
        <p:blipFill>
          <a:blip r:embed="rId7"/>
          <a:stretch>
            <a:fillRect/>
          </a:stretch>
        </p:blipFill>
        <p:spPr>
          <a:xfrm>
            <a:off x="2273300" y="2719387"/>
            <a:ext cx="317500" cy="762001"/>
          </a:xfrm>
          <a:prstGeom prst="rect">
            <a:avLst/>
          </a:prstGeom>
          <a:ln w="12700">
            <a:miter lim="400000"/>
          </a:ln>
        </p:spPr>
      </p:pic>
      <p:pic>
        <p:nvPicPr>
          <p:cNvPr id="1460" name="image.png" descr="image.png"/>
          <p:cNvPicPr>
            <a:picLocks noChangeAspect="1"/>
          </p:cNvPicPr>
          <p:nvPr/>
        </p:nvPicPr>
        <p:blipFill>
          <a:blip r:embed="rId8"/>
          <a:stretch>
            <a:fillRect/>
          </a:stretch>
        </p:blipFill>
        <p:spPr>
          <a:xfrm>
            <a:off x="3084512" y="2730500"/>
            <a:ext cx="311151" cy="762000"/>
          </a:xfrm>
          <a:prstGeom prst="rect">
            <a:avLst/>
          </a:prstGeom>
          <a:ln w="12700">
            <a:miter lim="400000"/>
          </a:ln>
        </p:spPr>
      </p:pic>
      <p:pic>
        <p:nvPicPr>
          <p:cNvPr id="1461" name="image.png" descr="image.png"/>
          <p:cNvPicPr>
            <a:picLocks noChangeAspect="1"/>
          </p:cNvPicPr>
          <p:nvPr/>
        </p:nvPicPr>
        <p:blipFill>
          <a:blip r:embed="rId9"/>
          <a:stretch>
            <a:fillRect/>
          </a:stretch>
        </p:blipFill>
        <p:spPr>
          <a:xfrm>
            <a:off x="1878012" y="2974975"/>
            <a:ext cx="315913" cy="755650"/>
          </a:xfrm>
          <a:prstGeom prst="rect">
            <a:avLst/>
          </a:prstGeom>
          <a:ln w="12700">
            <a:miter lim="400000"/>
          </a:ln>
        </p:spPr>
      </p:pic>
      <p:pic>
        <p:nvPicPr>
          <p:cNvPr id="1462" name="image.png" descr="image.png"/>
          <p:cNvPicPr>
            <a:picLocks noChangeAspect="1"/>
          </p:cNvPicPr>
          <p:nvPr/>
        </p:nvPicPr>
        <p:blipFill>
          <a:blip r:embed="rId7"/>
          <a:stretch>
            <a:fillRect/>
          </a:stretch>
        </p:blipFill>
        <p:spPr>
          <a:xfrm>
            <a:off x="2663825" y="3041650"/>
            <a:ext cx="317500" cy="762000"/>
          </a:xfrm>
          <a:prstGeom prst="rect">
            <a:avLst/>
          </a:prstGeom>
          <a:ln w="12700">
            <a:miter lim="400000"/>
          </a:ln>
        </p:spPr>
      </p:pic>
      <p:pic>
        <p:nvPicPr>
          <p:cNvPr id="1463" name="image.png" descr="image.png"/>
          <p:cNvPicPr>
            <a:picLocks noChangeAspect="1"/>
          </p:cNvPicPr>
          <p:nvPr/>
        </p:nvPicPr>
        <p:blipFill>
          <a:blip r:embed="rId7"/>
          <a:stretch>
            <a:fillRect/>
          </a:stretch>
        </p:blipFill>
        <p:spPr>
          <a:xfrm>
            <a:off x="3475037" y="2992437"/>
            <a:ext cx="315913" cy="762001"/>
          </a:xfrm>
          <a:prstGeom prst="rect">
            <a:avLst/>
          </a:prstGeom>
          <a:ln w="12700">
            <a:miter lim="400000"/>
          </a:ln>
        </p:spPr>
      </p:pic>
      <p:sp>
        <p:nvSpPr>
          <p:cNvPr id="1464" name="Line"/>
          <p:cNvSpPr/>
          <p:nvPr/>
        </p:nvSpPr>
        <p:spPr>
          <a:xfrm>
            <a:off x="1733550" y="4394200"/>
            <a:ext cx="344488" cy="1668463"/>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465" name="Line"/>
          <p:cNvSpPr/>
          <p:nvPr/>
        </p:nvSpPr>
        <p:spPr>
          <a:xfrm>
            <a:off x="2374900" y="4418012"/>
            <a:ext cx="490538" cy="13811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466" name="Line"/>
          <p:cNvSpPr/>
          <p:nvPr/>
        </p:nvSpPr>
        <p:spPr>
          <a:xfrm>
            <a:off x="2798762" y="4400550"/>
            <a:ext cx="847726" cy="10302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grpSp>
        <p:nvGrpSpPr>
          <p:cNvPr id="1469" name="Group"/>
          <p:cNvGrpSpPr/>
          <p:nvPr/>
        </p:nvGrpSpPr>
        <p:grpSpPr>
          <a:xfrm>
            <a:off x="5570537" y="2373312"/>
            <a:ext cx="971551" cy="738188"/>
            <a:chOff x="0" y="0"/>
            <a:chExt cx="971550" cy="738187"/>
          </a:xfrm>
        </p:grpSpPr>
        <p:sp>
          <p:nvSpPr>
            <p:cNvPr id="1467" name="Rectangle"/>
            <p:cNvSpPr/>
            <p:nvPr/>
          </p:nvSpPr>
          <p:spPr>
            <a:xfrm>
              <a:off x="0" y="0"/>
              <a:ext cx="971550" cy="738188"/>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000"/>
              </a:pPr>
              <a:endParaRPr/>
            </a:p>
          </p:txBody>
        </p:sp>
        <p:sp>
          <p:nvSpPr>
            <p:cNvPr id="1468" name="match"/>
            <p:cNvSpPr txBox="1"/>
            <p:nvPr/>
          </p:nvSpPr>
          <p:spPr>
            <a:xfrm>
              <a:off x="58419" y="181478"/>
              <a:ext cx="854712" cy="37523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000"/>
              </a:lvl1pPr>
            </a:lstStyle>
            <a:p>
              <a:r>
                <a:t>match</a:t>
              </a:r>
            </a:p>
          </p:txBody>
        </p:sp>
      </p:grpSp>
      <p:sp>
        <p:nvSpPr>
          <p:cNvPr id="1470" name="Line"/>
          <p:cNvSpPr/>
          <p:nvPr/>
        </p:nvSpPr>
        <p:spPr>
          <a:xfrm flipV="1">
            <a:off x="6542087" y="2717800"/>
            <a:ext cx="360364" cy="6350"/>
          </a:xfrm>
          <a:prstGeom prst="line">
            <a:avLst/>
          </a:prstGeom>
          <a:ln w="38100">
            <a:solidFill>
              <a:srgbClr val="00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1471" name="0.7"/>
          <p:cNvSpPr txBox="1"/>
          <p:nvPr/>
        </p:nvSpPr>
        <p:spPr>
          <a:xfrm>
            <a:off x="6937057" y="2511425"/>
            <a:ext cx="7467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0.7</a:t>
            </a:r>
          </a:p>
        </p:txBody>
      </p:sp>
      <p:sp>
        <p:nvSpPr>
          <p:cNvPr id="1472" name="CNN"/>
          <p:cNvSpPr txBox="1"/>
          <p:nvPr/>
        </p:nvSpPr>
        <p:spPr>
          <a:xfrm>
            <a:off x="420369" y="3825875"/>
            <a:ext cx="657861"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CNN</a:t>
            </a:r>
          </a:p>
        </p:txBody>
      </p:sp>
      <p:grpSp>
        <p:nvGrpSpPr>
          <p:cNvPr id="1475" name="Group"/>
          <p:cNvGrpSpPr/>
          <p:nvPr/>
        </p:nvGrpSpPr>
        <p:grpSpPr>
          <a:xfrm>
            <a:off x="5321300" y="5626100"/>
            <a:ext cx="903288" cy="561975"/>
            <a:chOff x="0" y="0"/>
            <a:chExt cx="903287" cy="561975"/>
          </a:xfrm>
        </p:grpSpPr>
        <p:pic>
          <p:nvPicPr>
            <p:cNvPr id="1473" name="image.png" descr="image.png"/>
            <p:cNvPicPr>
              <a:picLocks noChangeAspect="1"/>
            </p:cNvPicPr>
            <p:nvPr/>
          </p:nvPicPr>
          <p:blipFill>
            <a:blip r:embed="rId3"/>
            <a:stretch>
              <a:fillRect/>
            </a:stretch>
          </p:blipFill>
          <p:spPr>
            <a:xfrm>
              <a:off x="0" y="0"/>
              <a:ext cx="903288" cy="561975"/>
            </a:xfrm>
            <a:prstGeom prst="rect">
              <a:avLst/>
            </a:prstGeom>
            <a:ln w="12700" cap="flat">
              <a:noFill/>
              <a:miter lim="400000"/>
            </a:ln>
            <a:effectLst/>
          </p:spPr>
        </p:pic>
        <p:sp>
          <p:nvSpPr>
            <p:cNvPr id="1474"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78" name="Group"/>
          <p:cNvGrpSpPr/>
          <p:nvPr/>
        </p:nvGrpSpPr>
        <p:grpSpPr>
          <a:xfrm>
            <a:off x="6102350" y="5626100"/>
            <a:ext cx="908050" cy="561975"/>
            <a:chOff x="0" y="0"/>
            <a:chExt cx="908050" cy="561975"/>
          </a:xfrm>
        </p:grpSpPr>
        <p:pic>
          <p:nvPicPr>
            <p:cNvPr id="1476"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477"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81" name="Group"/>
          <p:cNvGrpSpPr/>
          <p:nvPr/>
        </p:nvGrpSpPr>
        <p:grpSpPr>
          <a:xfrm>
            <a:off x="6894512" y="5626100"/>
            <a:ext cx="908051" cy="561975"/>
            <a:chOff x="0" y="0"/>
            <a:chExt cx="908050" cy="561975"/>
          </a:xfrm>
        </p:grpSpPr>
        <p:pic>
          <p:nvPicPr>
            <p:cNvPr id="1479"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480" name="filter"/>
            <p:cNvSpPr txBox="1"/>
            <p:nvPr/>
          </p:nvSpPr>
          <p:spPr>
            <a:xfrm>
              <a:off x="177482" y="104069"/>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84" name="Group"/>
          <p:cNvGrpSpPr/>
          <p:nvPr/>
        </p:nvGrpSpPr>
        <p:grpSpPr>
          <a:xfrm>
            <a:off x="5694362" y="5907087"/>
            <a:ext cx="901701" cy="560388"/>
            <a:chOff x="0" y="0"/>
            <a:chExt cx="901700" cy="560387"/>
          </a:xfrm>
        </p:grpSpPr>
        <p:pic>
          <p:nvPicPr>
            <p:cNvPr id="1482"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483" name="filter"/>
            <p:cNvSpPr txBox="1"/>
            <p:nvPr/>
          </p:nvSpPr>
          <p:spPr>
            <a:xfrm>
              <a:off x="175894"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87" name="Group"/>
          <p:cNvGrpSpPr/>
          <p:nvPr/>
        </p:nvGrpSpPr>
        <p:grpSpPr>
          <a:xfrm>
            <a:off x="6473825" y="5907087"/>
            <a:ext cx="901700" cy="560388"/>
            <a:chOff x="0" y="0"/>
            <a:chExt cx="901700" cy="560387"/>
          </a:xfrm>
        </p:grpSpPr>
        <p:pic>
          <p:nvPicPr>
            <p:cNvPr id="1485"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486"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490" name="Group"/>
          <p:cNvGrpSpPr/>
          <p:nvPr/>
        </p:nvGrpSpPr>
        <p:grpSpPr>
          <a:xfrm>
            <a:off x="7265987" y="5907087"/>
            <a:ext cx="908051" cy="560388"/>
            <a:chOff x="0" y="0"/>
            <a:chExt cx="908050" cy="560387"/>
          </a:xfrm>
        </p:grpSpPr>
        <p:pic>
          <p:nvPicPr>
            <p:cNvPr id="1488"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489"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491" name="Line"/>
          <p:cNvSpPr/>
          <p:nvPr/>
        </p:nvSpPr>
        <p:spPr>
          <a:xfrm flipV="1">
            <a:off x="5775325" y="5353050"/>
            <a:ext cx="0" cy="306388"/>
          </a:xfrm>
          <a:prstGeom prst="line">
            <a:avLst/>
          </a:prstGeom>
          <a:ln w="57150">
            <a:solidFill>
              <a:srgbClr val="000000"/>
            </a:solidFill>
            <a:tailEnd type="triangle"/>
          </a:ln>
        </p:spPr>
        <p:txBody>
          <a:bodyPr lIns="45719" rIns="45719"/>
          <a:lstStyle/>
          <a:p>
            <a:endParaRPr/>
          </a:p>
        </p:txBody>
      </p:sp>
      <p:sp>
        <p:nvSpPr>
          <p:cNvPr id="1492" name="Line"/>
          <p:cNvSpPr/>
          <p:nvPr/>
        </p:nvSpPr>
        <p:spPr>
          <a:xfrm flipV="1">
            <a:off x="6135687" y="5630862"/>
            <a:ext cx="1" cy="307976"/>
          </a:xfrm>
          <a:prstGeom prst="line">
            <a:avLst/>
          </a:prstGeom>
          <a:ln w="57150">
            <a:solidFill>
              <a:srgbClr val="000000"/>
            </a:solidFill>
            <a:tailEnd type="triangle"/>
          </a:ln>
        </p:spPr>
        <p:txBody>
          <a:bodyPr lIns="45719" rIns="45719"/>
          <a:lstStyle/>
          <a:p>
            <a:endParaRPr/>
          </a:p>
        </p:txBody>
      </p:sp>
      <p:sp>
        <p:nvSpPr>
          <p:cNvPr id="1493" name="Line"/>
          <p:cNvSpPr/>
          <p:nvPr/>
        </p:nvSpPr>
        <p:spPr>
          <a:xfrm flipV="1">
            <a:off x="6556375" y="5376862"/>
            <a:ext cx="0" cy="306388"/>
          </a:xfrm>
          <a:prstGeom prst="line">
            <a:avLst/>
          </a:prstGeom>
          <a:ln w="57150">
            <a:solidFill>
              <a:srgbClr val="000000"/>
            </a:solidFill>
            <a:tailEnd type="triangle"/>
          </a:ln>
        </p:spPr>
        <p:txBody>
          <a:bodyPr lIns="45719" rIns="45719"/>
          <a:lstStyle/>
          <a:p>
            <a:endParaRPr/>
          </a:p>
        </p:txBody>
      </p:sp>
      <p:sp>
        <p:nvSpPr>
          <p:cNvPr id="1494" name="Line"/>
          <p:cNvSpPr/>
          <p:nvPr/>
        </p:nvSpPr>
        <p:spPr>
          <a:xfrm flipV="1">
            <a:off x="6927850" y="5659437"/>
            <a:ext cx="0" cy="307976"/>
          </a:xfrm>
          <a:prstGeom prst="line">
            <a:avLst/>
          </a:prstGeom>
          <a:ln w="57150">
            <a:solidFill>
              <a:srgbClr val="000000"/>
            </a:solidFill>
            <a:tailEnd type="triangle"/>
          </a:ln>
        </p:spPr>
        <p:txBody>
          <a:bodyPr lIns="45719" rIns="45719"/>
          <a:lstStyle/>
          <a:p>
            <a:endParaRPr/>
          </a:p>
        </p:txBody>
      </p:sp>
      <p:sp>
        <p:nvSpPr>
          <p:cNvPr id="1495" name="Line"/>
          <p:cNvSpPr/>
          <p:nvPr/>
        </p:nvSpPr>
        <p:spPr>
          <a:xfrm flipV="1">
            <a:off x="7348537" y="5376862"/>
            <a:ext cx="1" cy="306388"/>
          </a:xfrm>
          <a:prstGeom prst="line">
            <a:avLst/>
          </a:prstGeom>
          <a:ln w="57150">
            <a:solidFill>
              <a:srgbClr val="000000"/>
            </a:solidFill>
            <a:tailEnd type="triangle"/>
          </a:ln>
        </p:spPr>
        <p:txBody>
          <a:bodyPr lIns="45719" rIns="45719"/>
          <a:lstStyle/>
          <a:p>
            <a:endParaRPr/>
          </a:p>
        </p:txBody>
      </p:sp>
      <p:sp>
        <p:nvSpPr>
          <p:cNvPr id="1496" name="Line"/>
          <p:cNvSpPr/>
          <p:nvPr/>
        </p:nvSpPr>
        <p:spPr>
          <a:xfrm flipV="1">
            <a:off x="7745412" y="5643562"/>
            <a:ext cx="1" cy="307976"/>
          </a:xfrm>
          <a:prstGeom prst="line">
            <a:avLst/>
          </a:prstGeom>
          <a:ln w="57150">
            <a:solidFill>
              <a:srgbClr val="000000"/>
            </a:solidFill>
            <a:tailEnd type="triangle"/>
          </a:ln>
        </p:spPr>
        <p:txBody>
          <a:bodyPr lIns="45719" rIns="45719"/>
          <a:lstStyle/>
          <a:p>
            <a:endParaRPr/>
          </a:p>
        </p:txBody>
      </p:sp>
      <p:pic>
        <p:nvPicPr>
          <p:cNvPr id="1497" name="image.png" descr="image.png"/>
          <p:cNvPicPr>
            <a:picLocks noChangeAspect="1"/>
          </p:cNvPicPr>
          <p:nvPr/>
        </p:nvPicPr>
        <p:blipFill>
          <a:blip r:embed="rId7"/>
          <a:stretch>
            <a:fillRect/>
          </a:stretch>
        </p:blipFill>
        <p:spPr>
          <a:xfrm>
            <a:off x="5614987" y="4694237"/>
            <a:ext cx="315913" cy="762001"/>
          </a:xfrm>
          <a:prstGeom prst="rect">
            <a:avLst/>
          </a:prstGeom>
          <a:ln w="12700">
            <a:miter lim="400000"/>
          </a:ln>
        </p:spPr>
      </p:pic>
      <p:pic>
        <p:nvPicPr>
          <p:cNvPr id="1498" name="image.png" descr="image.png"/>
          <p:cNvPicPr>
            <a:picLocks noChangeAspect="1"/>
          </p:cNvPicPr>
          <p:nvPr/>
        </p:nvPicPr>
        <p:blipFill>
          <a:blip r:embed="rId7"/>
          <a:stretch>
            <a:fillRect/>
          </a:stretch>
        </p:blipFill>
        <p:spPr>
          <a:xfrm>
            <a:off x="6381750" y="4681537"/>
            <a:ext cx="317500" cy="762001"/>
          </a:xfrm>
          <a:prstGeom prst="rect">
            <a:avLst/>
          </a:prstGeom>
          <a:ln w="12700">
            <a:miter lim="400000"/>
          </a:ln>
        </p:spPr>
      </p:pic>
      <p:pic>
        <p:nvPicPr>
          <p:cNvPr id="1499" name="image.png" descr="image.png"/>
          <p:cNvPicPr>
            <a:picLocks noChangeAspect="1"/>
          </p:cNvPicPr>
          <p:nvPr/>
        </p:nvPicPr>
        <p:blipFill>
          <a:blip r:embed="rId8"/>
          <a:stretch>
            <a:fillRect/>
          </a:stretch>
        </p:blipFill>
        <p:spPr>
          <a:xfrm>
            <a:off x="7192962" y="4694237"/>
            <a:ext cx="311151" cy="762001"/>
          </a:xfrm>
          <a:prstGeom prst="rect">
            <a:avLst/>
          </a:prstGeom>
          <a:ln w="12700">
            <a:miter lim="400000"/>
          </a:ln>
        </p:spPr>
      </p:pic>
      <p:pic>
        <p:nvPicPr>
          <p:cNvPr id="1500" name="image.png" descr="image.png"/>
          <p:cNvPicPr>
            <a:picLocks noChangeAspect="1"/>
          </p:cNvPicPr>
          <p:nvPr/>
        </p:nvPicPr>
        <p:blipFill>
          <a:blip r:embed="rId9"/>
          <a:stretch>
            <a:fillRect/>
          </a:stretch>
        </p:blipFill>
        <p:spPr>
          <a:xfrm>
            <a:off x="5986462" y="4937125"/>
            <a:ext cx="317501" cy="757238"/>
          </a:xfrm>
          <a:prstGeom prst="rect">
            <a:avLst/>
          </a:prstGeom>
          <a:ln w="12700">
            <a:miter lim="400000"/>
          </a:ln>
        </p:spPr>
      </p:pic>
      <p:pic>
        <p:nvPicPr>
          <p:cNvPr id="1501" name="image.png" descr="image.png"/>
          <p:cNvPicPr>
            <a:picLocks noChangeAspect="1"/>
          </p:cNvPicPr>
          <p:nvPr/>
        </p:nvPicPr>
        <p:blipFill>
          <a:blip r:embed="rId9"/>
          <a:stretch>
            <a:fillRect/>
          </a:stretch>
        </p:blipFill>
        <p:spPr>
          <a:xfrm>
            <a:off x="6772275" y="5010150"/>
            <a:ext cx="317500" cy="757238"/>
          </a:xfrm>
          <a:prstGeom prst="rect">
            <a:avLst/>
          </a:prstGeom>
          <a:ln w="12700">
            <a:miter lim="400000"/>
          </a:ln>
        </p:spPr>
      </p:pic>
      <p:pic>
        <p:nvPicPr>
          <p:cNvPr id="1502" name="image.png" descr="image.png"/>
          <p:cNvPicPr>
            <a:picLocks noChangeAspect="1"/>
          </p:cNvPicPr>
          <p:nvPr/>
        </p:nvPicPr>
        <p:blipFill>
          <a:blip r:embed="rId9"/>
          <a:stretch>
            <a:fillRect/>
          </a:stretch>
        </p:blipFill>
        <p:spPr>
          <a:xfrm>
            <a:off x="7583487" y="4962525"/>
            <a:ext cx="317501" cy="755650"/>
          </a:xfrm>
          <a:prstGeom prst="rect">
            <a:avLst/>
          </a:prstGeom>
          <a:ln w="12700">
            <a:miter lim="400000"/>
          </a:ln>
        </p:spPr>
      </p:pic>
      <p:sp>
        <p:nvSpPr>
          <p:cNvPr id="1503" name="Line"/>
          <p:cNvSpPr/>
          <p:nvPr/>
        </p:nvSpPr>
        <p:spPr>
          <a:xfrm flipV="1">
            <a:off x="5789612" y="3105150"/>
            <a:ext cx="1" cy="1611313"/>
          </a:xfrm>
          <a:prstGeom prst="line">
            <a:avLst/>
          </a:prstGeom>
          <a:ln w="38100">
            <a:solidFill>
              <a:srgbClr val="000000"/>
            </a:solidFill>
            <a:tailEnd type="triangle"/>
          </a:ln>
          <a:effectLst>
            <a:outerShdw blurRad="38100" dist="20000" dir="5400000" rotWithShape="0">
              <a:srgbClr val="808080">
                <a:alpha val="37998"/>
              </a:srgbClr>
            </a:outerShdw>
          </a:effectLst>
        </p:spPr>
        <p:txBody>
          <a:bodyPr lIns="45719" rIns="45719"/>
          <a:lstStyle/>
          <a:p>
            <a:endParaRPr/>
          </a:p>
        </p:txBody>
      </p:sp>
      <p:grpSp>
        <p:nvGrpSpPr>
          <p:cNvPr id="1506" name="Group"/>
          <p:cNvGrpSpPr/>
          <p:nvPr/>
        </p:nvGrpSpPr>
        <p:grpSpPr>
          <a:xfrm>
            <a:off x="4521200" y="2268537"/>
            <a:ext cx="460375" cy="900113"/>
            <a:chOff x="0" y="0"/>
            <a:chExt cx="460375" cy="900112"/>
          </a:xfrm>
        </p:grpSpPr>
        <p:sp>
          <p:nvSpPr>
            <p:cNvPr id="1504" name="Rectangle"/>
            <p:cNvSpPr/>
            <p:nvPr/>
          </p:nvSpPr>
          <p:spPr>
            <a:xfrm>
              <a:off x="0" y="0"/>
              <a:ext cx="460375"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505" name="z0"/>
            <p:cNvSpPr txBox="1"/>
            <p:nvPr/>
          </p:nvSpPr>
          <p:spPr>
            <a:xfrm>
              <a:off x="72532" y="265367"/>
              <a:ext cx="233876"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a:pPr>
              <a:r>
                <a:t>z</a:t>
              </a:r>
              <a:r>
                <a:rPr baseline="30000"/>
                <a:t>0</a:t>
              </a:r>
            </a:p>
          </p:txBody>
        </p:sp>
      </p:grpSp>
      <p:sp>
        <p:nvSpPr>
          <p:cNvPr id="1507" name="Line"/>
          <p:cNvSpPr/>
          <p:nvPr/>
        </p:nvSpPr>
        <p:spPr>
          <a:xfrm>
            <a:off x="5033962" y="2717800"/>
            <a:ext cx="536576" cy="0"/>
          </a:xfrm>
          <a:prstGeom prst="line">
            <a:avLst/>
          </a:prstGeom>
          <a:ln w="38100">
            <a:solidFill>
              <a:srgbClr val="000000"/>
            </a:solidFill>
            <a:tailEnd type="triangle"/>
          </a:ln>
        </p:spPr>
        <p:txBody>
          <a:bodyPr lIns="45719" rIns="45719"/>
          <a:lstStyle/>
          <a:p>
            <a:endParaRPr/>
          </a:p>
        </p:txBody>
      </p:sp>
      <p:sp>
        <p:nvSpPr>
          <p:cNvPr id="1508" name="A vector for each region"/>
          <p:cNvSpPr txBox="1"/>
          <p:nvPr/>
        </p:nvSpPr>
        <p:spPr>
          <a:xfrm>
            <a:off x="1666557" y="1795462"/>
            <a:ext cx="187388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A vector for each region</a:t>
            </a:r>
          </a:p>
        </p:txBody>
      </p:sp>
      <p:sp>
        <p:nvSpPr>
          <p:cNvPr id="1509" name="z0 is initial parameter, it is also learned"/>
          <p:cNvSpPr txBox="1"/>
          <p:nvPr/>
        </p:nvSpPr>
        <p:spPr>
          <a:xfrm>
            <a:off x="4008120" y="1676400"/>
            <a:ext cx="4051435"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z</a:t>
            </a:r>
            <a:r>
              <a:rPr baseline="30000"/>
              <a:t>0</a:t>
            </a:r>
            <a:r>
              <a:t> is initial parameter, it is also learned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47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48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484"/>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48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49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49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149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149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1494"/>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1495"/>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1496"/>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1497"/>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149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1499"/>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6" nodeType="afterEffect">
                                  <p:stCondLst>
                                    <p:cond delay="0"/>
                                  </p:stCondLst>
                                  <p:iterate>
                                    <p:tmAbs val="0"/>
                                  </p:iterate>
                                  <p:childTnLst>
                                    <p:set>
                                      <p:cBhvr>
                                        <p:cTn id="51" fill="hold"/>
                                        <p:tgtEl>
                                          <p:spTgt spid="1500"/>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7" nodeType="afterEffect">
                                  <p:stCondLst>
                                    <p:cond delay="0"/>
                                  </p:stCondLst>
                                  <p:iterate>
                                    <p:tmAbs val="0"/>
                                  </p:iterate>
                                  <p:childTnLst>
                                    <p:set>
                                      <p:cBhvr>
                                        <p:cTn id="54" fill="hold"/>
                                        <p:tgtEl>
                                          <p:spTgt spid="150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8" nodeType="afterEffect">
                                  <p:stCondLst>
                                    <p:cond delay="0"/>
                                  </p:stCondLst>
                                  <p:iterate>
                                    <p:tmAbs val="0"/>
                                  </p:iterate>
                                  <p:childTnLst>
                                    <p:set>
                                      <p:cBhvr>
                                        <p:cTn id="57" fill="hold"/>
                                        <p:tgtEl>
                                          <p:spTgt spid="150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9" nodeType="clickEffect">
                                  <p:stCondLst>
                                    <p:cond delay="0"/>
                                  </p:stCondLst>
                                  <p:iterate>
                                    <p:tmAbs val="0"/>
                                  </p:iterate>
                                  <p:childTnLst>
                                    <p:set>
                                      <p:cBhvr>
                                        <p:cTn id="61" fill="hold"/>
                                        <p:tgtEl>
                                          <p:spTgt spid="150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20" nodeType="clickEffect">
                                  <p:stCondLst>
                                    <p:cond delay="0"/>
                                  </p:stCondLst>
                                  <p:iterate>
                                    <p:tmAbs val="0"/>
                                  </p:iterate>
                                  <p:childTnLst>
                                    <p:set>
                                      <p:cBhvr>
                                        <p:cTn id="65" fill="hold"/>
                                        <p:tgtEl>
                                          <p:spTgt spid="1469"/>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21" nodeType="afterEffect">
                                  <p:stCondLst>
                                    <p:cond delay="0"/>
                                  </p:stCondLst>
                                  <p:iterate>
                                    <p:tmAbs val="0"/>
                                  </p:iterate>
                                  <p:childTnLst>
                                    <p:set>
                                      <p:cBhvr>
                                        <p:cTn id="68" fill="hold"/>
                                        <p:tgtEl>
                                          <p:spTgt spid="1470"/>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22" nodeType="afterEffect">
                                  <p:stCondLst>
                                    <p:cond delay="0"/>
                                  </p:stCondLst>
                                  <p:iterate>
                                    <p:tmAbs val="0"/>
                                  </p:iterate>
                                  <p:childTnLst>
                                    <p:set>
                                      <p:cBhvr>
                                        <p:cTn id="71" fill="hold"/>
                                        <p:tgtEl>
                                          <p:spTgt spid="1471"/>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23" nodeType="afterEffect">
                                  <p:stCondLst>
                                    <p:cond delay="0"/>
                                  </p:stCondLst>
                                  <p:iterate>
                                    <p:tmAbs val="0"/>
                                  </p:iterate>
                                  <p:childTnLst>
                                    <p:set>
                                      <p:cBhvr>
                                        <p:cTn id="74" fill="hold"/>
                                        <p:tgtEl>
                                          <p:spTgt spid="1503"/>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grpId="24" nodeType="afterEffect">
                                  <p:stCondLst>
                                    <p:cond delay="0"/>
                                  </p:stCondLst>
                                  <p:iterate>
                                    <p:tmAbs val="0"/>
                                  </p:iterate>
                                  <p:childTnLst>
                                    <p:set>
                                      <p:cBhvr>
                                        <p:cTn id="77" fill="hold"/>
                                        <p:tgtEl>
                                          <p:spTgt spid="150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25" nodeType="clickEffect">
                                  <p:stCondLst>
                                    <p:cond delay="0"/>
                                  </p:stCondLst>
                                  <p:iterate>
                                    <p:tmAbs val="0"/>
                                  </p:iterate>
                                  <p:childTnLst>
                                    <p:set>
                                      <p:cBhvr>
                                        <p:cTn id="81" fill="hold"/>
                                        <p:tgtEl>
                                          <p:spTgt spid="1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9" grpId="20" animBg="1" advAuto="0"/>
      <p:bldP spid="1470" grpId="21" animBg="1" advAuto="0"/>
      <p:bldP spid="1471" grpId="22" animBg="1" advAuto="0"/>
      <p:bldP spid="1475" grpId="1" animBg="1" advAuto="0"/>
      <p:bldP spid="1478" grpId="2" animBg="1" advAuto="0"/>
      <p:bldP spid="1481" grpId="3" animBg="1" advAuto="0"/>
      <p:bldP spid="1484" grpId="4" animBg="1" advAuto="0"/>
      <p:bldP spid="1487" grpId="5" animBg="1" advAuto="0"/>
      <p:bldP spid="1490" grpId="6" animBg="1" advAuto="0"/>
      <p:bldP spid="1491" grpId="7" animBg="1" advAuto="0"/>
      <p:bldP spid="1492" grpId="8" animBg="1" advAuto="0"/>
      <p:bldP spid="1493" grpId="9" animBg="1" advAuto="0"/>
      <p:bldP spid="1494" grpId="10" animBg="1" advAuto="0"/>
      <p:bldP spid="1495" grpId="11" animBg="1" advAuto="0"/>
      <p:bldP spid="1496" grpId="12" animBg="1" advAuto="0"/>
      <p:bldP spid="1497" grpId="13" animBg="1" advAuto="0"/>
      <p:bldP spid="1498" grpId="14" animBg="1" advAuto="0"/>
      <p:bldP spid="1499" grpId="15" animBg="1" advAuto="0"/>
      <p:bldP spid="1500" grpId="16" animBg="1" advAuto="0"/>
      <p:bldP spid="1501" grpId="17" animBg="1" advAuto="0"/>
      <p:bldP spid="1502" grpId="18" animBg="1" advAuto="0"/>
      <p:bldP spid="1503" grpId="23" animBg="1" advAuto="0"/>
      <p:bldP spid="1506" grpId="19" animBg="1" advAuto="0"/>
      <p:bldP spid="1507" grpId="24" animBg="1" advAuto="0"/>
      <p:bldP spid="1509" grpId="2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 name="Image Caption Generation"/>
          <p:cNvSpPr txBox="1">
            <a:spLocks noGrp="1"/>
          </p:cNvSpPr>
          <p:nvPr>
            <p:ph type="title" idx="4294967295"/>
          </p:nvPr>
        </p:nvSpPr>
        <p:spPr>
          <a:xfrm>
            <a:off x="457200" y="274637"/>
            <a:ext cx="8229600" cy="1143001"/>
          </a:xfrm>
          <a:prstGeom prst="rect">
            <a:avLst/>
          </a:prstGeom>
        </p:spPr>
        <p:txBody>
          <a:bodyPr>
            <a:normAutofit/>
          </a:bodyPr>
          <a:lstStyle/>
          <a:p>
            <a:r>
              <a:t>Image Caption Generation</a:t>
            </a:r>
          </a:p>
        </p:txBody>
      </p:sp>
      <p:pic>
        <p:nvPicPr>
          <p:cNvPr id="1512" name="image.png" descr="image.png"/>
          <p:cNvPicPr>
            <a:picLocks noChangeAspect="1"/>
          </p:cNvPicPr>
          <p:nvPr/>
        </p:nvPicPr>
        <p:blipFill>
          <a:blip r:embed="rId2"/>
          <a:stretch>
            <a:fillRect/>
          </a:stretch>
        </p:blipFill>
        <p:spPr>
          <a:xfrm>
            <a:off x="407987" y="4591050"/>
            <a:ext cx="3567113" cy="2054225"/>
          </a:xfrm>
          <a:prstGeom prst="rect">
            <a:avLst/>
          </a:prstGeom>
          <a:ln w="12700">
            <a:miter lim="400000"/>
          </a:ln>
        </p:spPr>
      </p:pic>
      <p:sp>
        <p:nvSpPr>
          <p:cNvPr id="1513" name="Line"/>
          <p:cNvSpPr/>
          <p:nvPr/>
        </p:nvSpPr>
        <p:spPr>
          <a:xfrm flipV="1">
            <a:off x="1185862" y="5019674"/>
            <a:ext cx="1741488" cy="1138239"/>
          </a:xfrm>
          <a:prstGeom prst="line">
            <a:avLst/>
          </a:prstGeom>
          <a:ln w="57150">
            <a:solidFill>
              <a:srgbClr val="0000FF"/>
            </a:solidFill>
            <a:prstDash val="sysDot"/>
          </a:ln>
        </p:spPr>
        <p:txBody>
          <a:bodyPr lIns="45719" rIns="45719"/>
          <a:lstStyle/>
          <a:p>
            <a:endParaRPr/>
          </a:p>
        </p:txBody>
      </p:sp>
      <p:sp>
        <p:nvSpPr>
          <p:cNvPr id="1514" name="Line"/>
          <p:cNvSpPr/>
          <p:nvPr/>
        </p:nvSpPr>
        <p:spPr>
          <a:xfrm>
            <a:off x="1281112" y="5387974"/>
            <a:ext cx="1206501" cy="744539"/>
          </a:xfrm>
          <a:prstGeom prst="line">
            <a:avLst/>
          </a:prstGeom>
          <a:ln w="57150">
            <a:solidFill>
              <a:srgbClr val="0000FF"/>
            </a:solidFill>
            <a:prstDash val="sysDot"/>
          </a:ln>
        </p:spPr>
        <p:txBody>
          <a:bodyPr lIns="45719" rIns="45719"/>
          <a:lstStyle/>
          <a:p>
            <a:endParaRPr/>
          </a:p>
        </p:txBody>
      </p:sp>
      <p:sp>
        <p:nvSpPr>
          <p:cNvPr id="1515" name="Line"/>
          <p:cNvSpPr/>
          <p:nvPr/>
        </p:nvSpPr>
        <p:spPr>
          <a:xfrm>
            <a:off x="1798637" y="5073650"/>
            <a:ext cx="1276351" cy="758825"/>
          </a:xfrm>
          <a:prstGeom prst="line">
            <a:avLst/>
          </a:prstGeom>
          <a:ln w="57150">
            <a:solidFill>
              <a:srgbClr val="0000FF"/>
            </a:solidFill>
            <a:prstDash val="sysDot"/>
          </a:ln>
        </p:spPr>
        <p:txBody>
          <a:bodyPr lIns="45719" rIns="45719"/>
          <a:lstStyle/>
          <a:p>
            <a:endParaRPr/>
          </a:p>
        </p:txBody>
      </p:sp>
      <p:sp>
        <p:nvSpPr>
          <p:cNvPr id="1516" name="Line"/>
          <p:cNvSpPr/>
          <p:nvPr/>
        </p:nvSpPr>
        <p:spPr>
          <a:xfrm>
            <a:off x="2266950" y="4132262"/>
            <a:ext cx="981076" cy="10255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517" name="Line"/>
          <p:cNvSpPr/>
          <p:nvPr/>
        </p:nvSpPr>
        <p:spPr>
          <a:xfrm>
            <a:off x="1855787" y="4108450"/>
            <a:ext cx="595314" cy="1279525"/>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518" name="Line"/>
          <p:cNvSpPr/>
          <p:nvPr/>
        </p:nvSpPr>
        <p:spPr>
          <a:xfrm>
            <a:off x="1247775" y="4140200"/>
            <a:ext cx="407988" cy="15890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grpSp>
        <p:nvGrpSpPr>
          <p:cNvPr id="1521" name="Group"/>
          <p:cNvGrpSpPr/>
          <p:nvPr/>
        </p:nvGrpSpPr>
        <p:grpSpPr>
          <a:xfrm>
            <a:off x="1212850" y="3663950"/>
            <a:ext cx="901700" cy="560388"/>
            <a:chOff x="0" y="0"/>
            <a:chExt cx="901700" cy="560387"/>
          </a:xfrm>
        </p:grpSpPr>
        <p:pic>
          <p:nvPicPr>
            <p:cNvPr id="1519"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520"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24" name="Group"/>
          <p:cNvGrpSpPr/>
          <p:nvPr/>
        </p:nvGrpSpPr>
        <p:grpSpPr>
          <a:xfrm>
            <a:off x="1993900" y="3663950"/>
            <a:ext cx="908050" cy="560388"/>
            <a:chOff x="0" y="0"/>
            <a:chExt cx="908050" cy="560387"/>
          </a:xfrm>
        </p:grpSpPr>
        <p:pic>
          <p:nvPicPr>
            <p:cNvPr id="1522"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523"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27" name="Group"/>
          <p:cNvGrpSpPr/>
          <p:nvPr/>
        </p:nvGrpSpPr>
        <p:grpSpPr>
          <a:xfrm>
            <a:off x="2786062" y="3663950"/>
            <a:ext cx="908051" cy="560388"/>
            <a:chOff x="0" y="0"/>
            <a:chExt cx="908050" cy="560387"/>
          </a:xfrm>
        </p:grpSpPr>
        <p:pic>
          <p:nvPicPr>
            <p:cNvPr id="1525"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526" name="filter"/>
            <p:cNvSpPr txBox="1"/>
            <p:nvPr/>
          </p:nvSpPr>
          <p:spPr>
            <a:xfrm>
              <a:off x="177482" y="102481"/>
              <a:ext cx="55308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30" name="Group"/>
          <p:cNvGrpSpPr/>
          <p:nvPr/>
        </p:nvGrpSpPr>
        <p:grpSpPr>
          <a:xfrm>
            <a:off x="1584325" y="3943350"/>
            <a:ext cx="903288" cy="555625"/>
            <a:chOff x="0" y="0"/>
            <a:chExt cx="903287" cy="555625"/>
          </a:xfrm>
        </p:grpSpPr>
        <p:pic>
          <p:nvPicPr>
            <p:cNvPr id="1528" name="image.png" descr="image.png"/>
            <p:cNvPicPr>
              <a:picLocks noChangeAspect="1"/>
            </p:cNvPicPr>
            <p:nvPr/>
          </p:nvPicPr>
          <p:blipFill>
            <a:blip r:embed="rId5"/>
            <a:stretch>
              <a:fillRect/>
            </a:stretch>
          </p:blipFill>
          <p:spPr>
            <a:xfrm>
              <a:off x="0" y="0"/>
              <a:ext cx="903288" cy="555625"/>
            </a:xfrm>
            <a:prstGeom prst="rect">
              <a:avLst/>
            </a:prstGeom>
            <a:ln w="12700" cap="flat">
              <a:noFill/>
              <a:miter lim="400000"/>
            </a:ln>
            <a:effectLst/>
          </p:spPr>
        </p:pic>
        <p:sp>
          <p:nvSpPr>
            <p:cNvPr id="1529"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33" name="Group"/>
          <p:cNvGrpSpPr/>
          <p:nvPr/>
        </p:nvGrpSpPr>
        <p:grpSpPr>
          <a:xfrm>
            <a:off x="2365375" y="3943350"/>
            <a:ext cx="901700" cy="555625"/>
            <a:chOff x="0" y="0"/>
            <a:chExt cx="901700" cy="555625"/>
          </a:xfrm>
        </p:grpSpPr>
        <p:pic>
          <p:nvPicPr>
            <p:cNvPr id="1531" name="image.png" descr="image.png"/>
            <p:cNvPicPr>
              <a:picLocks noChangeAspect="1"/>
            </p:cNvPicPr>
            <p:nvPr/>
          </p:nvPicPr>
          <p:blipFill>
            <a:blip r:embed="rId5"/>
            <a:stretch>
              <a:fillRect/>
            </a:stretch>
          </p:blipFill>
          <p:spPr>
            <a:xfrm>
              <a:off x="0" y="0"/>
              <a:ext cx="901700" cy="555625"/>
            </a:xfrm>
            <a:prstGeom prst="rect">
              <a:avLst/>
            </a:prstGeom>
            <a:ln w="12700" cap="flat">
              <a:noFill/>
              <a:miter lim="400000"/>
            </a:ln>
            <a:effectLst/>
          </p:spPr>
        </p:pic>
        <p:sp>
          <p:nvSpPr>
            <p:cNvPr id="1532"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36" name="Group"/>
          <p:cNvGrpSpPr/>
          <p:nvPr/>
        </p:nvGrpSpPr>
        <p:grpSpPr>
          <a:xfrm>
            <a:off x="3157537" y="3943350"/>
            <a:ext cx="908051" cy="555625"/>
            <a:chOff x="0" y="0"/>
            <a:chExt cx="908050" cy="555625"/>
          </a:xfrm>
        </p:grpSpPr>
        <p:pic>
          <p:nvPicPr>
            <p:cNvPr id="1534" name="image.png" descr="image.png"/>
            <p:cNvPicPr>
              <a:picLocks noChangeAspect="1"/>
            </p:cNvPicPr>
            <p:nvPr/>
          </p:nvPicPr>
          <p:blipFill>
            <a:blip r:embed="rId6"/>
            <a:stretch>
              <a:fillRect/>
            </a:stretch>
          </p:blipFill>
          <p:spPr>
            <a:xfrm>
              <a:off x="0" y="0"/>
              <a:ext cx="908050" cy="555625"/>
            </a:xfrm>
            <a:prstGeom prst="rect">
              <a:avLst/>
            </a:prstGeom>
            <a:ln w="12700" cap="flat">
              <a:noFill/>
              <a:miter lim="400000"/>
            </a:ln>
            <a:effectLst/>
          </p:spPr>
        </p:pic>
        <p:sp>
          <p:nvSpPr>
            <p:cNvPr id="1535"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537" name="Line"/>
          <p:cNvSpPr/>
          <p:nvPr/>
        </p:nvSpPr>
        <p:spPr>
          <a:xfrm flipV="1">
            <a:off x="1665287" y="3389312"/>
            <a:ext cx="1" cy="306388"/>
          </a:xfrm>
          <a:prstGeom prst="line">
            <a:avLst/>
          </a:prstGeom>
          <a:ln w="57150">
            <a:solidFill>
              <a:srgbClr val="000000"/>
            </a:solidFill>
            <a:tailEnd type="triangle"/>
          </a:ln>
        </p:spPr>
        <p:txBody>
          <a:bodyPr lIns="45719" rIns="45719"/>
          <a:lstStyle/>
          <a:p>
            <a:endParaRPr/>
          </a:p>
        </p:txBody>
      </p:sp>
      <p:sp>
        <p:nvSpPr>
          <p:cNvPr id="1538" name="Line"/>
          <p:cNvSpPr/>
          <p:nvPr/>
        </p:nvSpPr>
        <p:spPr>
          <a:xfrm flipV="1">
            <a:off x="2027237" y="3667125"/>
            <a:ext cx="1" cy="306388"/>
          </a:xfrm>
          <a:prstGeom prst="line">
            <a:avLst/>
          </a:prstGeom>
          <a:ln w="57150">
            <a:solidFill>
              <a:srgbClr val="000000"/>
            </a:solidFill>
            <a:tailEnd type="triangle"/>
          </a:ln>
        </p:spPr>
        <p:txBody>
          <a:bodyPr lIns="45719" rIns="45719"/>
          <a:lstStyle/>
          <a:p>
            <a:endParaRPr/>
          </a:p>
        </p:txBody>
      </p:sp>
      <p:sp>
        <p:nvSpPr>
          <p:cNvPr id="1539" name="Line"/>
          <p:cNvSpPr/>
          <p:nvPr/>
        </p:nvSpPr>
        <p:spPr>
          <a:xfrm flipV="1">
            <a:off x="2446337" y="3413125"/>
            <a:ext cx="1" cy="306388"/>
          </a:xfrm>
          <a:prstGeom prst="line">
            <a:avLst/>
          </a:prstGeom>
          <a:ln w="57150">
            <a:solidFill>
              <a:srgbClr val="000000"/>
            </a:solidFill>
            <a:tailEnd type="triangle"/>
          </a:ln>
        </p:spPr>
        <p:txBody>
          <a:bodyPr lIns="45719" rIns="45719"/>
          <a:lstStyle/>
          <a:p>
            <a:endParaRPr/>
          </a:p>
        </p:txBody>
      </p:sp>
      <p:sp>
        <p:nvSpPr>
          <p:cNvPr id="1540" name="Line"/>
          <p:cNvSpPr/>
          <p:nvPr/>
        </p:nvSpPr>
        <p:spPr>
          <a:xfrm flipV="1">
            <a:off x="2817812" y="3695700"/>
            <a:ext cx="1" cy="306388"/>
          </a:xfrm>
          <a:prstGeom prst="line">
            <a:avLst/>
          </a:prstGeom>
          <a:ln w="57150">
            <a:solidFill>
              <a:srgbClr val="000000"/>
            </a:solidFill>
            <a:tailEnd type="triangle"/>
          </a:ln>
        </p:spPr>
        <p:txBody>
          <a:bodyPr lIns="45719" rIns="45719"/>
          <a:lstStyle/>
          <a:p>
            <a:endParaRPr/>
          </a:p>
        </p:txBody>
      </p:sp>
      <p:sp>
        <p:nvSpPr>
          <p:cNvPr id="1541" name="Line"/>
          <p:cNvSpPr/>
          <p:nvPr/>
        </p:nvSpPr>
        <p:spPr>
          <a:xfrm flipV="1">
            <a:off x="3240087" y="3413125"/>
            <a:ext cx="1" cy="306388"/>
          </a:xfrm>
          <a:prstGeom prst="line">
            <a:avLst/>
          </a:prstGeom>
          <a:ln w="57150">
            <a:solidFill>
              <a:srgbClr val="000000"/>
            </a:solidFill>
            <a:tailEnd type="triangle"/>
          </a:ln>
        </p:spPr>
        <p:txBody>
          <a:bodyPr lIns="45719" rIns="45719"/>
          <a:lstStyle/>
          <a:p>
            <a:endParaRPr/>
          </a:p>
        </p:txBody>
      </p:sp>
      <p:sp>
        <p:nvSpPr>
          <p:cNvPr id="1542" name="Line"/>
          <p:cNvSpPr/>
          <p:nvPr/>
        </p:nvSpPr>
        <p:spPr>
          <a:xfrm flipV="1">
            <a:off x="3636962" y="3679825"/>
            <a:ext cx="1" cy="307975"/>
          </a:xfrm>
          <a:prstGeom prst="line">
            <a:avLst/>
          </a:prstGeom>
          <a:ln w="57150">
            <a:solidFill>
              <a:srgbClr val="000000"/>
            </a:solidFill>
            <a:tailEnd type="triangle"/>
          </a:ln>
        </p:spPr>
        <p:txBody>
          <a:bodyPr lIns="45719" rIns="45719"/>
          <a:lstStyle/>
          <a:p>
            <a:endParaRPr/>
          </a:p>
        </p:txBody>
      </p:sp>
      <p:pic>
        <p:nvPicPr>
          <p:cNvPr id="1543" name="image.png" descr="image.png"/>
          <p:cNvPicPr>
            <a:picLocks noChangeAspect="1"/>
          </p:cNvPicPr>
          <p:nvPr/>
        </p:nvPicPr>
        <p:blipFill>
          <a:blip r:embed="rId7"/>
          <a:stretch>
            <a:fillRect/>
          </a:stretch>
        </p:blipFill>
        <p:spPr>
          <a:xfrm>
            <a:off x="1504950" y="2730500"/>
            <a:ext cx="317500" cy="762000"/>
          </a:xfrm>
          <a:prstGeom prst="rect">
            <a:avLst/>
          </a:prstGeom>
          <a:ln w="12700">
            <a:miter lim="400000"/>
          </a:ln>
        </p:spPr>
      </p:pic>
      <p:pic>
        <p:nvPicPr>
          <p:cNvPr id="1544" name="image.png" descr="image.png"/>
          <p:cNvPicPr>
            <a:picLocks noChangeAspect="1"/>
          </p:cNvPicPr>
          <p:nvPr/>
        </p:nvPicPr>
        <p:blipFill>
          <a:blip r:embed="rId7"/>
          <a:stretch>
            <a:fillRect/>
          </a:stretch>
        </p:blipFill>
        <p:spPr>
          <a:xfrm>
            <a:off x="2273300" y="2719387"/>
            <a:ext cx="317500" cy="762001"/>
          </a:xfrm>
          <a:prstGeom prst="rect">
            <a:avLst/>
          </a:prstGeom>
          <a:ln w="12700">
            <a:miter lim="400000"/>
          </a:ln>
        </p:spPr>
      </p:pic>
      <p:pic>
        <p:nvPicPr>
          <p:cNvPr id="1545" name="image.png" descr="image.png"/>
          <p:cNvPicPr>
            <a:picLocks noChangeAspect="1"/>
          </p:cNvPicPr>
          <p:nvPr/>
        </p:nvPicPr>
        <p:blipFill>
          <a:blip r:embed="rId8"/>
          <a:stretch>
            <a:fillRect/>
          </a:stretch>
        </p:blipFill>
        <p:spPr>
          <a:xfrm>
            <a:off x="3084512" y="2730500"/>
            <a:ext cx="311151" cy="762000"/>
          </a:xfrm>
          <a:prstGeom prst="rect">
            <a:avLst/>
          </a:prstGeom>
          <a:ln w="12700">
            <a:miter lim="400000"/>
          </a:ln>
        </p:spPr>
      </p:pic>
      <p:pic>
        <p:nvPicPr>
          <p:cNvPr id="1546" name="image.png" descr="image.png"/>
          <p:cNvPicPr>
            <a:picLocks noChangeAspect="1"/>
          </p:cNvPicPr>
          <p:nvPr/>
        </p:nvPicPr>
        <p:blipFill>
          <a:blip r:embed="rId9"/>
          <a:stretch>
            <a:fillRect/>
          </a:stretch>
        </p:blipFill>
        <p:spPr>
          <a:xfrm>
            <a:off x="1878012" y="2974975"/>
            <a:ext cx="315913" cy="755650"/>
          </a:xfrm>
          <a:prstGeom prst="rect">
            <a:avLst/>
          </a:prstGeom>
          <a:ln w="12700">
            <a:miter lim="400000"/>
          </a:ln>
        </p:spPr>
      </p:pic>
      <p:pic>
        <p:nvPicPr>
          <p:cNvPr id="1547" name="image.png" descr="image.png"/>
          <p:cNvPicPr>
            <a:picLocks noChangeAspect="1"/>
          </p:cNvPicPr>
          <p:nvPr/>
        </p:nvPicPr>
        <p:blipFill>
          <a:blip r:embed="rId7"/>
          <a:stretch>
            <a:fillRect/>
          </a:stretch>
        </p:blipFill>
        <p:spPr>
          <a:xfrm>
            <a:off x="2663825" y="3041650"/>
            <a:ext cx="317500" cy="762000"/>
          </a:xfrm>
          <a:prstGeom prst="rect">
            <a:avLst/>
          </a:prstGeom>
          <a:ln w="12700">
            <a:miter lim="400000"/>
          </a:ln>
        </p:spPr>
      </p:pic>
      <p:pic>
        <p:nvPicPr>
          <p:cNvPr id="1548" name="image.png" descr="image.png"/>
          <p:cNvPicPr>
            <a:picLocks noChangeAspect="1"/>
          </p:cNvPicPr>
          <p:nvPr/>
        </p:nvPicPr>
        <p:blipFill>
          <a:blip r:embed="rId7"/>
          <a:stretch>
            <a:fillRect/>
          </a:stretch>
        </p:blipFill>
        <p:spPr>
          <a:xfrm>
            <a:off x="3475037" y="2992437"/>
            <a:ext cx="315913" cy="762001"/>
          </a:xfrm>
          <a:prstGeom prst="rect">
            <a:avLst/>
          </a:prstGeom>
          <a:ln w="12700">
            <a:miter lim="400000"/>
          </a:ln>
        </p:spPr>
      </p:pic>
      <p:sp>
        <p:nvSpPr>
          <p:cNvPr id="1549" name="Line"/>
          <p:cNvSpPr/>
          <p:nvPr/>
        </p:nvSpPr>
        <p:spPr>
          <a:xfrm>
            <a:off x="1733550" y="4394200"/>
            <a:ext cx="344488" cy="1668463"/>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550" name="Line"/>
          <p:cNvSpPr/>
          <p:nvPr/>
        </p:nvSpPr>
        <p:spPr>
          <a:xfrm>
            <a:off x="2374900" y="4418012"/>
            <a:ext cx="490538" cy="13811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551" name="Line"/>
          <p:cNvSpPr/>
          <p:nvPr/>
        </p:nvSpPr>
        <p:spPr>
          <a:xfrm>
            <a:off x="2798762" y="4400550"/>
            <a:ext cx="847726" cy="10302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552" name="CNN"/>
          <p:cNvSpPr txBox="1"/>
          <p:nvPr/>
        </p:nvSpPr>
        <p:spPr>
          <a:xfrm>
            <a:off x="420369" y="3825875"/>
            <a:ext cx="657861"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CNN</a:t>
            </a:r>
          </a:p>
        </p:txBody>
      </p:sp>
      <p:grpSp>
        <p:nvGrpSpPr>
          <p:cNvPr id="1555" name="Group"/>
          <p:cNvGrpSpPr/>
          <p:nvPr/>
        </p:nvGrpSpPr>
        <p:grpSpPr>
          <a:xfrm>
            <a:off x="5321300" y="5626100"/>
            <a:ext cx="903288" cy="561975"/>
            <a:chOff x="0" y="0"/>
            <a:chExt cx="903287" cy="561975"/>
          </a:xfrm>
        </p:grpSpPr>
        <p:pic>
          <p:nvPicPr>
            <p:cNvPr id="1553" name="image.png" descr="image.png"/>
            <p:cNvPicPr>
              <a:picLocks noChangeAspect="1"/>
            </p:cNvPicPr>
            <p:nvPr/>
          </p:nvPicPr>
          <p:blipFill>
            <a:blip r:embed="rId3"/>
            <a:stretch>
              <a:fillRect/>
            </a:stretch>
          </p:blipFill>
          <p:spPr>
            <a:xfrm>
              <a:off x="0" y="0"/>
              <a:ext cx="903288" cy="561975"/>
            </a:xfrm>
            <a:prstGeom prst="rect">
              <a:avLst/>
            </a:prstGeom>
            <a:ln w="12700" cap="flat">
              <a:noFill/>
              <a:miter lim="400000"/>
            </a:ln>
            <a:effectLst/>
          </p:spPr>
        </p:pic>
        <p:sp>
          <p:nvSpPr>
            <p:cNvPr id="1554"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58" name="Group"/>
          <p:cNvGrpSpPr/>
          <p:nvPr/>
        </p:nvGrpSpPr>
        <p:grpSpPr>
          <a:xfrm>
            <a:off x="6102350" y="5626100"/>
            <a:ext cx="908050" cy="561975"/>
            <a:chOff x="0" y="0"/>
            <a:chExt cx="908050" cy="561975"/>
          </a:xfrm>
        </p:grpSpPr>
        <p:pic>
          <p:nvPicPr>
            <p:cNvPr id="1556"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557"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61" name="Group"/>
          <p:cNvGrpSpPr/>
          <p:nvPr/>
        </p:nvGrpSpPr>
        <p:grpSpPr>
          <a:xfrm>
            <a:off x="6894512" y="5626100"/>
            <a:ext cx="908051" cy="561975"/>
            <a:chOff x="0" y="0"/>
            <a:chExt cx="908050" cy="561975"/>
          </a:xfrm>
        </p:grpSpPr>
        <p:pic>
          <p:nvPicPr>
            <p:cNvPr id="1559"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560" name="filter"/>
            <p:cNvSpPr txBox="1"/>
            <p:nvPr/>
          </p:nvSpPr>
          <p:spPr>
            <a:xfrm>
              <a:off x="177482" y="104069"/>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64" name="Group"/>
          <p:cNvGrpSpPr/>
          <p:nvPr/>
        </p:nvGrpSpPr>
        <p:grpSpPr>
          <a:xfrm>
            <a:off x="5694362" y="5907087"/>
            <a:ext cx="901701" cy="560388"/>
            <a:chOff x="0" y="0"/>
            <a:chExt cx="901700" cy="560387"/>
          </a:xfrm>
        </p:grpSpPr>
        <p:pic>
          <p:nvPicPr>
            <p:cNvPr id="1562"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563" name="filter"/>
            <p:cNvSpPr txBox="1"/>
            <p:nvPr/>
          </p:nvSpPr>
          <p:spPr>
            <a:xfrm>
              <a:off x="175894"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67" name="Group"/>
          <p:cNvGrpSpPr/>
          <p:nvPr/>
        </p:nvGrpSpPr>
        <p:grpSpPr>
          <a:xfrm>
            <a:off x="6473825" y="5907087"/>
            <a:ext cx="901700" cy="560388"/>
            <a:chOff x="0" y="0"/>
            <a:chExt cx="901700" cy="560387"/>
          </a:xfrm>
        </p:grpSpPr>
        <p:pic>
          <p:nvPicPr>
            <p:cNvPr id="1565"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566"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570" name="Group"/>
          <p:cNvGrpSpPr/>
          <p:nvPr/>
        </p:nvGrpSpPr>
        <p:grpSpPr>
          <a:xfrm>
            <a:off x="7265987" y="5907087"/>
            <a:ext cx="908051" cy="560388"/>
            <a:chOff x="0" y="0"/>
            <a:chExt cx="908050" cy="560387"/>
          </a:xfrm>
        </p:grpSpPr>
        <p:pic>
          <p:nvPicPr>
            <p:cNvPr id="1568"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569"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571" name="Line"/>
          <p:cNvSpPr/>
          <p:nvPr/>
        </p:nvSpPr>
        <p:spPr>
          <a:xfrm flipV="1">
            <a:off x="5775325" y="5353050"/>
            <a:ext cx="0" cy="306388"/>
          </a:xfrm>
          <a:prstGeom prst="line">
            <a:avLst/>
          </a:prstGeom>
          <a:ln w="57150">
            <a:solidFill>
              <a:srgbClr val="000000"/>
            </a:solidFill>
            <a:tailEnd type="triangle"/>
          </a:ln>
        </p:spPr>
        <p:txBody>
          <a:bodyPr lIns="45719" rIns="45719"/>
          <a:lstStyle/>
          <a:p>
            <a:endParaRPr/>
          </a:p>
        </p:txBody>
      </p:sp>
      <p:sp>
        <p:nvSpPr>
          <p:cNvPr id="1572" name="Line"/>
          <p:cNvSpPr/>
          <p:nvPr/>
        </p:nvSpPr>
        <p:spPr>
          <a:xfrm flipV="1">
            <a:off x="6135687" y="5630862"/>
            <a:ext cx="1" cy="307976"/>
          </a:xfrm>
          <a:prstGeom prst="line">
            <a:avLst/>
          </a:prstGeom>
          <a:ln w="57150">
            <a:solidFill>
              <a:srgbClr val="000000"/>
            </a:solidFill>
            <a:tailEnd type="triangle"/>
          </a:ln>
        </p:spPr>
        <p:txBody>
          <a:bodyPr lIns="45719" rIns="45719"/>
          <a:lstStyle/>
          <a:p>
            <a:endParaRPr/>
          </a:p>
        </p:txBody>
      </p:sp>
      <p:sp>
        <p:nvSpPr>
          <p:cNvPr id="1573" name="Line"/>
          <p:cNvSpPr/>
          <p:nvPr/>
        </p:nvSpPr>
        <p:spPr>
          <a:xfrm flipV="1">
            <a:off x="6556375" y="5376862"/>
            <a:ext cx="0" cy="306388"/>
          </a:xfrm>
          <a:prstGeom prst="line">
            <a:avLst/>
          </a:prstGeom>
          <a:ln w="57150">
            <a:solidFill>
              <a:srgbClr val="000000"/>
            </a:solidFill>
            <a:tailEnd type="triangle"/>
          </a:ln>
        </p:spPr>
        <p:txBody>
          <a:bodyPr lIns="45719" rIns="45719"/>
          <a:lstStyle/>
          <a:p>
            <a:endParaRPr/>
          </a:p>
        </p:txBody>
      </p:sp>
      <p:sp>
        <p:nvSpPr>
          <p:cNvPr id="1574" name="Line"/>
          <p:cNvSpPr/>
          <p:nvPr/>
        </p:nvSpPr>
        <p:spPr>
          <a:xfrm flipV="1">
            <a:off x="6927850" y="5659437"/>
            <a:ext cx="0" cy="307976"/>
          </a:xfrm>
          <a:prstGeom prst="line">
            <a:avLst/>
          </a:prstGeom>
          <a:ln w="57150">
            <a:solidFill>
              <a:srgbClr val="000000"/>
            </a:solidFill>
            <a:tailEnd type="triangle"/>
          </a:ln>
        </p:spPr>
        <p:txBody>
          <a:bodyPr lIns="45719" rIns="45719"/>
          <a:lstStyle/>
          <a:p>
            <a:endParaRPr/>
          </a:p>
        </p:txBody>
      </p:sp>
      <p:sp>
        <p:nvSpPr>
          <p:cNvPr id="1575" name="Line"/>
          <p:cNvSpPr/>
          <p:nvPr/>
        </p:nvSpPr>
        <p:spPr>
          <a:xfrm flipV="1">
            <a:off x="7348537" y="5376862"/>
            <a:ext cx="1" cy="306388"/>
          </a:xfrm>
          <a:prstGeom prst="line">
            <a:avLst/>
          </a:prstGeom>
          <a:ln w="57150">
            <a:solidFill>
              <a:srgbClr val="000000"/>
            </a:solidFill>
            <a:tailEnd type="triangle"/>
          </a:ln>
        </p:spPr>
        <p:txBody>
          <a:bodyPr lIns="45719" rIns="45719"/>
          <a:lstStyle/>
          <a:p>
            <a:endParaRPr/>
          </a:p>
        </p:txBody>
      </p:sp>
      <p:sp>
        <p:nvSpPr>
          <p:cNvPr id="1576" name="Line"/>
          <p:cNvSpPr/>
          <p:nvPr/>
        </p:nvSpPr>
        <p:spPr>
          <a:xfrm flipV="1">
            <a:off x="7745412" y="5643562"/>
            <a:ext cx="1" cy="307976"/>
          </a:xfrm>
          <a:prstGeom prst="line">
            <a:avLst/>
          </a:prstGeom>
          <a:ln w="57150">
            <a:solidFill>
              <a:srgbClr val="000000"/>
            </a:solidFill>
            <a:tailEnd type="triangle"/>
          </a:ln>
        </p:spPr>
        <p:txBody>
          <a:bodyPr lIns="45719" rIns="45719"/>
          <a:lstStyle/>
          <a:p>
            <a:endParaRPr/>
          </a:p>
        </p:txBody>
      </p:sp>
      <p:pic>
        <p:nvPicPr>
          <p:cNvPr id="1577" name="image.png" descr="image.png"/>
          <p:cNvPicPr>
            <a:picLocks noChangeAspect="1"/>
          </p:cNvPicPr>
          <p:nvPr/>
        </p:nvPicPr>
        <p:blipFill>
          <a:blip r:embed="rId7"/>
          <a:stretch>
            <a:fillRect/>
          </a:stretch>
        </p:blipFill>
        <p:spPr>
          <a:xfrm>
            <a:off x="5614987" y="4694237"/>
            <a:ext cx="315913" cy="762001"/>
          </a:xfrm>
          <a:prstGeom prst="rect">
            <a:avLst/>
          </a:prstGeom>
          <a:ln w="12700">
            <a:miter lim="400000"/>
          </a:ln>
        </p:spPr>
      </p:pic>
      <p:pic>
        <p:nvPicPr>
          <p:cNvPr id="1578" name="image.png" descr="image.png"/>
          <p:cNvPicPr>
            <a:picLocks noChangeAspect="1"/>
          </p:cNvPicPr>
          <p:nvPr/>
        </p:nvPicPr>
        <p:blipFill>
          <a:blip r:embed="rId7"/>
          <a:stretch>
            <a:fillRect/>
          </a:stretch>
        </p:blipFill>
        <p:spPr>
          <a:xfrm>
            <a:off x="6381750" y="4681537"/>
            <a:ext cx="317500" cy="762001"/>
          </a:xfrm>
          <a:prstGeom prst="rect">
            <a:avLst/>
          </a:prstGeom>
          <a:ln w="12700">
            <a:miter lim="400000"/>
          </a:ln>
        </p:spPr>
      </p:pic>
      <p:pic>
        <p:nvPicPr>
          <p:cNvPr id="1579" name="image.png" descr="image.png"/>
          <p:cNvPicPr>
            <a:picLocks noChangeAspect="1"/>
          </p:cNvPicPr>
          <p:nvPr/>
        </p:nvPicPr>
        <p:blipFill>
          <a:blip r:embed="rId8"/>
          <a:stretch>
            <a:fillRect/>
          </a:stretch>
        </p:blipFill>
        <p:spPr>
          <a:xfrm>
            <a:off x="7192962" y="4694237"/>
            <a:ext cx="311151" cy="762001"/>
          </a:xfrm>
          <a:prstGeom prst="rect">
            <a:avLst/>
          </a:prstGeom>
          <a:ln w="12700">
            <a:miter lim="400000"/>
          </a:ln>
        </p:spPr>
      </p:pic>
      <p:pic>
        <p:nvPicPr>
          <p:cNvPr id="1580" name="image.png" descr="image.png"/>
          <p:cNvPicPr>
            <a:picLocks noChangeAspect="1"/>
          </p:cNvPicPr>
          <p:nvPr/>
        </p:nvPicPr>
        <p:blipFill>
          <a:blip r:embed="rId9"/>
          <a:stretch>
            <a:fillRect/>
          </a:stretch>
        </p:blipFill>
        <p:spPr>
          <a:xfrm>
            <a:off x="5986462" y="4937125"/>
            <a:ext cx="317501" cy="757238"/>
          </a:xfrm>
          <a:prstGeom prst="rect">
            <a:avLst/>
          </a:prstGeom>
          <a:ln w="12700">
            <a:miter lim="400000"/>
          </a:ln>
        </p:spPr>
      </p:pic>
      <p:pic>
        <p:nvPicPr>
          <p:cNvPr id="1581" name="image.png" descr="image.png"/>
          <p:cNvPicPr>
            <a:picLocks noChangeAspect="1"/>
          </p:cNvPicPr>
          <p:nvPr/>
        </p:nvPicPr>
        <p:blipFill>
          <a:blip r:embed="rId9"/>
          <a:stretch>
            <a:fillRect/>
          </a:stretch>
        </p:blipFill>
        <p:spPr>
          <a:xfrm>
            <a:off x="6772275" y="5010150"/>
            <a:ext cx="317500" cy="757238"/>
          </a:xfrm>
          <a:prstGeom prst="rect">
            <a:avLst/>
          </a:prstGeom>
          <a:ln w="12700">
            <a:miter lim="400000"/>
          </a:ln>
        </p:spPr>
      </p:pic>
      <p:pic>
        <p:nvPicPr>
          <p:cNvPr id="1582" name="image.png" descr="image.png"/>
          <p:cNvPicPr>
            <a:picLocks noChangeAspect="1"/>
          </p:cNvPicPr>
          <p:nvPr/>
        </p:nvPicPr>
        <p:blipFill>
          <a:blip r:embed="rId9"/>
          <a:stretch>
            <a:fillRect/>
          </a:stretch>
        </p:blipFill>
        <p:spPr>
          <a:xfrm>
            <a:off x="7583487" y="4962525"/>
            <a:ext cx="317501" cy="755650"/>
          </a:xfrm>
          <a:prstGeom prst="rect">
            <a:avLst/>
          </a:prstGeom>
          <a:ln w="12700">
            <a:miter lim="400000"/>
          </a:ln>
        </p:spPr>
      </p:pic>
      <p:sp>
        <p:nvSpPr>
          <p:cNvPr id="1583" name="A vector for each region"/>
          <p:cNvSpPr txBox="1"/>
          <p:nvPr/>
        </p:nvSpPr>
        <p:spPr>
          <a:xfrm>
            <a:off x="1666557" y="1795462"/>
            <a:ext cx="187388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A vector for each region</a:t>
            </a:r>
          </a:p>
        </p:txBody>
      </p:sp>
      <p:sp>
        <p:nvSpPr>
          <p:cNvPr id="1584" name="0.7"/>
          <p:cNvSpPr txBox="1"/>
          <p:nvPr/>
        </p:nvSpPr>
        <p:spPr>
          <a:xfrm>
            <a:off x="5573395" y="4376737"/>
            <a:ext cx="5435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0.7</a:t>
            </a:r>
          </a:p>
        </p:txBody>
      </p:sp>
      <p:sp>
        <p:nvSpPr>
          <p:cNvPr id="1585" name="0.1"/>
          <p:cNvSpPr txBox="1"/>
          <p:nvPr/>
        </p:nvSpPr>
        <p:spPr>
          <a:xfrm>
            <a:off x="6370320" y="4362450"/>
            <a:ext cx="6007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0.1</a:t>
            </a:r>
          </a:p>
        </p:txBody>
      </p:sp>
      <p:sp>
        <p:nvSpPr>
          <p:cNvPr id="1586" name="0.1"/>
          <p:cNvSpPr txBox="1"/>
          <p:nvPr/>
        </p:nvSpPr>
        <p:spPr>
          <a:xfrm>
            <a:off x="7170419" y="4368800"/>
            <a:ext cx="51974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0.1</a:t>
            </a:r>
          </a:p>
        </p:txBody>
      </p:sp>
      <p:sp>
        <p:nvSpPr>
          <p:cNvPr id="1587" name="0.1"/>
          <p:cNvSpPr txBox="1"/>
          <p:nvPr/>
        </p:nvSpPr>
        <p:spPr>
          <a:xfrm>
            <a:off x="5962332" y="4675187"/>
            <a:ext cx="56578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0.1</a:t>
            </a:r>
          </a:p>
        </p:txBody>
      </p:sp>
      <p:sp>
        <p:nvSpPr>
          <p:cNvPr id="1588" name="0.0"/>
          <p:cNvSpPr txBox="1"/>
          <p:nvPr/>
        </p:nvSpPr>
        <p:spPr>
          <a:xfrm>
            <a:off x="6762432" y="4721225"/>
            <a:ext cx="55467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589" name="0.0"/>
          <p:cNvSpPr txBox="1"/>
          <p:nvPr/>
        </p:nvSpPr>
        <p:spPr>
          <a:xfrm>
            <a:off x="7583169" y="4675187"/>
            <a:ext cx="49593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590" name="Line"/>
          <p:cNvSpPr/>
          <p:nvPr/>
        </p:nvSpPr>
        <p:spPr>
          <a:xfrm flipV="1">
            <a:off x="5781675" y="4125912"/>
            <a:ext cx="176213" cy="287339"/>
          </a:xfrm>
          <a:prstGeom prst="line">
            <a:avLst/>
          </a:prstGeom>
          <a:ln w="38100">
            <a:solidFill>
              <a:srgbClr val="FF0000"/>
            </a:solidFill>
            <a:tailEnd type="triangle"/>
          </a:ln>
        </p:spPr>
        <p:txBody>
          <a:bodyPr lIns="45719" rIns="45719"/>
          <a:lstStyle/>
          <a:p>
            <a:endParaRPr/>
          </a:p>
        </p:txBody>
      </p:sp>
      <p:sp>
        <p:nvSpPr>
          <p:cNvPr id="1591" name="weighted sum"/>
          <p:cNvSpPr txBox="1"/>
          <p:nvPr/>
        </p:nvSpPr>
        <p:spPr>
          <a:xfrm>
            <a:off x="4389120" y="3505200"/>
            <a:ext cx="1402398" cy="667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weighted sum</a:t>
            </a:r>
          </a:p>
        </p:txBody>
      </p:sp>
      <p:sp>
        <p:nvSpPr>
          <p:cNvPr id="1592" name="Line"/>
          <p:cNvSpPr/>
          <p:nvPr/>
        </p:nvSpPr>
        <p:spPr>
          <a:xfrm flipH="1" flipV="1">
            <a:off x="5957887" y="4125912"/>
            <a:ext cx="514351" cy="306389"/>
          </a:xfrm>
          <a:prstGeom prst="line">
            <a:avLst/>
          </a:prstGeom>
          <a:ln w="38100">
            <a:solidFill>
              <a:srgbClr val="FF0000"/>
            </a:solidFill>
            <a:tailEnd type="triangle"/>
          </a:ln>
        </p:spPr>
        <p:txBody>
          <a:bodyPr lIns="45719" rIns="45719"/>
          <a:lstStyle/>
          <a:p>
            <a:endParaRPr/>
          </a:p>
        </p:txBody>
      </p:sp>
      <p:sp>
        <p:nvSpPr>
          <p:cNvPr id="1593" name="Line"/>
          <p:cNvSpPr/>
          <p:nvPr/>
        </p:nvSpPr>
        <p:spPr>
          <a:xfrm flipH="1" flipV="1">
            <a:off x="5957887" y="4125912"/>
            <a:ext cx="1390651" cy="358776"/>
          </a:xfrm>
          <a:prstGeom prst="line">
            <a:avLst/>
          </a:prstGeom>
          <a:ln w="38100">
            <a:solidFill>
              <a:srgbClr val="FF0000"/>
            </a:solidFill>
            <a:tailEnd type="triangle"/>
          </a:ln>
        </p:spPr>
        <p:txBody>
          <a:bodyPr lIns="45719" rIns="45719"/>
          <a:lstStyle/>
          <a:p>
            <a:endParaRPr/>
          </a:p>
        </p:txBody>
      </p:sp>
      <p:sp>
        <p:nvSpPr>
          <p:cNvPr id="1594" name="Line"/>
          <p:cNvSpPr/>
          <p:nvPr/>
        </p:nvSpPr>
        <p:spPr>
          <a:xfrm flipV="1">
            <a:off x="5902325" y="2000250"/>
            <a:ext cx="0" cy="269875"/>
          </a:xfrm>
          <a:prstGeom prst="line">
            <a:avLst/>
          </a:prstGeom>
          <a:ln w="38100">
            <a:solidFill>
              <a:srgbClr val="000000"/>
            </a:solidFill>
            <a:tailEnd type="triangle"/>
          </a:ln>
        </p:spPr>
        <p:txBody>
          <a:bodyPr lIns="45719" rIns="45719"/>
          <a:lstStyle/>
          <a:p>
            <a:endParaRPr/>
          </a:p>
        </p:txBody>
      </p:sp>
      <p:sp>
        <p:nvSpPr>
          <p:cNvPr id="1595" name="Rectangle"/>
          <p:cNvSpPr/>
          <p:nvPr/>
        </p:nvSpPr>
        <p:spPr>
          <a:xfrm>
            <a:off x="5729287" y="3470275"/>
            <a:ext cx="457201" cy="655638"/>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p:spPr>
        <p:txBody>
          <a:bodyPr lIns="45719" rIns="45719" anchor="ctr"/>
          <a:lstStyle/>
          <a:p>
            <a:pPr algn="ctr">
              <a:defRPr sz="1800"/>
            </a:pPr>
            <a:endParaRPr/>
          </a:p>
        </p:txBody>
      </p:sp>
      <p:sp>
        <p:nvSpPr>
          <p:cNvPr id="1596" name="Line"/>
          <p:cNvSpPr/>
          <p:nvPr/>
        </p:nvSpPr>
        <p:spPr>
          <a:xfrm flipH="1" flipV="1">
            <a:off x="5957887" y="4125912"/>
            <a:ext cx="185739" cy="661988"/>
          </a:xfrm>
          <a:prstGeom prst="line">
            <a:avLst/>
          </a:prstGeom>
          <a:ln w="38100">
            <a:solidFill>
              <a:srgbClr val="FF0000"/>
            </a:solidFill>
            <a:tailEnd type="triangle"/>
          </a:ln>
        </p:spPr>
        <p:txBody>
          <a:bodyPr lIns="45719" rIns="45719"/>
          <a:lstStyle/>
          <a:p>
            <a:endParaRPr/>
          </a:p>
        </p:txBody>
      </p:sp>
      <p:grpSp>
        <p:nvGrpSpPr>
          <p:cNvPr id="1599" name="Group"/>
          <p:cNvGrpSpPr/>
          <p:nvPr/>
        </p:nvGrpSpPr>
        <p:grpSpPr>
          <a:xfrm>
            <a:off x="5700712" y="2292350"/>
            <a:ext cx="461963" cy="900113"/>
            <a:chOff x="0" y="0"/>
            <a:chExt cx="461962" cy="900112"/>
          </a:xfrm>
        </p:grpSpPr>
        <p:sp>
          <p:nvSpPr>
            <p:cNvPr id="1597" name="Rectangle"/>
            <p:cNvSpPr/>
            <p:nvPr/>
          </p:nvSpPr>
          <p:spPr>
            <a:xfrm>
              <a:off x="0" y="0"/>
              <a:ext cx="461963"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598" name="z1"/>
            <p:cNvSpPr txBox="1"/>
            <p:nvPr/>
          </p:nvSpPr>
          <p:spPr>
            <a:xfrm>
              <a:off x="72782" y="265367"/>
              <a:ext cx="233876"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a:pPr>
              <a:r>
                <a:t>z</a:t>
              </a:r>
              <a:r>
                <a:rPr baseline="30000"/>
                <a:t>1</a:t>
              </a:r>
            </a:p>
          </p:txBody>
        </p:sp>
      </p:grpSp>
      <p:sp>
        <p:nvSpPr>
          <p:cNvPr id="1600" name="Rectangle"/>
          <p:cNvSpPr/>
          <p:nvPr/>
        </p:nvSpPr>
        <p:spPr>
          <a:xfrm>
            <a:off x="5486400" y="1339850"/>
            <a:ext cx="838200" cy="657225"/>
          </a:xfrm>
          <a:prstGeom prst="rect">
            <a:avLst/>
          </a:prstGeom>
          <a:gradFill>
            <a:gsLst>
              <a:gs pos="0">
                <a:srgbClr val="BCBCBC"/>
              </a:gs>
              <a:gs pos="35000">
                <a:srgbClr val="D0D0D0"/>
              </a:gs>
              <a:gs pos="100000">
                <a:srgbClr val="EDEDED"/>
              </a:gs>
            </a:gsLst>
            <a:lin ang="16200000"/>
          </a:gradFill>
          <a:ln>
            <a:solidFill>
              <a:srgbClr val="000000"/>
            </a:solidFill>
          </a:ln>
          <a:effectLst>
            <a:outerShdw blurRad="38100" dist="20000" dir="5400000" rotWithShape="0">
              <a:srgbClr val="808080">
                <a:alpha val="37998"/>
              </a:srgbClr>
            </a:outerShdw>
          </a:effectLst>
        </p:spPr>
        <p:txBody>
          <a:bodyPr lIns="45719" rIns="45719" anchor="ctr"/>
          <a:lstStyle/>
          <a:p>
            <a:pPr algn="ctr">
              <a:defRPr sz="1800"/>
            </a:pPr>
            <a:endParaRPr/>
          </a:p>
        </p:txBody>
      </p:sp>
      <p:sp>
        <p:nvSpPr>
          <p:cNvPr id="1601" name="Word 1"/>
          <p:cNvSpPr txBox="1"/>
          <p:nvPr/>
        </p:nvSpPr>
        <p:spPr>
          <a:xfrm>
            <a:off x="5355907" y="1452562"/>
            <a:ext cx="1113474"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Word 1</a:t>
            </a:r>
          </a:p>
        </p:txBody>
      </p:sp>
      <p:sp>
        <p:nvSpPr>
          <p:cNvPr id="1602" name="Line"/>
          <p:cNvSpPr/>
          <p:nvPr/>
        </p:nvSpPr>
        <p:spPr>
          <a:xfrm flipV="1">
            <a:off x="5945187" y="3194050"/>
            <a:ext cx="1" cy="269875"/>
          </a:xfrm>
          <a:prstGeom prst="line">
            <a:avLst/>
          </a:prstGeom>
          <a:ln w="38100">
            <a:solidFill>
              <a:srgbClr val="000000"/>
            </a:solidFill>
            <a:tailEnd type="triangle"/>
          </a:ln>
        </p:spPr>
        <p:txBody>
          <a:bodyPr lIns="45719" rIns="45719"/>
          <a:lstStyle/>
          <a:p>
            <a:endParaRPr/>
          </a:p>
        </p:txBody>
      </p:sp>
      <p:grpSp>
        <p:nvGrpSpPr>
          <p:cNvPr id="1605" name="Group"/>
          <p:cNvGrpSpPr/>
          <p:nvPr/>
        </p:nvGrpSpPr>
        <p:grpSpPr>
          <a:xfrm>
            <a:off x="4521200" y="2268537"/>
            <a:ext cx="460375" cy="900113"/>
            <a:chOff x="0" y="0"/>
            <a:chExt cx="460375" cy="900112"/>
          </a:xfrm>
        </p:grpSpPr>
        <p:sp>
          <p:nvSpPr>
            <p:cNvPr id="1603" name="Rectangle"/>
            <p:cNvSpPr/>
            <p:nvPr/>
          </p:nvSpPr>
          <p:spPr>
            <a:xfrm>
              <a:off x="0" y="0"/>
              <a:ext cx="460375"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604" name="z0"/>
            <p:cNvSpPr txBox="1"/>
            <p:nvPr/>
          </p:nvSpPr>
          <p:spPr>
            <a:xfrm>
              <a:off x="50482" y="274725"/>
              <a:ext cx="35941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0</a:t>
              </a:r>
            </a:p>
          </p:txBody>
        </p:sp>
      </p:grpSp>
      <p:sp>
        <p:nvSpPr>
          <p:cNvPr id="1606" name="Line"/>
          <p:cNvSpPr/>
          <p:nvPr/>
        </p:nvSpPr>
        <p:spPr>
          <a:xfrm>
            <a:off x="5033962" y="2719070"/>
            <a:ext cx="638176" cy="1"/>
          </a:xfrm>
          <a:prstGeom prst="line">
            <a:avLst/>
          </a:prstGeom>
          <a:ln w="38100">
            <a:solidFill>
              <a:srgbClr val="000000"/>
            </a:solidFill>
            <a:tailEnd type="triangle"/>
          </a:ln>
        </p:spPr>
        <p:txBody>
          <a:bodyPr lIns="45719" rIns="45719"/>
          <a:lstStyle/>
          <a:p>
            <a:endParaRPr/>
          </a:p>
        </p:txBody>
      </p:sp>
      <p:sp>
        <p:nvSpPr>
          <p:cNvPr id="1607" name="Line"/>
          <p:cNvSpPr/>
          <p:nvPr/>
        </p:nvSpPr>
        <p:spPr>
          <a:xfrm flipH="1">
            <a:off x="7543799" y="3657599"/>
            <a:ext cx="304801" cy="609602"/>
          </a:xfrm>
          <a:prstGeom prst="line">
            <a:avLst/>
          </a:prstGeom>
          <a:ln w="25400">
            <a:solidFill>
              <a:srgbClr val="00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1608" name="Attention to…"/>
          <p:cNvSpPr txBox="1"/>
          <p:nvPr/>
        </p:nvSpPr>
        <p:spPr>
          <a:xfrm>
            <a:off x="7437119" y="2971800"/>
            <a:ext cx="1260647"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Attention to</a:t>
            </a:r>
          </a:p>
          <a:p>
            <a:pPr>
              <a:defRPr sz="1800"/>
            </a:pPr>
            <a:r>
              <a:t>a region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9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59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59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59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59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59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7" nodeType="clickEffect">
                                  <p:stCondLst>
                                    <p:cond delay="0"/>
                                  </p:stCondLst>
                                  <p:iterate>
                                    <p:tmAbs val="0"/>
                                  </p:iterate>
                                  <p:childTnLst>
                                    <p:set>
                                      <p:cBhvr>
                                        <p:cTn id="25" fill="hold"/>
                                        <p:tgtEl>
                                          <p:spTgt spid="159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159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9" nodeType="afterEffect">
                                  <p:stCondLst>
                                    <p:cond delay="0"/>
                                  </p:stCondLst>
                                  <p:iterate>
                                    <p:tmAbs val="0"/>
                                  </p:iterate>
                                  <p:childTnLst>
                                    <p:set>
                                      <p:cBhvr>
                                        <p:cTn id="31" fill="hold"/>
                                        <p:tgtEl>
                                          <p:spTgt spid="160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0" nodeType="afterEffect">
                                  <p:stCondLst>
                                    <p:cond delay="0"/>
                                  </p:stCondLst>
                                  <p:iterate>
                                    <p:tmAbs val="0"/>
                                  </p:iterate>
                                  <p:childTnLst>
                                    <p:set>
                                      <p:cBhvr>
                                        <p:cTn id="34" fill="hold"/>
                                        <p:tgtEl>
                                          <p:spTgt spid="160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1" nodeType="afterEffect">
                                  <p:stCondLst>
                                    <p:cond delay="0"/>
                                  </p:stCondLst>
                                  <p:iterate>
                                    <p:tmAbs val="0"/>
                                  </p:iterate>
                                  <p:childTnLst>
                                    <p:set>
                                      <p:cBhvr>
                                        <p:cTn id="37" fill="hold"/>
                                        <p:tgtEl>
                                          <p:spTgt spid="160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0"/>
                                  </p:stCondLst>
                                  <p:iterate>
                                    <p:tmAbs val="0"/>
                                  </p:iterate>
                                  <p:childTnLst>
                                    <p:set>
                                      <p:cBhvr>
                                        <p:cTn id="40" fill="hold"/>
                                        <p:tgtEl>
                                          <p:spTgt spid="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0" grpId="4" animBg="1" advAuto="0"/>
      <p:bldP spid="1591" grpId="6" animBg="1" advAuto="0"/>
      <p:bldP spid="1592" grpId="2" animBg="1" advAuto="0"/>
      <p:bldP spid="1593" grpId="1" animBg="1" advAuto="0"/>
      <p:bldP spid="1594" grpId="7" animBg="1" advAuto="0"/>
      <p:bldP spid="1595" grpId="5" animBg="1" advAuto="0"/>
      <p:bldP spid="1596" grpId="3" animBg="1" advAuto="0"/>
      <p:bldP spid="1599" grpId="8" animBg="1" advAuto="0"/>
      <p:bldP spid="1600" grpId="9" animBg="1" advAuto="0"/>
      <p:bldP spid="1601" grpId="10" animBg="1" advAuto="0"/>
      <p:bldP spid="1602" grpId="11" animBg="1" advAuto="0"/>
      <p:bldP spid="1606" grpId="12"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 name="Image Caption Generation"/>
          <p:cNvSpPr txBox="1">
            <a:spLocks noGrp="1"/>
          </p:cNvSpPr>
          <p:nvPr>
            <p:ph type="title" idx="4294967295"/>
          </p:nvPr>
        </p:nvSpPr>
        <p:spPr>
          <a:xfrm>
            <a:off x="457200" y="274637"/>
            <a:ext cx="8229600" cy="1143001"/>
          </a:xfrm>
          <a:prstGeom prst="rect">
            <a:avLst/>
          </a:prstGeom>
        </p:spPr>
        <p:txBody>
          <a:bodyPr>
            <a:normAutofit/>
          </a:bodyPr>
          <a:lstStyle/>
          <a:p>
            <a:r>
              <a:t>Image Caption Generation</a:t>
            </a:r>
          </a:p>
        </p:txBody>
      </p:sp>
      <p:pic>
        <p:nvPicPr>
          <p:cNvPr id="1611" name="image.png" descr="image.png"/>
          <p:cNvPicPr>
            <a:picLocks noChangeAspect="1"/>
          </p:cNvPicPr>
          <p:nvPr/>
        </p:nvPicPr>
        <p:blipFill>
          <a:blip r:embed="rId2"/>
          <a:stretch>
            <a:fillRect/>
          </a:stretch>
        </p:blipFill>
        <p:spPr>
          <a:xfrm>
            <a:off x="407987" y="4591050"/>
            <a:ext cx="3567113" cy="2054225"/>
          </a:xfrm>
          <a:prstGeom prst="rect">
            <a:avLst/>
          </a:prstGeom>
          <a:ln w="12700">
            <a:miter lim="400000"/>
          </a:ln>
        </p:spPr>
      </p:pic>
      <p:sp>
        <p:nvSpPr>
          <p:cNvPr id="1612" name="Line"/>
          <p:cNvSpPr/>
          <p:nvPr/>
        </p:nvSpPr>
        <p:spPr>
          <a:xfrm flipV="1">
            <a:off x="1185862" y="5019674"/>
            <a:ext cx="1741488" cy="1138239"/>
          </a:xfrm>
          <a:prstGeom prst="line">
            <a:avLst/>
          </a:prstGeom>
          <a:ln w="57150">
            <a:solidFill>
              <a:srgbClr val="0000FF"/>
            </a:solidFill>
            <a:prstDash val="sysDot"/>
          </a:ln>
        </p:spPr>
        <p:txBody>
          <a:bodyPr lIns="45719" rIns="45719"/>
          <a:lstStyle/>
          <a:p>
            <a:endParaRPr/>
          </a:p>
        </p:txBody>
      </p:sp>
      <p:sp>
        <p:nvSpPr>
          <p:cNvPr id="1613" name="Line"/>
          <p:cNvSpPr/>
          <p:nvPr/>
        </p:nvSpPr>
        <p:spPr>
          <a:xfrm>
            <a:off x="1281112" y="5387974"/>
            <a:ext cx="1206501" cy="744539"/>
          </a:xfrm>
          <a:prstGeom prst="line">
            <a:avLst/>
          </a:prstGeom>
          <a:ln w="57150">
            <a:solidFill>
              <a:srgbClr val="0000FF"/>
            </a:solidFill>
            <a:prstDash val="sysDot"/>
          </a:ln>
        </p:spPr>
        <p:txBody>
          <a:bodyPr lIns="45719" rIns="45719"/>
          <a:lstStyle/>
          <a:p>
            <a:endParaRPr/>
          </a:p>
        </p:txBody>
      </p:sp>
      <p:sp>
        <p:nvSpPr>
          <p:cNvPr id="1614" name="Line"/>
          <p:cNvSpPr/>
          <p:nvPr/>
        </p:nvSpPr>
        <p:spPr>
          <a:xfrm>
            <a:off x="1798637" y="5073650"/>
            <a:ext cx="1276351" cy="758825"/>
          </a:xfrm>
          <a:prstGeom prst="line">
            <a:avLst/>
          </a:prstGeom>
          <a:ln w="57150">
            <a:solidFill>
              <a:srgbClr val="0000FF"/>
            </a:solidFill>
            <a:prstDash val="sysDot"/>
          </a:ln>
        </p:spPr>
        <p:txBody>
          <a:bodyPr lIns="45719" rIns="45719"/>
          <a:lstStyle/>
          <a:p>
            <a:endParaRPr/>
          </a:p>
        </p:txBody>
      </p:sp>
      <p:sp>
        <p:nvSpPr>
          <p:cNvPr id="1615" name="Line"/>
          <p:cNvSpPr/>
          <p:nvPr/>
        </p:nvSpPr>
        <p:spPr>
          <a:xfrm>
            <a:off x="2266950" y="4132262"/>
            <a:ext cx="981076" cy="10255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616" name="Line"/>
          <p:cNvSpPr/>
          <p:nvPr/>
        </p:nvSpPr>
        <p:spPr>
          <a:xfrm>
            <a:off x="1855787" y="4108450"/>
            <a:ext cx="595314" cy="1279525"/>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617" name="Line"/>
          <p:cNvSpPr/>
          <p:nvPr/>
        </p:nvSpPr>
        <p:spPr>
          <a:xfrm>
            <a:off x="1247775" y="4140200"/>
            <a:ext cx="407988" cy="15890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grpSp>
        <p:nvGrpSpPr>
          <p:cNvPr id="1620" name="Group"/>
          <p:cNvGrpSpPr/>
          <p:nvPr/>
        </p:nvGrpSpPr>
        <p:grpSpPr>
          <a:xfrm>
            <a:off x="1212850" y="3663950"/>
            <a:ext cx="901700" cy="560388"/>
            <a:chOff x="0" y="0"/>
            <a:chExt cx="901700" cy="560387"/>
          </a:xfrm>
        </p:grpSpPr>
        <p:pic>
          <p:nvPicPr>
            <p:cNvPr id="1618"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619"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23" name="Group"/>
          <p:cNvGrpSpPr/>
          <p:nvPr/>
        </p:nvGrpSpPr>
        <p:grpSpPr>
          <a:xfrm>
            <a:off x="1993900" y="3663950"/>
            <a:ext cx="908050" cy="560388"/>
            <a:chOff x="0" y="0"/>
            <a:chExt cx="908050" cy="560387"/>
          </a:xfrm>
        </p:grpSpPr>
        <p:pic>
          <p:nvPicPr>
            <p:cNvPr id="1621"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622" name="filter"/>
            <p:cNvSpPr txBox="1"/>
            <p:nvPr/>
          </p:nvSpPr>
          <p:spPr>
            <a:xfrm>
              <a:off x="177482" y="102481"/>
              <a:ext cx="551499"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26" name="Group"/>
          <p:cNvGrpSpPr/>
          <p:nvPr/>
        </p:nvGrpSpPr>
        <p:grpSpPr>
          <a:xfrm>
            <a:off x="2786062" y="3663950"/>
            <a:ext cx="908051" cy="560388"/>
            <a:chOff x="0" y="0"/>
            <a:chExt cx="908050" cy="560387"/>
          </a:xfrm>
        </p:grpSpPr>
        <p:pic>
          <p:nvPicPr>
            <p:cNvPr id="1624"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625" name="filter"/>
            <p:cNvSpPr txBox="1"/>
            <p:nvPr/>
          </p:nvSpPr>
          <p:spPr>
            <a:xfrm>
              <a:off x="177482" y="102481"/>
              <a:ext cx="553086" cy="350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29" name="Group"/>
          <p:cNvGrpSpPr/>
          <p:nvPr/>
        </p:nvGrpSpPr>
        <p:grpSpPr>
          <a:xfrm>
            <a:off x="1584325" y="3943350"/>
            <a:ext cx="903288" cy="555625"/>
            <a:chOff x="0" y="0"/>
            <a:chExt cx="903287" cy="555625"/>
          </a:xfrm>
        </p:grpSpPr>
        <p:pic>
          <p:nvPicPr>
            <p:cNvPr id="1627" name="image.png" descr="image.png"/>
            <p:cNvPicPr>
              <a:picLocks noChangeAspect="1"/>
            </p:cNvPicPr>
            <p:nvPr/>
          </p:nvPicPr>
          <p:blipFill>
            <a:blip r:embed="rId5"/>
            <a:stretch>
              <a:fillRect/>
            </a:stretch>
          </p:blipFill>
          <p:spPr>
            <a:xfrm>
              <a:off x="0" y="0"/>
              <a:ext cx="903288" cy="555625"/>
            </a:xfrm>
            <a:prstGeom prst="rect">
              <a:avLst/>
            </a:prstGeom>
            <a:ln w="12700" cap="flat">
              <a:noFill/>
              <a:miter lim="400000"/>
            </a:ln>
            <a:effectLst/>
          </p:spPr>
        </p:pic>
        <p:sp>
          <p:nvSpPr>
            <p:cNvPr id="1628"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32" name="Group"/>
          <p:cNvGrpSpPr/>
          <p:nvPr/>
        </p:nvGrpSpPr>
        <p:grpSpPr>
          <a:xfrm>
            <a:off x="2365375" y="3943350"/>
            <a:ext cx="901700" cy="555625"/>
            <a:chOff x="0" y="0"/>
            <a:chExt cx="901700" cy="555625"/>
          </a:xfrm>
        </p:grpSpPr>
        <p:pic>
          <p:nvPicPr>
            <p:cNvPr id="1630" name="image.png" descr="image.png"/>
            <p:cNvPicPr>
              <a:picLocks noChangeAspect="1"/>
            </p:cNvPicPr>
            <p:nvPr/>
          </p:nvPicPr>
          <p:blipFill>
            <a:blip r:embed="rId5"/>
            <a:stretch>
              <a:fillRect/>
            </a:stretch>
          </p:blipFill>
          <p:spPr>
            <a:xfrm>
              <a:off x="0" y="0"/>
              <a:ext cx="901700" cy="555625"/>
            </a:xfrm>
            <a:prstGeom prst="rect">
              <a:avLst/>
            </a:prstGeom>
            <a:ln w="12700" cap="flat">
              <a:noFill/>
              <a:miter lim="400000"/>
            </a:ln>
            <a:effectLst/>
          </p:spPr>
        </p:pic>
        <p:sp>
          <p:nvSpPr>
            <p:cNvPr id="1631"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35" name="Group"/>
          <p:cNvGrpSpPr/>
          <p:nvPr/>
        </p:nvGrpSpPr>
        <p:grpSpPr>
          <a:xfrm>
            <a:off x="3157537" y="3943350"/>
            <a:ext cx="908051" cy="555625"/>
            <a:chOff x="0" y="0"/>
            <a:chExt cx="908050" cy="555625"/>
          </a:xfrm>
        </p:grpSpPr>
        <p:pic>
          <p:nvPicPr>
            <p:cNvPr id="1633" name="image.png" descr="image.png"/>
            <p:cNvPicPr>
              <a:picLocks noChangeAspect="1"/>
            </p:cNvPicPr>
            <p:nvPr/>
          </p:nvPicPr>
          <p:blipFill>
            <a:blip r:embed="rId6"/>
            <a:stretch>
              <a:fillRect/>
            </a:stretch>
          </p:blipFill>
          <p:spPr>
            <a:xfrm>
              <a:off x="0" y="0"/>
              <a:ext cx="908050" cy="555625"/>
            </a:xfrm>
            <a:prstGeom prst="rect">
              <a:avLst/>
            </a:prstGeom>
            <a:ln w="12700" cap="flat">
              <a:noFill/>
              <a:miter lim="400000"/>
            </a:ln>
            <a:effectLst/>
          </p:spPr>
        </p:pic>
        <p:sp>
          <p:nvSpPr>
            <p:cNvPr id="1634"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636" name="Line"/>
          <p:cNvSpPr/>
          <p:nvPr/>
        </p:nvSpPr>
        <p:spPr>
          <a:xfrm flipV="1">
            <a:off x="1665287" y="3389312"/>
            <a:ext cx="1" cy="306388"/>
          </a:xfrm>
          <a:prstGeom prst="line">
            <a:avLst/>
          </a:prstGeom>
          <a:ln w="57150">
            <a:solidFill>
              <a:srgbClr val="000000"/>
            </a:solidFill>
            <a:tailEnd type="triangle"/>
          </a:ln>
        </p:spPr>
        <p:txBody>
          <a:bodyPr lIns="45719" rIns="45719"/>
          <a:lstStyle/>
          <a:p>
            <a:endParaRPr/>
          </a:p>
        </p:txBody>
      </p:sp>
      <p:sp>
        <p:nvSpPr>
          <p:cNvPr id="1637" name="Line"/>
          <p:cNvSpPr/>
          <p:nvPr/>
        </p:nvSpPr>
        <p:spPr>
          <a:xfrm flipV="1">
            <a:off x="2027237" y="3667125"/>
            <a:ext cx="1" cy="306388"/>
          </a:xfrm>
          <a:prstGeom prst="line">
            <a:avLst/>
          </a:prstGeom>
          <a:ln w="57150">
            <a:solidFill>
              <a:srgbClr val="000000"/>
            </a:solidFill>
            <a:tailEnd type="triangle"/>
          </a:ln>
        </p:spPr>
        <p:txBody>
          <a:bodyPr lIns="45719" rIns="45719"/>
          <a:lstStyle/>
          <a:p>
            <a:endParaRPr/>
          </a:p>
        </p:txBody>
      </p:sp>
      <p:sp>
        <p:nvSpPr>
          <p:cNvPr id="1638" name="Line"/>
          <p:cNvSpPr/>
          <p:nvPr/>
        </p:nvSpPr>
        <p:spPr>
          <a:xfrm flipV="1">
            <a:off x="2446337" y="3413125"/>
            <a:ext cx="1" cy="306388"/>
          </a:xfrm>
          <a:prstGeom prst="line">
            <a:avLst/>
          </a:prstGeom>
          <a:ln w="57150">
            <a:solidFill>
              <a:srgbClr val="000000"/>
            </a:solidFill>
            <a:tailEnd type="triangle"/>
          </a:ln>
        </p:spPr>
        <p:txBody>
          <a:bodyPr lIns="45719" rIns="45719"/>
          <a:lstStyle/>
          <a:p>
            <a:endParaRPr/>
          </a:p>
        </p:txBody>
      </p:sp>
      <p:sp>
        <p:nvSpPr>
          <p:cNvPr id="1639" name="Line"/>
          <p:cNvSpPr/>
          <p:nvPr/>
        </p:nvSpPr>
        <p:spPr>
          <a:xfrm flipV="1">
            <a:off x="2817812" y="3695700"/>
            <a:ext cx="1" cy="306388"/>
          </a:xfrm>
          <a:prstGeom prst="line">
            <a:avLst/>
          </a:prstGeom>
          <a:ln w="57150">
            <a:solidFill>
              <a:srgbClr val="000000"/>
            </a:solidFill>
            <a:tailEnd type="triangle"/>
          </a:ln>
        </p:spPr>
        <p:txBody>
          <a:bodyPr lIns="45719" rIns="45719"/>
          <a:lstStyle/>
          <a:p>
            <a:endParaRPr/>
          </a:p>
        </p:txBody>
      </p:sp>
      <p:sp>
        <p:nvSpPr>
          <p:cNvPr id="1640" name="Line"/>
          <p:cNvSpPr/>
          <p:nvPr/>
        </p:nvSpPr>
        <p:spPr>
          <a:xfrm flipV="1">
            <a:off x="3240087" y="3413125"/>
            <a:ext cx="1" cy="306388"/>
          </a:xfrm>
          <a:prstGeom prst="line">
            <a:avLst/>
          </a:prstGeom>
          <a:ln w="57150">
            <a:solidFill>
              <a:srgbClr val="000000"/>
            </a:solidFill>
            <a:tailEnd type="triangle"/>
          </a:ln>
        </p:spPr>
        <p:txBody>
          <a:bodyPr lIns="45719" rIns="45719"/>
          <a:lstStyle/>
          <a:p>
            <a:endParaRPr/>
          </a:p>
        </p:txBody>
      </p:sp>
      <p:sp>
        <p:nvSpPr>
          <p:cNvPr id="1641" name="Line"/>
          <p:cNvSpPr/>
          <p:nvPr/>
        </p:nvSpPr>
        <p:spPr>
          <a:xfrm flipV="1">
            <a:off x="3636962" y="3679825"/>
            <a:ext cx="1" cy="307975"/>
          </a:xfrm>
          <a:prstGeom prst="line">
            <a:avLst/>
          </a:prstGeom>
          <a:ln w="57150">
            <a:solidFill>
              <a:srgbClr val="000000"/>
            </a:solidFill>
            <a:tailEnd type="triangle"/>
          </a:ln>
        </p:spPr>
        <p:txBody>
          <a:bodyPr lIns="45719" rIns="45719"/>
          <a:lstStyle/>
          <a:p>
            <a:endParaRPr/>
          </a:p>
        </p:txBody>
      </p:sp>
      <p:pic>
        <p:nvPicPr>
          <p:cNvPr id="1642" name="image.png" descr="image.png"/>
          <p:cNvPicPr>
            <a:picLocks noChangeAspect="1"/>
          </p:cNvPicPr>
          <p:nvPr/>
        </p:nvPicPr>
        <p:blipFill>
          <a:blip r:embed="rId7"/>
          <a:stretch>
            <a:fillRect/>
          </a:stretch>
        </p:blipFill>
        <p:spPr>
          <a:xfrm>
            <a:off x="1504950" y="2730500"/>
            <a:ext cx="317500" cy="762000"/>
          </a:xfrm>
          <a:prstGeom prst="rect">
            <a:avLst/>
          </a:prstGeom>
          <a:ln w="12700">
            <a:miter lim="400000"/>
          </a:ln>
        </p:spPr>
      </p:pic>
      <p:pic>
        <p:nvPicPr>
          <p:cNvPr id="1643" name="image.png" descr="image.png"/>
          <p:cNvPicPr>
            <a:picLocks noChangeAspect="1"/>
          </p:cNvPicPr>
          <p:nvPr/>
        </p:nvPicPr>
        <p:blipFill>
          <a:blip r:embed="rId7"/>
          <a:stretch>
            <a:fillRect/>
          </a:stretch>
        </p:blipFill>
        <p:spPr>
          <a:xfrm>
            <a:off x="2273300" y="2719387"/>
            <a:ext cx="317500" cy="762001"/>
          </a:xfrm>
          <a:prstGeom prst="rect">
            <a:avLst/>
          </a:prstGeom>
          <a:ln w="12700">
            <a:miter lim="400000"/>
          </a:ln>
        </p:spPr>
      </p:pic>
      <p:pic>
        <p:nvPicPr>
          <p:cNvPr id="1644" name="image.png" descr="image.png"/>
          <p:cNvPicPr>
            <a:picLocks noChangeAspect="1"/>
          </p:cNvPicPr>
          <p:nvPr/>
        </p:nvPicPr>
        <p:blipFill>
          <a:blip r:embed="rId8"/>
          <a:stretch>
            <a:fillRect/>
          </a:stretch>
        </p:blipFill>
        <p:spPr>
          <a:xfrm>
            <a:off x="3084512" y="2730500"/>
            <a:ext cx="311151" cy="762000"/>
          </a:xfrm>
          <a:prstGeom prst="rect">
            <a:avLst/>
          </a:prstGeom>
          <a:ln w="12700">
            <a:miter lim="400000"/>
          </a:ln>
        </p:spPr>
      </p:pic>
      <p:pic>
        <p:nvPicPr>
          <p:cNvPr id="1645" name="image.png" descr="image.png"/>
          <p:cNvPicPr>
            <a:picLocks noChangeAspect="1"/>
          </p:cNvPicPr>
          <p:nvPr/>
        </p:nvPicPr>
        <p:blipFill>
          <a:blip r:embed="rId9"/>
          <a:stretch>
            <a:fillRect/>
          </a:stretch>
        </p:blipFill>
        <p:spPr>
          <a:xfrm>
            <a:off x="1878012" y="2974975"/>
            <a:ext cx="315913" cy="755650"/>
          </a:xfrm>
          <a:prstGeom prst="rect">
            <a:avLst/>
          </a:prstGeom>
          <a:ln w="12700">
            <a:miter lim="400000"/>
          </a:ln>
        </p:spPr>
      </p:pic>
      <p:pic>
        <p:nvPicPr>
          <p:cNvPr id="1646" name="image.png" descr="image.png"/>
          <p:cNvPicPr>
            <a:picLocks noChangeAspect="1"/>
          </p:cNvPicPr>
          <p:nvPr/>
        </p:nvPicPr>
        <p:blipFill>
          <a:blip r:embed="rId7"/>
          <a:stretch>
            <a:fillRect/>
          </a:stretch>
        </p:blipFill>
        <p:spPr>
          <a:xfrm>
            <a:off x="2663825" y="3041650"/>
            <a:ext cx="317500" cy="762000"/>
          </a:xfrm>
          <a:prstGeom prst="rect">
            <a:avLst/>
          </a:prstGeom>
          <a:ln w="12700">
            <a:miter lim="400000"/>
          </a:ln>
        </p:spPr>
      </p:pic>
      <p:pic>
        <p:nvPicPr>
          <p:cNvPr id="1647" name="image.png" descr="image.png"/>
          <p:cNvPicPr>
            <a:picLocks noChangeAspect="1"/>
          </p:cNvPicPr>
          <p:nvPr/>
        </p:nvPicPr>
        <p:blipFill>
          <a:blip r:embed="rId7"/>
          <a:stretch>
            <a:fillRect/>
          </a:stretch>
        </p:blipFill>
        <p:spPr>
          <a:xfrm>
            <a:off x="3475037" y="2992437"/>
            <a:ext cx="315913" cy="762001"/>
          </a:xfrm>
          <a:prstGeom prst="rect">
            <a:avLst/>
          </a:prstGeom>
          <a:ln w="12700">
            <a:miter lim="400000"/>
          </a:ln>
        </p:spPr>
      </p:pic>
      <p:sp>
        <p:nvSpPr>
          <p:cNvPr id="1648" name="Line"/>
          <p:cNvSpPr/>
          <p:nvPr/>
        </p:nvSpPr>
        <p:spPr>
          <a:xfrm>
            <a:off x="1733550" y="4394200"/>
            <a:ext cx="344488" cy="1668463"/>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649" name="Line"/>
          <p:cNvSpPr/>
          <p:nvPr/>
        </p:nvSpPr>
        <p:spPr>
          <a:xfrm>
            <a:off x="2374900" y="4418012"/>
            <a:ext cx="490538" cy="1381126"/>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650" name="Line"/>
          <p:cNvSpPr/>
          <p:nvPr/>
        </p:nvSpPr>
        <p:spPr>
          <a:xfrm>
            <a:off x="2798762" y="4400550"/>
            <a:ext cx="847726" cy="1030288"/>
          </a:xfrm>
          <a:custGeom>
            <a:avLst/>
            <a:gdLst/>
            <a:ahLst/>
            <a:cxnLst>
              <a:cxn ang="0">
                <a:pos x="wd2" y="hd2"/>
              </a:cxn>
              <a:cxn ang="5400000">
                <a:pos x="wd2" y="hd2"/>
              </a:cxn>
              <a:cxn ang="10800000">
                <a:pos x="wd2" y="hd2"/>
              </a:cxn>
              <a:cxn ang="16200000">
                <a:pos x="wd2" y="hd2"/>
              </a:cxn>
            </a:cxnLst>
            <a:rect l="0" t="0" r="r" b="b"/>
            <a:pathLst>
              <a:path w="20710" h="21600" extrusionOk="0">
                <a:moveTo>
                  <a:pt x="0" y="21600"/>
                </a:moveTo>
                <a:cubicBezTo>
                  <a:pt x="7464" y="17762"/>
                  <a:pt x="14928" y="13925"/>
                  <a:pt x="18264" y="10325"/>
                </a:cubicBezTo>
                <a:cubicBezTo>
                  <a:pt x="21600" y="6725"/>
                  <a:pt x="20808" y="3362"/>
                  <a:pt x="20015" y="0"/>
                </a:cubicBezTo>
              </a:path>
            </a:pathLst>
          </a:custGeom>
          <a:ln w="38100">
            <a:solidFill>
              <a:srgbClr val="FF0000"/>
            </a:solidFill>
            <a:tailEnd type="triangle"/>
          </a:ln>
        </p:spPr>
        <p:txBody>
          <a:bodyPr lIns="45719" rIns="45719" anchor="ctr"/>
          <a:lstStyle/>
          <a:p>
            <a:endParaRPr/>
          </a:p>
        </p:txBody>
      </p:sp>
      <p:sp>
        <p:nvSpPr>
          <p:cNvPr id="1651" name="CNN"/>
          <p:cNvSpPr txBox="1"/>
          <p:nvPr/>
        </p:nvSpPr>
        <p:spPr>
          <a:xfrm>
            <a:off x="420369" y="3825875"/>
            <a:ext cx="657861"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000"/>
            </a:lvl1pPr>
          </a:lstStyle>
          <a:p>
            <a:r>
              <a:t>CNN</a:t>
            </a:r>
          </a:p>
        </p:txBody>
      </p:sp>
      <p:grpSp>
        <p:nvGrpSpPr>
          <p:cNvPr id="1654" name="Group"/>
          <p:cNvGrpSpPr/>
          <p:nvPr/>
        </p:nvGrpSpPr>
        <p:grpSpPr>
          <a:xfrm>
            <a:off x="5321300" y="5626100"/>
            <a:ext cx="903288" cy="561975"/>
            <a:chOff x="0" y="0"/>
            <a:chExt cx="903287" cy="561975"/>
          </a:xfrm>
        </p:grpSpPr>
        <p:pic>
          <p:nvPicPr>
            <p:cNvPr id="1652" name="image.png" descr="image.png"/>
            <p:cNvPicPr>
              <a:picLocks noChangeAspect="1"/>
            </p:cNvPicPr>
            <p:nvPr/>
          </p:nvPicPr>
          <p:blipFill>
            <a:blip r:embed="rId3"/>
            <a:stretch>
              <a:fillRect/>
            </a:stretch>
          </p:blipFill>
          <p:spPr>
            <a:xfrm>
              <a:off x="0" y="0"/>
              <a:ext cx="903288" cy="561975"/>
            </a:xfrm>
            <a:prstGeom prst="rect">
              <a:avLst/>
            </a:prstGeom>
            <a:ln w="12700" cap="flat">
              <a:noFill/>
              <a:miter lim="400000"/>
            </a:ln>
            <a:effectLst/>
          </p:spPr>
        </p:pic>
        <p:sp>
          <p:nvSpPr>
            <p:cNvPr id="1653"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57" name="Group"/>
          <p:cNvGrpSpPr/>
          <p:nvPr/>
        </p:nvGrpSpPr>
        <p:grpSpPr>
          <a:xfrm>
            <a:off x="6102350" y="5626100"/>
            <a:ext cx="908050" cy="561975"/>
            <a:chOff x="0" y="0"/>
            <a:chExt cx="908050" cy="561975"/>
          </a:xfrm>
        </p:grpSpPr>
        <p:pic>
          <p:nvPicPr>
            <p:cNvPr id="1655"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656" name="filter"/>
            <p:cNvSpPr txBox="1"/>
            <p:nvPr/>
          </p:nvSpPr>
          <p:spPr>
            <a:xfrm>
              <a:off x="177482" y="104069"/>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60" name="Group"/>
          <p:cNvGrpSpPr/>
          <p:nvPr/>
        </p:nvGrpSpPr>
        <p:grpSpPr>
          <a:xfrm>
            <a:off x="6894512" y="5626100"/>
            <a:ext cx="908051" cy="561975"/>
            <a:chOff x="0" y="0"/>
            <a:chExt cx="908050" cy="561975"/>
          </a:xfrm>
        </p:grpSpPr>
        <p:pic>
          <p:nvPicPr>
            <p:cNvPr id="1658" name="image.png" descr="image.png"/>
            <p:cNvPicPr>
              <a:picLocks noChangeAspect="1"/>
            </p:cNvPicPr>
            <p:nvPr/>
          </p:nvPicPr>
          <p:blipFill>
            <a:blip r:embed="rId4"/>
            <a:stretch>
              <a:fillRect/>
            </a:stretch>
          </p:blipFill>
          <p:spPr>
            <a:xfrm>
              <a:off x="0" y="0"/>
              <a:ext cx="908050" cy="561975"/>
            </a:xfrm>
            <a:prstGeom prst="rect">
              <a:avLst/>
            </a:prstGeom>
            <a:ln w="12700" cap="flat">
              <a:noFill/>
              <a:miter lim="400000"/>
            </a:ln>
            <a:effectLst/>
          </p:spPr>
        </p:pic>
        <p:sp>
          <p:nvSpPr>
            <p:cNvPr id="1659" name="filter"/>
            <p:cNvSpPr txBox="1"/>
            <p:nvPr/>
          </p:nvSpPr>
          <p:spPr>
            <a:xfrm>
              <a:off x="177482" y="104069"/>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63" name="Group"/>
          <p:cNvGrpSpPr/>
          <p:nvPr/>
        </p:nvGrpSpPr>
        <p:grpSpPr>
          <a:xfrm>
            <a:off x="5694362" y="5907087"/>
            <a:ext cx="901701" cy="560388"/>
            <a:chOff x="0" y="0"/>
            <a:chExt cx="901700" cy="560387"/>
          </a:xfrm>
        </p:grpSpPr>
        <p:pic>
          <p:nvPicPr>
            <p:cNvPr id="1661"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662" name="filter"/>
            <p:cNvSpPr txBox="1"/>
            <p:nvPr/>
          </p:nvSpPr>
          <p:spPr>
            <a:xfrm>
              <a:off x="175894"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66" name="Group"/>
          <p:cNvGrpSpPr/>
          <p:nvPr/>
        </p:nvGrpSpPr>
        <p:grpSpPr>
          <a:xfrm>
            <a:off x="6473825" y="5907087"/>
            <a:ext cx="901700" cy="560388"/>
            <a:chOff x="0" y="0"/>
            <a:chExt cx="901700" cy="560387"/>
          </a:xfrm>
        </p:grpSpPr>
        <p:pic>
          <p:nvPicPr>
            <p:cNvPr id="1664" name="image.png" descr="image.png"/>
            <p:cNvPicPr>
              <a:picLocks noChangeAspect="1"/>
            </p:cNvPicPr>
            <p:nvPr/>
          </p:nvPicPr>
          <p:blipFill>
            <a:blip r:embed="rId3"/>
            <a:stretch>
              <a:fillRect/>
            </a:stretch>
          </p:blipFill>
          <p:spPr>
            <a:xfrm>
              <a:off x="0" y="0"/>
              <a:ext cx="901700" cy="560388"/>
            </a:xfrm>
            <a:prstGeom prst="rect">
              <a:avLst/>
            </a:prstGeom>
            <a:ln w="12700" cap="flat">
              <a:noFill/>
              <a:miter lim="400000"/>
            </a:ln>
            <a:effectLst/>
          </p:spPr>
        </p:pic>
        <p:sp>
          <p:nvSpPr>
            <p:cNvPr id="1665" name="filter"/>
            <p:cNvSpPr txBox="1"/>
            <p:nvPr/>
          </p:nvSpPr>
          <p:spPr>
            <a:xfrm>
              <a:off x="177482" y="100894"/>
              <a:ext cx="551499"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grpSp>
        <p:nvGrpSpPr>
          <p:cNvPr id="1669" name="Group"/>
          <p:cNvGrpSpPr/>
          <p:nvPr/>
        </p:nvGrpSpPr>
        <p:grpSpPr>
          <a:xfrm>
            <a:off x="7265987" y="5907087"/>
            <a:ext cx="908051" cy="560388"/>
            <a:chOff x="0" y="0"/>
            <a:chExt cx="908050" cy="560387"/>
          </a:xfrm>
        </p:grpSpPr>
        <p:pic>
          <p:nvPicPr>
            <p:cNvPr id="1667" name="image.png" descr="image.png"/>
            <p:cNvPicPr>
              <a:picLocks noChangeAspect="1"/>
            </p:cNvPicPr>
            <p:nvPr/>
          </p:nvPicPr>
          <p:blipFill>
            <a:blip r:embed="rId4"/>
            <a:stretch>
              <a:fillRect/>
            </a:stretch>
          </p:blipFill>
          <p:spPr>
            <a:xfrm>
              <a:off x="0" y="0"/>
              <a:ext cx="908050" cy="560388"/>
            </a:xfrm>
            <a:prstGeom prst="rect">
              <a:avLst/>
            </a:prstGeom>
            <a:ln w="12700" cap="flat">
              <a:noFill/>
              <a:miter lim="400000"/>
            </a:ln>
            <a:effectLst/>
          </p:spPr>
        </p:pic>
        <p:sp>
          <p:nvSpPr>
            <p:cNvPr id="1668" name="filter"/>
            <p:cNvSpPr txBox="1"/>
            <p:nvPr/>
          </p:nvSpPr>
          <p:spPr>
            <a:xfrm>
              <a:off x="177482" y="100894"/>
              <a:ext cx="553086"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800"/>
              </a:lvl1pPr>
            </a:lstStyle>
            <a:p>
              <a:r>
                <a:t>filter</a:t>
              </a:r>
            </a:p>
          </p:txBody>
        </p:sp>
      </p:grpSp>
      <p:sp>
        <p:nvSpPr>
          <p:cNvPr id="1670" name="Line"/>
          <p:cNvSpPr/>
          <p:nvPr/>
        </p:nvSpPr>
        <p:spPr>
          <a:xfrm flipV="1">
            <a:off x="5775325" y="5353050"/>
            <a:ext cx="0" cy="306388"/>
          </a:xfrm>
          <a:prstGeom prst="line">
            <a:avLst/>
          </a:prstGeom>
          <a:ln w="57150">
            <a:solidFill>
              <a:srgbClr val="000000"/>
            </a:solidFill>
            <a:tailEnd type="triangle"/>
          </a:ln>
        </p:spPr>
        <p:txBody>
          <a:bodyPr lIns="45719" rIns="45719"/>
          <a:lstStyle/>
          <a:p>
            <a:endParaRPr/>
          </a:p>
        </p:txBody>
      </p:sp>
      <p:sp>
        <p:nvSpPr>
          <p:cNvPr id="1671" name="Line"/>
          <p:cNvSpPr/>
          <p:nvPr/>
        </p:nvSpPr>
        <p:spPr>
          <a:xfrm flipV="1">
            <a:off x="6135687" y="5630862"/>
            <a:ext cx="1" cy="307976"/>
          </a:xfrm>
          <a:prstGeom prst="line">
            <a:avLst/>
          </a:prstGeom>
          <a:ln w="57150">
            <a:solidFill>
              <a:srgbClr val="000000"/>
            </a:solidFill>
            <a:tailEnd type="triangle"/>
          </a:ln>
        </p:spPr>
        <p:txBody>
          <a:bodyPr lIns="45719" rIns="45719"/>
          <a:lstStyle/>
          <a:p>
            <a:endParaRPr/>
          </a:p>
        </p:txBody>
      </p:sp>
      <p:sp>
        <p:nvSpPr>
          <p:cNvPr id="1672" name="Line"/>
          <p:cNvSpPr/>
          <p:nvPr/>
        </p:nvSpPr>
        <p:spPr>
          <a:xfrm flipV="1">
            <a:off x="6556375" y="5376862"/>
            <a:ext cx="0" cy="306388"/>
          </a:xfrm>
          <a:prstGeom prst="line">
            <a:avLst/>
          </a:prstGeom>
          <a:ln w="57150">
            <a:solidFill>
              <a:srgbClr val="000000"/>
            </a:solidFill>
            <a:tailEnd type="triangle"/>
          </a:ln>
        </p:spPr>
        <p:txBody>
          <a:bodyPr lIns="45719" rIns="45719"/>
          <a:lstStyle/>
          <a:p>
            <a:endParaRPr/>
          </a:p>
        </p:txBody>
      </p:sp>
      <p:sp>
        <p:nvSpPr>
          <p:cNvPr id="1673" name="Line"/>
          <p:cNvSpPr/>
          <p:nvPr/>
        </p:nvSpPr>
        <p:spPr>
          <a:xfrm flipV="1">
            <a:off x="6927850" y="5659437"/>
            <a:ext cx="0" cy="307976"/>
          </a:xfrm>
          <a:prstGeom prst="line">
            <a:avLst/>
          </a:prstGeom>
          <a:ln w="57150">
            <a:solidFill>
              <a:srgbClr val="000000"/>
            </a:solidFill>
            <a:tailEnd type="triangle"/>
          </a:ln>
        </p:spPr>
        <p:txBody>
          <a:bodyPr lIns="45719" rIns="45719"/>
          <a:lstStyle/>
          <a:p>
            <a:endParaRPr/>
          </a:p>
        </p:txBody>
      </p:sp>
      <p:sp>
        <p:nvSpPr>
          <p:cNvPr id="1674" name="Line"/>
          <p:cNvSpPr/>
          <p:nvPr/>
        </p:nvSpPr>
        <p:spPr>
          <a:xfrm flipV="1">
            <a:off x="7348537" y="5376862"/>
            <a:ext cx="1" cy="306388"/>
          </a:xfrm>
          <a:prstGeom prst="line">
            <a:avLst/>
          </a:prstGeom>
          <a:ln w="57150">
            <a:solidFill>
              <a:srgbClr val="000000"/>
            </a:solidFill>
            <a:tailEnd type="triangle"/>
          </a:ln>
        </p:spPr>
        <p:txBody>
          <a:bodyPr lIns="45719" rIns="45719"/>
          <a:lstStyle/>
          <a:p>
            <a:endParaRPr/>
          </a:p>
        </p:txBody>
      </p:sp>
      <p:sp>
        <p:nvSpPr>
          <p:cNvPr id="1675" name="Line"/>
          <p:cNvSpPr/>
          <p:nvPr/>
        </p:nvSpPr>
        <p:spPr>
          <a:xfrm flipV="1">
            <a:off x="7745412" y="5643562"/>
            <a:ext cx="1" cy="307976"/>
          </a:xfrm>
          <a:prstGeom prst="line">
            <a:avLst/>
          </a:prstGeom>
          <a:ln w="57150">
            <a:solidFill>
              <a:srgbClr val="000000"/>
            </a:solidFill>
            <a:tailEnd type="triangle"/>
          </a:ln>
        </p:spPr>
        <p:txBody>
          <a:bodyPr lIns="45719" rIns="45719"/>
          <a:lstStyle/>
          <a:p>
            <a:endParaRPr/>
          </a:p>
        </p:txBody>
      </p:sp>
      <p:pic>
        <p:nvPicPr>
          <p:cNvPr id="1676" name="image.png" descr="image.png"/>
          <p:cNvPicPr>
            <a:picLocks noChangeAspect="1"/>
          </p:cNvPicPr>
          <p:nvPr/>
        </p:nvPicPr>
        <p:blipFill>
          <a:blip r:embed="rId7"/>
          <a:stretch>
            <a:fillRect/>
          </a:stretch>
        </p:blipFill>
        <p:spPr>
          <a:xfrm>
            <a:off x="5614987" y="4694237"/>
            <a:ext cx="315913" cy="762001"/>
          </a:xfrm>
          <a:prstGeom prst="rect">
            <a:avLst/>
          </a:prstGeom>
          <a:ln w="12700">
            <a:miter lim="400000"/>
          </a:ln>
        </p:spPr>
      </p:pic>
      <p:pic>
        <p:nvPicPr>
          <p:cNvPr id="1677" name="image.png" descr="image.png"/>
          <p:cNvPicPr>
            <a:picLocks noChangeAspect="1"/>
          </p:cNvPicPr>
          <p:nvPr/>
        </p:nvPicPr>
        <p:blipFill>
          <a:blip r:embed="rId7"/>
          <a:stretch>
            <a:fillRect/>
          </a:stretch>
        </p:blipFill>
        <p:spPr>
          <a:xfrm>
            <a:off x="6381750" y="4681537"/>
            <a:ext cx="317500" cy="762001"/>
          </a:xfrm>
          <a:prstGeom prst="rect">
            <a:avLst/>
          </a:prstGeom>
          <a:ln w="12700">
            <a:miter lim="400000"/>
          </a:ln>
        </p:spPr>
      </p:pic>
      <p:pic>
        <p:nvPicPr>
          <p:cNvPr id="1678" name="image.png" descr="image.png"/>
          <p:cNvPicPr>
            <a:picLocks noChangeAspect="1"/>
          </p:cNvPicPr>
          <p:nvPr/>
        </p:nvPicPr>
        <p:blipFill>
          <a:blip r:embed="rId8"/>
          <a:stretch>
            <a:fillRect/>
          </a:stretch>
        </p:blipFill>
        <p:spPr>
          <a:xfrm>
            <a:off x="7192962" y="4694237"/>
            <a:ext cx="311151" cy="762001"/>
          </a:xfrm>
          <a:prstGeom prst="rect">
            <a:avLst/>
          </a:prstGeom>
          <a:ln w="12700">
            <a:miter lim="400000"/>
          </a:ln>
        </p:spPr>
      </p:pic>
      <p:pic>
        <p:nvPicPr>
          <p:cNvPr id="1679" name="image.png" descr="image.png"/>
          <p:cNvPicPr>
            <a:picLocks noChangeAspect="1"/>
          </p:cNvPicPr>
          <p:nvPr/>
        </p:nvPicPr>
        <p:blipFill>
          <a:blip r:embed="rId9"/>
          <a:stretch>
            <a:fillRect/>
          </a:stretch>
        </p:blipFill>
        <p:spPr>
          <a:xfrm>
            <a:off x="5986462" y="4937125"/>
            <a:ext cx="317501" cy="757238"/>
          </a:xfrm>
          <a:prstGeom prst="rect">
            <a:avLst/>
          </a:prstGeom>
          <a:ln w="12700">
            <a:miter lim="400000"/>
          </a:ln>
        </p:spPr>
      </p:pic>
      <p:pic>
        <p:nvPicPr>
          <p:cNvPr id="1680" name="image.png" descr="image.png"/>
          <p:cNvPicPr>
            <a:picLocks noChangeAspect="1"/>
          </p:cNvPicPr>
          <p:nvPr/>
        </p:nvPicPr>
        <p:blipFill>
          <a:blip r:embed="rId9"/>
          <a:stretch>
            <a:fillRect/>
          </a:stretch>
        </p:blipFill>
        <p:spPr>
          <a:xfrm>
            <a:off x="6772275" y="5010150"/>
            <a:ext cx="317500" cy="757238"/>
          </a:xfrm>
          <a:prstGeom prst="rect">
            <a:avLst/>
          </a:prstGeom>
          <a:ln w="12700">
            <a:miter lim="400000"/>
          </a:ln>
        </p:spPr>
      </p:pic>
      <p:pic>
        <p:nvPicPr>
          <p:cNvPr id="1681" name="image.png" descr="image.png"/>
          <p:cNvPicPr>
            <a:picLocks noChangeAspect="1"/>
          </p:cNvPicPr>
          <p:nvPr/>
        </p:nvPicPr>
        <p:blipFill>
          <a:blip r:embed="rId9"/>
          <a:stretch>
            <a:fillRect/>
          </a:stretch>
        </p:blipFill>
        <p:spPr>
          <a:xfrm>
            <a:off x="7583487" y="4962525"/>
            <a:ext cx="317501" cy="755650"/>
          </a:xfrm>
          <a:prstGeom prst="rect">
            <a:avLst/>
          </a:prstGeom>
          <a:ln w="12700">
            <a:miter lim="400000"/>
          </a:ln>
        </p:spPr>
      </p:pic>
      <p:sp>
        <p:nvSpPr>
          <p:cNvPr id="1682" name="A vector for each region"/>
          <p:cNvSpPr txBox="1"/>
          <p:nvPr/>
        </p:nvSpPr>
        <p:spPr>
          <a:xfrm>
            <a:off x="1666557" y="1795462"/>
            <a:ext cx="1873886"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A vector for each region</a:t>
            </a:r>
          </a:p>
        </p:txBody>
      </p:sp>
      <p:grpSp>
        <p:nvGrpSpPr>
          <p:cNvPr id="1685" name="Group"/>
          <p:cNvGrpSpPr/>
          <p:nvPr/>
        </p:nvGrpSpPr>
        <p:grpSpPr>
          <a:xfrm>
            <a:off x="4521200" y="2268537"/>
            <a:ext cx="460375" cy="900113"/>
            <a:chOff x="0" y="0"/>
            <a:chExt cx="460375" cy="900112"/>
          </a:xfrm>
        </p:grpSpPr>
        <p:sp>
          <p:nvSpPr>
            <p:cNvPr id="1683" name="Rectangle"/>
            <p:cNvSpPr/>
            <p:nvPr/>
          </p:nvSpPr>
          <p:spPr>
            <a:xfrm>
              <a:off x="0" y="0"/>
              <a:ext cx="460375"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684" name="z0"/>
            <p:cNvSpPr txBox="1"/>
            <p:nvPr/>
          </p:nvSpPr>
          <p:spPr>
            <a:xfrm>
              <a:off x="72532" y="265367"/>
              <a:ext cx="282575"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p>
              <a:pPr>
                <a:defRPr sz="2000"/>
              </a:pPr>
              <a:r>
                <a:t>z</a:t>
              </a:r>
              <a:r>
                <a:rPr baseline="30000"/>
                <a:t>0</a:t>
              </a:r>
            </a:p>
          </p:txBody>
        </p:sp>
      </p:grpSp>
      <p:sp>
        <p:nvSpPr>
          <p:cNvPr id="1686" name="0.0"/>
          <p:cNvSpPr txBox="1"/>
          <p:nvPr/>
        </p:nvSpPr>
        <p:spPr>
          <a:xfrm>
            <a:off x="5573395" y="4376737"/>
            <a:ext cx="5435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687" name="0.8"/>
          <p:cNvSpPr txBox="1"/>
          <p:nvPr/>
        </p:nvSpPr>
        <p:spPr>
          <a:xfrm>
            <a:off x="6370320" y="4362450"/>
            <a:ext cx="60071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0.8</a:t>
            </a:r>
          </a:p>
        </p:txBody>
      </p:sp>
      <p:sp>
        <p:nvSpPr>
          <p:cNvPr id="1688" name="0.2"/>
          <p:cNvSpPr txBox="1"/>
          <p:nvPr/>
        </p:nvSpPr>
        <p:spPr>
          <a:xfrm>
            <a:off x="7170419" y="4368800"/>
            <a:ext cx="519749"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0.2</a:t>
            </a:r>
          </a:p>
        </p:txBody>
      </p:sp>
      <p:sp>
        <p:nvSpPr>
          <p:cNvPr id="1689" name="0.0"/>
          <p:cNvSpPr txBox="1"/>
          <p:nvPr/>
        </p:nvSpPr>
        <p:spPr>
          <a:xfrm>
            <a:off x="5962332" y="4675187"/>
            <a:ext cx="56578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690" name="0.0"/>
          <p:cNvSpPr txBox="1"/>
          <p:nvPr/>
        </p:nvSpPr>
        <p:spPr>
          <a:xfrm>
            <a:off x="6762432" y="4721225"/>
            <a:ext cx="554673"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691" name="0.0"/>
          <p:cNvSpPr txBox="1"/>
          <p:nvPr/>
        </p:nvSpPr>
        <p:spPr>
          <a:xfrm>
            <a:off x="7583169" y="4675187"/>
            <a:ext cx="495936"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0.0</a:t>
            </a:r>
          </a:p>
        </p:txBody>
      </p:sp>
      <p:sp>
        <p:nvSpPr>
          <p:cNvPr id="1692" name="weighted sum"/>
          <p:cNvSpPr txBox="1"/>
          <p:nvPr/>
        </p:nvSpPr>
        <p:spPr>
          <a:xfrm>
            <a:off x="7265669" y="3425825"/>
            <a:ext cx="1400811"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800"/>
            </a:lvl1pPr>
          </a:lstStyle>
          <a:p>
            <a:r>
              <a:t>weighted sum</a:t>
            </a:r>
          </a:p>
        </p:txBody>
      </p:sp>
      <p:sp>
        <p:nvSpPr>
          <p:cNvPr id="1693" name="Line"/>
          <p:cNvSpPr/>
          <p:nvPr/>
        </p:nvSpPr>
        <p:spPr>
          <a:xfrm flipV="1">
            <a:off x="6530975" y="4135437"/>
            <a:ext cx="520701" cy="319088"/>
          </a:xfrm>
          <a:prstGeom prst="line">
            <a:avLst/>
          </a:prstGeom>
          <a:ln w="38100">
            <a:solidFill>
              <a:srgbClr val="FF0000"/>
            </a:solidFill>
            <a:tailEnd type="triangle"/>
          </a:ln>
        </p:spPr>
        <p:txBody>
          <a:bodyPr lIns="45719" rIns="45719"/>
          <a:lstStyle/>
          <a:p>
            <a:endParaRPr/>
          </a:p>
        </p:txBody>
      </p:sp>
      <p:sp>
        <p:nvSpPr>
          <p:cNvPr id="1694" name="Line"/>
          <p:cNvSpPr/>
          <p:nvPr/>
        </p:nvSpPr>
        <p:spPr>
          <a:xfrm flipH="1" flipV="1">
            <a:off x="7051674" y="4135437"/>
            <a:ext cx="330201" cy="349251"/>
          </a:xfrm>
          <a:prstGeom prst="line">
            <a:avLst/>
          </a:prstGeom>
          <a:ln w="38100">
            <a:solidFill>
              <a:srgbClr val="FF0000"/>
            </a:solidFill>
            <a:tailEnd type="triangle"/>
          </a:ln>
        </p:spPr>
        <p:txBody>
          <a:bodyPr lIns="45719" rIns="45719"/>
          <a:lstStyle/>
          <a:p>
            <a:endParaRPr/>
          </a:p>
        </p:txBody>
      </p:sp>
      <p:sp>
        <p:nvSpPr>
          <p:cNvPr id="1695" name="Line"/>
          <p:cNvSpPr/>
          <p:nvPr/>
        </p:nvSpPr>
        <p:spPr>
          <a:xfrm flipV="1">
            <a:off x="5902325" y="2000250"/>
            <a:ext cx="0" cy="269875"/>
          </a:xfrm>
          <a:prstGeom prst="line">
            <a:avLst/>
          </a:prstGeom>
          <a:ln w="38100">
            <a:solidFill>
              <a:srgbClr val="000000"/>
            </a:solidFill>
            <a:tailEnd type="triangle"/>
          </a:ln>
        </p:spPr>
        <p:txBody>
          <a:bodyPr lIns="45719" rIns="45719"/>
          <a:lstStyle/>
          <a:p>
            <a:endParaRPr/>
          </a:p>
        </p:txBody>
      </p:sp>
      <p:grpSp>
        <p:nvGrpSpPr>
          <p:cNvPr id="1698" name="Group"/>
          <p:cNvGrpSpPr/>
          <p:nvPr/>
        </p:nvGrpSpPr>
        <p:grpSpPr>
          <a:xfrm>
            <a:off x="5700712" y="2292350"/>
            <a:ext cx="461963" cy="900113"/>
            <a:chOff x="0" y="0"/>
            <a:chExt cx="461962" cy="900112"/>
          </a:xfrm>
        </p:grpSpPr>
        <p:sp>
          <p:nvSpPr>
            <p:cNvPr id="1696" name="Rectangle"/>
            <p:cNvSpPr/>
            <p:nvPr/>
          </p:nvSpPr>
          <p:spPr>
            <a:xfrm>
              <a:off x="0" y="0"/>
              <a:ext cx="461963"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697" name="z1"/>
            <p:cNvSpPr txBox="1"/>
            <p:nvPr/>
          </p:nvSpPr>
          <p:spPr>
            <a:xfrm>
              <a:off x="72782" y="265367"/>
              <a:ext cx="233876"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numCol="1" anchor="t">
              <a:spAutoFit/>
            </a:bodyPr>
            <a:lstStyle/>
            <a:p>
              <a:pPr>
                <a:defRPr sz="2000"/>
              </a:pPr>
              <a:r>
                <a:t>z</a:t>
              </a:r>
              <a:r>
                <a:rPr baseline="30000"/>
                <a:t>1</a:t>
              </a:r>
            </a:p>
          </p:txBody>
        </p:sp>
      </p:grpSp>
      <p:sp>
        <p:nvSpPr>
          <p:cNvPr id="1699" name="Rectangle"/>
          <p:cNvSpPr/>
          <p:nvPr/>
        </p:nvSpPr>
        <p:spPr>
          <a:xfrm>
            <a:off x="5486400" y="1339850"/>
            <a:ext cx="838200" cy="657225"/>
          </a:xfrm>
          <a:prstGeom prst="rect">
            <a:avLst/>
          </a:prstGeom>
          <a:gradFill>
            <a:gsLst>
              <a:gs pos="0">
                <a:srgbClr val="BCBCBC"/>
              </a:gs>
              <a:gs pos="35000">
                <a:srgbClr val="D0D0D0"/>
              </a:gs>
              <a:gs pos="100000">
                <a:srgbClr val="EDEDED"/>
              </a:gs>
            </a:gsLst>
            <a:lin ang="16200000"/>
          </a:gradFill>
          <a:ln>
            <a:solidFill>
              <a:srgbClr val="000000"/>
            </a:solidFill>
          </a:ln>
          <a:effectLst>
            <a:outerShdw blurRad="38100" dist="20000" dir="5400000" rotWithShape="0">
              <a:srgbClr val="808080">
                <a:alpha val="37998"/>
              </a:srgbClr>
            </a:outerShdw>
          </a:effectLst>
        </p:spPr>
        <p:txBody>
          <a:bodyPr lIns="45719" rIns="45719" anchor="ctr"/>
          <a:lstStyle/>
          <a:p>
            <a:pPr algn="ctr">
              <a:defRPr sz="1800"/>
            </a:pPr>
            <a:endParaRPr/>
          </a:p>
        </p:txBody>
      </p:sp>
      <p:sp>
        <p:nvSpPr>
          <p:cNvPr id="1700" name="Word 1"/>
          <p:cNvSpPr txBox="1"/>
          <p:nvPr/>
        </p:nvSpPr>
        <p:spPr>
          <a:xfrm>
            <a:off x="5355907" y="1452562"/>
            <a:ext cx="1113474"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Word 1</a:t>
            </a:r>
          </a:p>
        </p:txBody>
      </p:sp>
      <p:sp>
        <p:nvSpPr>
          <p:cNvPr id="1701" name="Rectangle"/>
          <p:cNvSpPr/>
          <p:nvPr/>
        </p:nvSpPr>
        <p:spPr>
          <a:xfrm>
            <a:off x="6823075" y="3478212"/>
            <a:ext cx="457200" cy="657226"/>
          </a:xfrm>
          <a:prstGeom prst="rect">
            <a:avLst/>
          </a:prstGeom>
          <a:gradFill>
            <a:gsLst>
              <a:gs pos="0">
                <a:schemeClr val="accent2">
                  <a:satOff val="65334"/>
                  <a:lumOff val="5918"/>
                </a:schemeClr>
              </a:gs>
              <a:gs pos="35000">
                <a:srgbClr val="ECEBFF"/>
              </a:gs>
              <a:gs pos="100000">
                <a:srgbClr val="F7F6FF"/>
              </a:gs>
            </a:gsLst>
            <a:lin ang="16200000"/>
          </a:gradFill>
          <a:ln>
            <a:solidFill>
              <a:srgbClr val="D4D3E7"/>
            </a:solidFill>
          </a:ln>
          <a:effectLst>
            <a:outerShdw blurRad="38100" dist="20000" dir="5400000" rotWithShape="0">
              <a:srgbClr val="808080">
                <a:alpha val="37998"/>
              </a:srgbClr>
            </a:outerShdw>
          </a:effectLst>
        </p:spPr>
        <p:txBody>
          <a:bodyPr lIns="45719" rIns="45719" anchor="ctr"/>
          <a:lstStyle/>
          <a:p>
            <a:pPr algn="ctr">
              <a:defRPr sz="1800"/>
            </a:pPr>
            <a:endParaRPr/>
          </a:p>
        </p:txBody>
      </p:sp>
      <p:sp>
        <p:nvSpPr>
          <p:cNvPr id="1702" name="Line"/>
          <p:cNvSpPr/>
          <p:nvPr/>
        </p:nvSpPr>
        <p:spPr>
          <a:xfrm flipV="1">
            <a:off x="7024687" y="1976437"/>
            <a:ext cx="1" cy="269876"/>
          </a:xfrm>
          <a:prstGeom prst="line">
            <a:avLst/>
          </a:prstGeom>
          <a:ln w="38100">
            <a:solidFill>
              <a:srgbClr val="000000"/>
            </a:solidFill>
            <a:tailEnd type="triangle"/>
          </a:ln>
        </p:spPr>
        <p:txBody>
          <a:bodyPr lIns="45719" rIns="45719"/>
          <a:lstStyle/>
          <a:p>
            <a:endParaRPr/>
          </a:p>
        </p:txBody>
      </p:sp>
      <p:grpSp>
        <p:nvGrpSpPr>
          <p:cNvPr id="1705" name="Group"/>
          <p:cNvGrpSpPr/>
          <p:nvPr/>
        </p:nvGrpSpPr>
        <p:grpSpPr>
          <a:xfrm>
            <a:off x="6823075" y="2268537"/>
            <a:ext cx="461963" cy="900113"/>
            <a:chOff x="0" y="0"/>
            <a:chExt cx="461962" cy="900112"/>
          </a:xfrm>
        </p:grpSpPr>
        <p:sp>
          <p:nvSpPr>
            <p:cNvPr id="1703" name="Rectangle"/>
            <p:cNvSpPr/>
            <p:nvPr/>
          </p:nvSpPr>
          <p:spPr>
            <a:xfrm>
              <a:off x="0" y="0"/>
              <a:ext cx="461963" cy="900113"/>
            </a:xfrm>
            <a:prstGeom prst="rect">
              <a:avLst/>
            </a:prstGeom>
            <a:gradFill flip="none" rotWithShape="1">
              <a:gsLst>
                <a:gs pos="0">
                  <a:srgbClr val="DCDCF3"/>
                </a:gs>
                <a:gs pos="35000">
                  <a:srgbClr val="E6E6F6"/>
                </a:gs>
                <a:gs pos="100000">
                  <a:srgbClr val="F5F5FC"/>
                </a:gs>
              </a:gsLst>
              <a:lin ang="16200000" scaled="0"/>
            </a:gradFill>
            <a:ln w="9525" cap="flat">
              <a:solidFill>
                <a:srgbClr val="BFBFD2"/>
              </a:solidFill>
              <a:prstDash val="solid"/>
              <a:round/>
            </a:ln>
            <a:effectLst>
              <a:outerShdw blurRad="38100" dist="20000" dir="5400000" rotWithShape="0">
                <a:srgbClr val="808080">
                  <a:alpha val="37998"/>
                </a:srgbClr>
              </a:outerShdw>
            </a:effectLst>
          </p:spPr>
          <p:txBody>
            <a:bodyPr wrap="square" lIns="45719" tIns="45719" rIns="45719" bIns="45719" numCol="1" anchor="ctr">
              <a:noAutofit/>
            </a:bodyPr>
            <a:lstStyle/>
            <a:p>
              <a:pPr algn="ctr">
                <a:defRPr sz="1800"/>
              </a:pPr>
              <a:endParaRPr/>
            </a:p>
          </p:txBody>
        </p:sp>
        <p:sp>
          <p:nvSpPr>
            <p:cNvPr id="1704" name="z2"/>
            <p:cNvSpPr txBox="1"/>
            <p:nvPr/>
          </p:nvSpPr>
          <p:spPr>
            <a:xfrm>
              <a:off x="50482" y="274725"/>
              <a:ext cx="360998"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z</a:t>
              </a:r>
              <a:r>
                <a:rPr baseline="30000"/>
                <a:t>2</a:t>
              </a:r>
            </a:p>
          </p:txBody>
        </p:sp>
      </p:grpSp>
      <p:sp>
        <p:nvSpPr>
          <p:cNvPr id="1706" name="Rectangle"/>
          <p:cNvSpPr/>
          <p:nvPr/>
        </p:nvSpPr>
        <p:spPr>
          <a:xfrm>
            <a:off x="6629400" y="1316037"/>
            <a:ext cx="838200" cy="655638"/>
          </a:xfrm>
          <a:prstGeom prst="rect">
            <a:avLst/>
          </a:prstGeom>
          <a:gradFill>
            <a:gsLst>
              <a:gs pos="0">
                <a:srgbClr val="BCBCBC"/>
              </a:gs>
              <a:gs pos="35000">
                <a:srgbClr val="D0D0D0"/>
              </a:gs>
              <a:gs pos="100000">
                <a:srgbClr val="EDEDED"/>
              </a:gs>
            </a:gsLst>
            <a:lin ang="16200000"/>
          </a:gradFill>
          <a:ln>
            <a:solidFill>
              <a:srgbClr val="000000"/>
            </a:solidFill>
          </a:ln>
          <a:effectLst>
            <a:outerShdw blurRad="38100" dist="20000" dir="5400000" rotWithShape="0">
              <a:srgbClr val="808080">
                <a:alpha val="37998"/>
              </a:srgbClr>
            </a:outerShdw>
          </a:effectLst>
        </p:spPr>
        <p:txBody>
          <a:bodyPr lIns="45719" rIns="45719" anchor="ctr"/>
          <a:lstStyle/>
          <a:p>
            <a:pPr algn="ctr">
              <a:defRPr sz="1800"/>
            </a:pPr>
            <a:endParaRPr/>
          </a:p>
        </p:txBody>
      </p:sp>
      <p:sp>
        <p:nvSpPr>
          <p:cNvPr id="1707" name="Word 2"/>
          <p:cNvSpPr txBox="1"/>
          <p:nvPr/>
        </p:nvSpPr>
        <p:spPr>
          <a:xfrm>
            <a:off x="6476682" y="1427162"/>
            <a:ext cx="1113474" cy="375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2000"/>
            </a:lvl1pPr>
          </a:lstStyle>
          <a:p>
            <a:r>
              <a:t>Word 2</a:t>
            </a:r>
          </a:p>
        </p:txBody>
      </p:sp>
      <p:sp>
        <p:nvSpPr>
          <p:cNvPr id="1708" name="Line"/>
          <p:cNvSpPr/>
          <p:nvPr/>
        </p:nvSpPr>
        <p:spPr>
          <a:xfrm flipV="1">
            <a:off x="7067550" y="3168650"/>
            <a:ext cx="0" cy="271463"/>
          </a:xfrm>
          <a:prstGeom prst="line">
            <a:avLst/>
          </a:prstGeom>
          <a:ln w="38100">
            <a:solidFill>
              <a:srgbClr val="000000"/>
            </a:solidFill>
            <a:tailEnd type="triangle"/>
          </a:ln>
        </p:spPr>
        <p:txBody>
          <a:bodyPr lIns="45719" rIns="45719"/>
          <a:lstStyle/>
          <a:p>
            <a:endParaRPr/>
          </a:p>
        </p:txBody>
      </p:sp>
      <p:sp>
        <p:nvSpPr>
          <p:cNvPr id="1709" name="Line"/>
          <p:cNvSpPr/>
          <p:nvPr/>
        </p:nvSpPr>
        <p:spPr>
          <a:xfrm>
            <a:off x="6183312" y="2719070"/>
            <a:ext cx="639763" cy="1"/>
          </a:xfrm>
          <a:prstGeom prst="line">
            <a:avLst/>
          </a:prstGeom>
          <a:ln w="38100">
            <a:solidFill>
              <a:srgbClr val="000000"/>
            </a:solidFill>
            <a:tailEnd type="triangle"/>
          </a:ln>
        </p:spPr>
        <p:txBody>
          <a:bodyPr lIns="45719" rIns="45719"/>
          <a:lstStyle/>
          <a:p>
            <a:endParaRPr/>
          </a:p>
        </p:txBody>
      </p:sp>
      <p:sp>
        <p:nvSpPr>
          <p:cNvPr id="1710" name="Line"/>
          <p:cNvSpPr/>
          <p:nvPr/>
        </p:nvSpPr>
        <p:spPr>
          <a:xfrm>
            <a:off x="5033962" y="2719070"/>
            <a:ext cx="638176" cy="1"/>
          </a:xfrm>
          <a:prstGeom prst="line">
            <a:avLst/>
          </a:prstGeom>
          <a:ln w="38100">
            <a:solidFill>
              <a:srgbClr val="000000"/>
            </a:solidFill>
            <a:tailEnd type="triangle"/>
          </a:ln>
        </p:spPr>
        <p:txBody>
          <a:bodyPr lIns="45719" rIns="45719"/>
          <a:lstStyle/>
          <a:p>
            <a:endParaRPr/>
          </a:p>
        </p:txBody>
      </p:sp>
      <p:sp>
        <p:nvSpPr>
          <p:cNvPr id="1711" name="Line"/>
          <p:cNvSpPr/>
          <p:nvPr/>
        </p:nvSpPr>
        <p:spPr>
          <a:xfrm>
            <a:off x="6183312" y="1795462"/>
            <a:ext cx="639764" cy="922339"/>
          </a:xfrm>
          <a:prstGeom prst="line">
            <a:avLst/>
          </a:prstGeom>
          <a:ln w="38100">
            <a:solidFill>
              <a:srgbClr val="000000"/>
            </a:solidFill>
            <a:tailEnd type="triangle"/>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8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68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168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68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69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7" nodeType="afterEffect">
                                  <p:stCondLst>
                                    <p:cond delay="0"/>
                                  </p:stCondLst>
                                  <p:iterate>
                                    <p:tmAbs val="0"/>
                                  </p:iterate>
                                  <p:childTnLst>
                                    <p:set>
                                      <p:cBhvr>
                                        <p:cTn id="25" fill="hold"/>
                                        <p:tgtEl>
                                          <p:spTgt spid="169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8" nodeType="clickEffect">
                                  <p:stCondLst>
                                    <p:cond delay="0"/>
                                  </p:stCondLst>
                                  <p:iterate>
                                    <p:tmAbs val="0"/>
                                  </p:iterate>
                                  <p:childTnLst>
                                    <p:set>
                                      <p:cBhvr>
                                        <p:cTn id="29" fill="hold"/>
                                        <p:tgtEl>
                                          <p:spTgt spid="1694"/>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69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0" nodeType="afterEffect">
                                  <p:stCondLst>
                                    <p:cond delay="0"/>
                                  </p:stCondLst>
                                  <p:iterate>
                                    <p:tmAbs val="0"/>
                                  </p:iterate>
                                  <p:childTnLst>
                                    <p:set>
                                      <p:cBhvr>
                                        <p:cTn id="35" fill="hold"/>
                                        <p:tgtEl>
                                          <p:spTgt spid="1701"/>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1" nodeType="afterEffect">
                                  <p:stCondLst>
                                    <p:cond delay="0"/>
                                  </p:stCondLst>
                                  <p:iterate>
                                    <p:tmAbs val="0"/>
                                  </p:iterate>
                                  <p:childTnLst>
                                    <p:set>
                                      <p:cBhvr>
                                        <p:cTn id="38" fill="hold"/>
                                        <p:tgtEl>
                                          <p:spTgt spid="16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2" nodeType="clickEffect">
                                  <p:stCondLst>
                                    <p:cond delay="0"/>
                                  </p:stCondLst>
                                  <p:iterate>
                                    <p:tmAbs val="0"/>
                                  </p:iterate>
                                  <p:childTnLst>
                                    <p:set>
                                      <p:cBhvr>
                                        <p:cTn id="42" fill="hold"/>
                                        <p:tgtEl>
                                          <p:spTgt spid="1702"/>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3" nodeType="afterEffect">
                                  <p:stCondLst>
                                    <p:cond delay="0"/>
                                  </p:stCondLst>
                                  <p:iterate>
                                    <p:tmAbs val="0"/>
                                  </p:iterate>
                                  <p:childTnLst>
                                    <p:set>
                                      <p:cBhvr>
                                        <p:cTn id="45" fill="hold"/>
                                        <p:tgtEl>
                                          <p:spTgt spid="170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4" nodeType="afterEffect">
                                  <p:stCondLst>
                                    <p:cond delay="0"/>
                                  </p:stCondLst>
                                  <p:iterate>
                                    <p:tmAbs val="0"/>
                                  </p:iterate>
                                  <p:childTnLst>
                                    <p:set>
                                      <p:cBhvr>
                                        <p:cTn id="48" fill="hold"/>
                                        <p:tgtEl>
                                          <p:spTgt spid="170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5" nodeType="afterEffect">
                                  <p:stCondLst>
                                    <p:cond delay="0"/>
                                  </p:stCondLst>
                                  <p:iterate>
                                    <p:tmAbs val="0"/>
                                  </p:iterate>
                                  <p:childTnLst>
                                    <p:set>
                                      <p:cBhvr>
                                        <p:cTn id="51" fill="hold"/>
                                        <p:tgtEl>
                                          <p:spTgt spid="1708"/>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6" nodeType="afterEffect">
                                  <p:stCondLst>
                                    <p:cond delay="0"/>
                                  </p:stCondLst>
                                  <p:iterate>
                                    <p:tmAbs val="0"/>
                                  </p:iterate>
                                  <p:childTnLst>
                                    <p:set>
                                      <p:cBhvr>
                                        <p:cTn id="54" fill="hold"/>
                                        <p:tgtEl>
                                          <p:spTgt spid="170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7" nodeType="afterEffect">
                                  <p:stCondLst>
                                    <p:cond delay="0"/>
                                  </p:stCondLst>
                                  <p:iterate>
                                    <p:tmAbs val="0"/>
                                  </p:iterate>
                                  <p:childTnLst>
                                    <p:set>
                                      <p:cBhvr>
                                        <p:cTn id="57" fill="hold"/>
                                        <p:tgtEl>
                                          <p:spTgt spid="17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 grpId="1" animBg="1" advAuto="0"/>
      <p:bldP spid="1686" grpId="2" animBg="1" advAuto="0"/>
      <p:bldP spid="1687" grpId="3" animBg="1" advAuto="0"/>
      <p:bldP spid="1688" grpId="4" animBg="1" advAuto="0"/>
      <p:bldP spid="1689" grpId="5" animBg="1" advAuto="0"/>
      <p:bldP spid="1690" grpId="6" animBg="1" advAuto="0"/>
      <p:bldP spid="1691" grpId="7" animBg="1" advAuto="0"/>
      <p:bldP spid="1692" grpId="9" animBg="1" advAuto="0"/>
      <p:bldP spid="1693" grpId="11" animBg="1" advAuto="0"/>
      <p:bldP spid="1694" grpId="8" animBg="1" advAuto="0"/>
      <p:bldP spid="1701" grpId="10" animBg="1" advAuto="0"/>
      <p:bldP spid="1702" grpId="12" animBg="1" advAuto="0"/>
      <p:bldP spid="1706" grpId="13" animBg="1" advAuto="0"/>
      <p:bldP spid="1707" grpId="14" animBg="1" advAuto="0"/>
      <p:bldP spid="1708" grpId="15" animBg="1" advAuto="0"/>
      <p:bldP spid="1709" grpId="16" animBg="1" advAuto="0"/>
      <p:bldP spid="1711" grpId="17"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3" name="Image Caption Generation"/>
          <p:cNvSpPr txBox="1">
            <a:spLocks noGrp="1"/>
          </p:cNvSpPr>
          <p:nvPr>
            <p:ph type="title" idx="4294967295"/>
          </p:nvPr>
        </p:nvSpPr>
        <p:spPr>
          <a:xfrm>
            <a:off x="457200" y="274637"/>
            <a:ext cx="8229600" cy="1143001"/>
          </a:xfrm>
          <a:prstGeom prst="rect">
            <a:avLst/>
          </a:prstGeom>
        </p:spPr>
        <p:txBody>
          <a:bodyPr>
            <a:normAutofit/>
          </a:bodyPr>
          <a:lstStyle/>
          <a:p>
            <a:r>
              <a:t>Image Caption Generation</a:t>
            </a:r>
          </a:p>
        </p:txBody>
      </p:sp>
      <p:sp>
        <p:nvSpPr>
          <p:cNvPr id="1714" name="Double-click to edit"/>
          <p:cNvSpPr txBox="1">
            <a:spLocks noGrp="1"/>
          </p:cNvSpPr>
          <p:nvPr>
            <p:ph type="body" idx="4294967295"/>
          </p:nvPr>
        </p:nvSpPr>
        <p:spPr>
          <a:xfrm>
            <a:off x="457200" y="1600200"/>
            <a:ext cx="8229600" cy="4530725"/>
          </a:xfrm>
          <a:prstGeom prst="rect">
            <a:avLst/>
          </a:prstGeom>
        </p:spPr>
        <p:txBody>
          <a:bodyPr>
            <a:normAutofit/>
          </a:bodyPr>
          <a:lstStyle/>
          <a:p>
            <a:pPr>
              <a:buChar char="●"/>
            </a:pPr>
            <a:endParaRPr/>
          </a:p>
        </p:txBody>
      </p:sp>
      <p:pic>
        <p:nvPicPr>
          <p:cNvPr id="1715" name="good.pdf" descr="good.pdf"/>
          <p:cNvPicPr>
            <a:picLocks noChangeAspect="1"/>
          </p:cNvPicPr>
          <p:nvPr/>
        </p:nvPicPr>
        <p:blipFill>
          <a:blip r:embed="rId3"/>
          <a:stretch>
            <a:fillRect/>
          </a:stretch>
        </p:blipFill>
        <p:spPr>
          <a:xfrm>
            <a:off x="95250" y="1690687"/>
            <a:ext cx="8953500" cy="3754438"/>
          </a:xfrm>
          <a:prstGeom prst="rect">
            <a:avLst/>
          </a:prstGeom>
          <a:ln w="12700">
            <a:miter lim="400000"/>
          </a:ln>
        </p:spPr>
      </p:pic>
      <p:sp>
        <p:nvSpPr>
          <p:cNvPr id="1716" name="Kelvin Xu, Jimmy Ba, Ryan Kiros, Kyunghyun Cho, Aaron Courville, Ruslan Salakhutdinov, Richard Zemel, Yoshua Bengio, “Show, Attend and Tell: Neural Image Caption Generation with Visual Attention”, ICML, 2015"/>
          <p:cNvSpPr txBox="1"/>
          <p:nvPr/>
        </p:nvSpPr>
        <p:spPr>
          <a:xfrm>
            <a:off x="836294" y="5715000"/>
            <a:ext cx="7471411" cy="1173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Kelvin Xu, Jimmy Ba, Ryan Kiros, Kyunghyun Cho, Aaron Courville, Ruslan Salakhutdinov, Richard Zemel, Yoshua Bengio, </a:t>
            </a:r>
            <a:r>
              <a:rPr>
                <a:latin typeface="Lucida Grande"/>
                <a:ea typeface="Lucida Grande"/>
                <a:cs typeface="Lucida Grande"/>
                <a:sym typeface="Lucida Grande"/>
              </a:rPr>
              <a:t>“</a:t>
            </a:r>
            <a:r>
              <a:t>Show, Attend and Tell: Neural Image Caption Generation with Visual Attention</a:t>
            </a:r>
            <a:r>
              <a:rPr>
                <a:latin typeface="Lucida Grande"/>
                <a:ea typeface="Lucida Grande"/>
                <a:cs typeface="Lucida Grande"/>
                <a:sym typeface="Lucida Grande"/>
              </a:rPr>
              <a:t>”, ICML, 2015</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Image Caption Generation"/>
          <p:cNvSpPr txBox="1">
            <a:spLocks noGrp="1"/>
          </p:cNvSpPr>
          <p:nvPr>
            <p:ph type="title" idx="4294967295"/>
          </p:nvPr>
        </p:nvSpPr>
        <p:spPr>
          <a:xfrm>
            <a:off x="457200" y="274637"/>
            <a:ext cx="8229600" cy="1143001"/>
          </a:xfrm>
          <a:prstGeom prst="rect">
            <a:avLst/>
          </a:prstGeom>
        </p:spPr>
        <p:txBody>
          <a:bodyPr>
            <a:normAutofit/>
          </a:bodyPr>
          <a:lstStyle/>
          <a:p>
            <a:r>
              <a:t>Image Caption Generation</a:t>
            </a:r>
          </a:p>
        </p:txBody>
      </p:sp>
      <p:sp>
        <p:nvSpPr>
          <p:cNvPr id="1721" name="Double-click to edit"/>
          <p:cNvSpPr txBox="1">
            <a:spLocks noGrp="1"/>
          </p:cNvSpPr>
          <p:nvPr>
            <p:ph type="body" idx="4294967295"/>
          </p:nvPr>
        </p:nvSpPr>
        <p:spPr>
          <a:xfrm>
            <a:off x="457200" y="1600200"/>
            <a:ext cx="8229600" cy="4530725"/>
          </a:xfrm>
          <a:prstGeom prst="rect">
            <a:avLst/>
          </a:prstGeom>
        </p:spPr>
        <p:txBody>
          <a:bodyPr>
            <a:normAutofit/>
          </a:bodyPr>
          <a:lstStyle/>
          <a:p>
            <a:pPr>
              <a:buChar char="●"/>
            </a:pPr>
            <a:endParaRPr/>
          </a:p>
        </p:txBody>
      </p:sp>
      <p:pic>
        <p:nvPicPr>
          <p:cNvPr id="1722" name="errors.pdf" descr="errors.pdf"/>
          <p:cNvPicPr>
            <a:picLocks noChangeAspect="1"/>
          </p:cNvPicPr>
          <p:nvPr/>
        </p:nvPicPr>
        <p:blipFill>
          <a:blip r:embed="rId3"/>
          <a:stretch>
            <a:fillRect/>
          </a:stretch>
        </p:blipFill>
        <p:spPr>
          <a:xfrm>
            <a:off x="0" y="1690687"/>
            <a:ext cx="8958263" cy="3814763"/>
          </a:xfrm>
          <a:prstGeom prst="rect">
            <a:avLst/>
          </a:prstGeom>
          <a:ln w="12700">
            <a:miter lim="400000"/>
          </a:ln>
        </p:spPr>
      </p:pic>
      <p:sp>
        <p:nvSpPr>
          <p:cNvPr id="1723" name="Kelvin Xu, Jimmy Ba, Ryan Kiros, Kyunghyun Cho, Aaron Courville, Ruslan Salakhutdinov, Richard Zemel, Yoshua Bengio, “Show, Attend and Tell: Neural Image Caption Generation with Visual Attention”, ICML, 2015"/>
          <p:cNvSpPr txBox="1"/>
          <p:nvPr/>
        </p:nvSpPr>
        <p:spPr>
          <a:xfrm>
            <a:off x="836294" y="5715000"/>
            <a:ext cx="7471411" cy="11736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pPr>
            <a:r>
              <a:t>Kelvin Xu, Jimmy Ba, Ryan Kiros, Kyunghyun Cho, Aaron Courville, Ruslan Salakhutdinov, Richard Zemel, Yoshua Bengio, </a:t>
            </a:r>
            <a:r>
              <a:rPr>
                <a:latin typeface="Lucida Grande"/>
                <a:ea typeface="Lucida Grande"/>
                <a:cs typeface="Lucida Grande"/>
                <a:sym typeface="Lucida Grande"/>
              </a:rPr>
              <a:t>“</a:t>
            </a:r>
            <a:r>
              <a:t>Show, Attend and Tell: Neural Image Caption Generation with Visual Attention</a:t>
            </a:r>
            <a:r>
              <a:rPr>
                <a:latin typeface="Lucida Grande"/>
                <a:ea typeface="Lucida Grande"/>
                <a:cs typeface="Lucida Grande"/>
                <a:sym typeface="Lucida Grande"/>
              </a:rPr>
              <a:t>”, ICML, 2015</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7" name="image.png" descr="image.png"/>
          <p:cNvPicPr>
            <a:picLocks noChangeAspect="1"/>
          </p:cNvPicPr>
          <p:nvPr/>
        </p:nvPicPr>
        <p:blipFill>
          <a:blip r:embed="rId3"/>
          <a:stretch>
            <a:fillRect/>
          </a:stretch>
        </p:blipFill>
        <p:spPr>
          <a:xfrm>
            <a:off x="1431925" y="242887"/>
            <a:ext cx="6121400" cy="2154238"/>
          </a:xfrm>
          <a:prstGeom prst="rect">
            <a:avLst/>
          </a:prstGeom>
          <a:ln w="12700">
            <a:miter lim="400000"/>
          </a:ln>
        </p:spPr>
      </p:pic>
      <p:pic>
        <p:nvPicPr>
          <p:cNvPr id="1728" name="image.png" descr="image.png"/>
          <p:cNvPicPr>
            <a:picLocks noChangeAspect="1"/>
          </p:cNvPicPr>
          <p:nvPr/>
        </p:nvPicPr>
        <p:blipFill>
          <a:blip r:embed="rId4"/>
          <a:stretch>
            <a:fillRect/>
          </a:stretch>
        </p:blipFill>
        <p:spPr>
          <a:xfrm>
            <a:off x="1725612" y="2463800"/>
            <a:ext cx="5534026" cy="361950"/>
          </a:xfrm>
          <a:prstGeom prst="rect">
            <a:avLst/>
          </a:prstGeom>
          <a:ln w="12700">
            <a:miter lim="400000"/>
          </a:ln>
        </p:spPr>
      </p:pic>
      <p:pic>
        <p:nvPicPr>
          <p:cNvPr id="1729" name="image.png" descr="image.png"/>
          <p:cNvPicPr>
            <a:picLocks noChangeAspect="1"/>
          </p:cNvPicPr>
          <p:nvPr/>
        </p:nvPicPr>
        <p:blipFill>
          <a:blip r:embed="rId5"/>
          <a:stretch>
            <a:fillRect/>
          </a:stretch>
        </p:blipFill>
        <p:spPr>
          <a:xfrm>
            <a:off x="1763712" y="2801937"/>
            <a:ext cx="5495926" cy="428626"/>
          </a:xfrm>
          <a:prstGeom prst="rect">
            <a:avLst/>
          </a:prstGeom>
          <a:ln w="12700">
            <a:miter lim="400000"/>
          </a:ln>
        </p:spPr>
      </p:pic>
      <p:pic>
        <p:nvPicPr>
          <p:cNvPr id="1730" name="image.png" descr="image.png"/>
          <p:cNvPicPr>
            <a:picLocks noChangeAspect="1"/>
          </p:cNvPicPr>
          <p:nvPr/>
        </p:nvPicPr>
        <p:blipFill>
          <a:blip r:embed="rId6"/>
          <a:stretch>
            <a:fillRect/>
          </a:stretch>
        </p:blipFill>
        <p:spPr>
          <a:xfrm>
            <a:off x="1565275" y="3182937"/>
            <a:ext cx="5975350" cy="2025651"/>
          </a:xfrm>
          <a:prstGeom prst="rect">
            <a:avLst/>
          </a:prstGeom>
          <a:ln w="12700">
            <a:miter lim="400000"/>
          </a:ln>
        </p:spPr>
      </p:pic>
      <p:pic>
        <p:nvPicPr>
          <p:cNvPr id="1731" name="image.png" descr="image.png"/>
          <p:cNvPicPr>
            <a:picLocks noChangeAspect="1"/>
          </p:cNvPicPr>
          <p:nvPr/>
        </p:nvPicPr>
        <p:blipFill>
          <a:blip r:embed="rId7"/>
          <a:stretch>
            <a:fillRect/>
          </a:stretch>
        </p:blipFill>
        <p:spPr>
          <a:xfrm>
            <a:off x="2403475" y="5594350"/>
            <a:ext cx="4324350" cy="381000"/>
          </a:xfrm>
          <a:prstGeom prst="rect">
            <a:avLst/>
          </a:prstGeom>
          <a:ln w="12700">
            <a:miter lim="400000"/>
          </a:ln>
        </p:spPr>
      </p:pic>
      <p:pic>
        <p:nvPicPr>
          <p:cNvPr id="1732" name="image.png" descr="image.png"/>
          <p:cNvPicPr>
            <a:picLocks noChangeAspect="1"/>
          </p:cNvPicPr>
          <p:nvPr/>
        </p:nvPicPr>
        <p:blipFill>
          <a:blip r:embed="rId8"/>
          <a:stretch>
            <a:fillRect/>
          </a:stretch>
        </p:blipFill>
        <p:spPr>
          <a:xfrm>
            <a:off x="2682875" y="5213350"/>
            <a:ext cx="3619500" cy="381000"/>
          </a:xfrm>
          <a:prstGeom prst="rect">
            <a:avLst/>
          </a:prstGeom>
          <a:ln w="12700">
            <a:miter lim="400000"/>
          </a:ln>
        </p:spPr>
      </p:pic>
      <p:sp>
        <p:nvSpPr>
          <p:cNvPr id="1733" name="Rectangle"/>
          <p:cNvSpPr/>
          <p:nvPr/>
        </p:nvSpPr>
        <p:spPr>
          <a:xfrm>
            <a:off x="1017587" y="1511300"/>
            <a:ext cx="7154863" cy="935038"/>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sp>
        <p:nvSpPr>
          <p:cNvPr id="1734" name="Rectangle"/>
          <p:cNvSpPr/>
          <p:nvPr/>
        </p:nvSpPr>
        <p:spPr>
          <a:xfrm>
            <a:off x="1017587" y="4333875"/>
            <a:ext cx="7154863" cy="935038"/>
          </a:xfrm>
          <a:prstGeom prst="rect">
            <a:avLst/>
          </a:prstGeom>
          <a:solidFill>
            <a:srgbClr val="FFFFFF"/>
          </a:solidFill>
          <a:ln w="12700">
            <a:miter lim="400000"/>
          </a:ln>
        </p:spPr>
        <p:txBody>
          <a:bodyPr lIns="45719" rIns="45719" anchor="ctr"/>
          <a:lstStyle/>
          <a:p>
            <a:pPr algn="ctr">
              <a:defRPr sz="1800">
                <a:solidFill>
                  <a:srgbClr val="FFFFFF"/>
                </a:solidFill>
              </a:defRPr>
            </a:pPr>
            <a:endParaRPr/>
          </a:p>
        </p:txBody>
      </p:sp>
      <p:sp>
        <p:nvSpPr>
          <p:cNvPr id="1735" name="Li Yao, Atousa Torabi, Kyunghyun Cho, Nicolas Ballas, Christopher Pal, Hugo Larochelle, Aaron Courville, “Describing Videos by Exploiting Temporal Structure”, ICCV, 2015"/>
          <p:cNvSpPr txBox="1"/>
          <p:nvPr/>
        </p:nvSpPr>
        <p:spPr>
          <a:xfrm>
            <a:off x="45719" y="6019800"/>
            <a:ext cx="9131936" cy="899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latin typeface="Lucida Grande"/>
                <a:ea typeface="Lucida Grande"/>
                <a:cs typeface="Lucida Grande"/>
                <a:sym typeface="Lucida Grande"/>
              </a:defRPr>
            </a:pPr>
            <a:r>
              <a:t>Li Yao, Atousa Torabi, Kyunghyun Cho, Nicolas Ballas, Christopher Pal, Hugo Larochelle, Aaron Courville, “</a:t>
            </a:r>
            <a:r>
              <a:rPr>
                <a:latin typeface="Arial"/>
                <a:ea typeface="Arial"/>
                <a:cs typeface="Arial"/>
                <a:sym typeface="Arial"/>
              </a:rPr>
              <a:t>Describing Videos by Exploiting Temporal Structure</a:t>
            </a:r>
            <a:r>
              <a:t>”, ICCV, 2015</a:t>
            </a:r>
          </a:p>
        </p:txBody>
      </p:sp>
      <p:sp>
        <p:nvSpPr>
          <p:cNvPr id="1736" name="* Possible project?"/>
          <p:cNvSpPr txBox="1"/>
          <p:nvPr/>
        </p:nvSpPr>
        <p:spPr>
          <a:xfrm>
            <a:off x="6751319" y="4724400"/>
            <a:ext cx="199745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0000"/>
                </a:solidFill>
              </a:defRPr>
            </a:lvl1pPr>
          </a:lstStyle>
          <a:p>
            <a:r>
              <a:t>* Possible project?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17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7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7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7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8" nodeType="clickEffect">
                                  <p:stCondLst>
                                    <p:cond delay="0"/>
                                  </p:stCondLst>
                                  <p:iterate>
                                    <p:tmAbs val="0"/>
                                  </p:iterate>
                                  <p:childTnLst>
                                    <p:set>
                                      <p:cBhvr>
                                        <p:cTn id="34" fill="hold">
                                          <p:stCondLst>
                                            <p:cond delay="0"/>
                                          </p:stCondLst>
                                        </p:cTn>
                                        <p:tgtEl>
                                          <p:spTgt spid="17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7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7" grpId="1" animBg="1" advAuto="0"/>
      <p:bldP spid="1728" grpId="2" animBg="1" advAuto="0"/>
      <p:bldP spid="1729" grpId="3" animBg="1" advAuto="0"/>
      <p:bldP spid="1730" grpId="5" animBg="1" advAuto="0"/>
      <p:bldP spid="1731" grpId="7" animBg="1" advAuto="0"/>
      <p:bldP spid="1732" grpId="6" animBg="1" advAuto="0"/>
      <p:bldP spid="1733" grpId="4" animBg="1" advAuto="0"/>
      <p:bldP spid="1734" grpId="8" animBg="1" advAuto="0"/>
      <p:bldP spid="1736" grpId="9"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Deep RNN"/>
          <p:cNvSpPr txBox="1"/>
          <p:nvPr/>
        </p:nvSpPr>
        <p:spPr>
          <a:xfrm>
            <a:off x="198120" y="374924"/>
            <a:ext cx="2880361" cy="621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800">
                <a:solidFill>
                  <a:srgbClr val="FF0000"/>
                </a:solidFill>
              </a:defRPr>
            </a:lvl1pPr>
          </a:lstStyle>
          <a:p>
            <a:r>
              <a:t>Deep RNN</a:t>
            </a:r>
          </a:p>
        </p:txBody>
      </p:sp>
      <p:grpSp>
        <p:nvGrpSpPr>
          <p:cNvPr id="117" name="Group"/>
          <p:cNvGrpSpPr/>
          <p:nvPr/>
        </p:nvGrpSpPr>
        <p:grpSpPr>
          <a:xfrm>
            <a:off x="1592262" y="4884737"/>
            <a:ext cx="930276" cy="931863"/>
            <a:chOff x="0" y="0"/>
            <a:chExt cx="930275" cy="931862"/>
          </a:xfrm>
        </p:grpSpPr>
        <p:sp>
          <p:nvSpPr>
            <p:cNvPr id="115" name="Square"/>
            <p:cNvSpPr/>
            <p:nvPr/>
          </p:nvSpPr>
          <p:spPr>
            <a:xfrm>
              <a:off x="0" y="0"/>
              <a:ext cx="930275"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116" name="f1"/>
            <p:cNvSpPr txBox="1"/>
            <p:nvPr/>
          </p:nvSpPr>
          <p:spPr>
            <a:xfrm>
              <a:off x="58419" y="189045"/>
              <a:ext cx="813437"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120" name="Group"/>
          <p:cNvGrpSpPr/>
          <p:nvPr/>
        </p:nvGrpSpPr>
        <p:grpSpPr>
          <a:xfrm>
            <a:off x="627062" y="4884737"/>
            <a:ext cx="508001" cy="931863"/>
            <a:chOff x="0" y="0"/>
            <a:chExt cx="508000" cy="931862"/>
          </a:xfrm>
        </p:grpSpPr>
        <p:sp>
          <p:nvSpPr>
            <p:cNvPr id="118" name="Rectangle"/>
            <p:cNvSpPr/>
            <p:nvPr/>
          </p:nvSpPr>
          <p:spPr>
            <a:xfrm>
              <a:off x="0" y="0"/>
              <a:ext cx="508000" cy="931863"/>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19" name="h0"/>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0</a:t>
              </a:r>
            </a:p>
          </p:txBody>
        </p:sp>
      </p:grpSp>
      <p:grpSp>
        <p:nvGrpSpPr>
          <p:cNvPr id="123" name="Group"/>
          <p:cNvGrpSpPr/>
          <p:nvPr/>
        </p:nvGrpSpPr>
        <p:grpSpPr>
          <a:xfrm>
            <a:off x="2946400" y="4906962"/>
            <a:ext cx="508000" cy="931863"/>
            <a:chOff x="0" y="0"/>
            <a:chExt cx="508000" cy="931862"/>
          </a:xfrm>
        </p:grpSpPr>
        <p:sp>
          <p:nvSpPr>
            <p:cNvPr id="121" name="Rectangle"/>
            <p:cNvSpPr/>
            <p:nvPr/>
          </p:nvSpPr>
          <p:spPr>
            <a:xfrm>
              <a:off x="0" y="0"/>
              <a:ext cx="508000" cy="931863"/>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2" name="h1"/>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1</a:t>
              </a:r>
            </a:p>
          </p:txBody>
        </p:sp>
      </p:grpSp>
      <p:grpSp>
        <p:nvGrpSpPr>
          <p:cNvPr id="126" name="Group"/>
          <p:cNvGrpSpPr/>
          <p:nvPr/>
        </p:nvGrpSpPr>
        <p:grpSpPr>
          <a:xfrm>
            <a:off x="1592262" y="3988377"/>
            <a:ext cx="930276" cy="486208"/>
            <a:chOff x="0" y="0"/>
            <a:chExt cx="930275" cy="486206"/>
          </a:xfrm>
        </p:grpSpPr>
        <p:sp>
          <p:nvSpPr>
            <p:cNvPr id="124" name="Rectangle"/>
            <p:cNvSpPr/>
            <p:nvPr/>
          </p:nvSpPr>
          <p:spPr>
            <a:xfrm>
              <a:off x="0" y="10534"/>
              <a:ext cx="930275" cy="465139"/>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5" name="y1"/>
            <p:cNvSpPr txBox="1"/>
            <p:nvPr/>
          </p:nvSpPr>
          <p:spPr>
            <a:xfrm>
              <a:off x="58419" y="0"/>
              <a:ext cx="813437"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1</a:t>
              </a:r>
            </a:p>
          </p:txBody>
        </p:sp>
      </p:grpSp>
      <p:grpSp>
        <p:nvGrpSpPr>
          <p:cNvPr id="129" name="Group"/>
          <p:cNvGrpSpPr/>
          <p:nvPr/>
        </p:nvGrpSpPr>
        <p:grpSpPr>
          <a:xfrm>
            <a:off x="1592262" y="6196590"/>
            <a:ext cx="930276" cy="486207"/>
            <a:chOff x="0" y="0"/>
            <a:chExt cx="930275" cy="486206"/>
          </a:xfrm>
        </p:grpSpPr>
        <p:sp>
          <p:nvSpPr>
            <p:cNvPr id="127" name="Rectangle"/>
            <p:cNvSpPr/>
            <p:nvPr/>
          </p:nvSpPr>
          <p:spPr>
            <a:xfrm>
              <a:off x="0" y="10534"/>
              <a:ext cx="930275"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28" name="x1"/>
            <p:cNvSpPr txBox="1"/>
            <p:nvPr/>
          </p:nvSpPr>
          <p:spPr>
            <a:xfrm>
              <a:off x="58419" y="0"/>
              <a:ext cx="813437"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1</a:t>
              </a:r>
            </a:p>
          </p:txBody>
        </p:sp>
      </p:grpSp>
      <p:sp>
        <p:nvSpPr>
          <p:cNvPr id="130" name="Line"/>
          <p:cNvSpPr/>
          <p:nvPr/>
        </p:nvSpPr>
        <p:spPr>
          <a:xfrm>
            <a:off x="1185862" y="5356225"/>
            <a:ext cx="388938" cy="0"/>
          </a:xfrm>
          <a:prstGeom prst="line">
            <a:avLst/>
          </a:prstGeom>
          <a:ln w="38100">
            <a:solidFill>
              <a:srgbClr val="000000"/>
            </a:solidFill>
            <a:tailEnd type="triangle"/>
          </a:ln>
        </p:spPr>
        <p:txBody>
          <a:bodyPr lIns="45719" rIns="45719"/>
          <a:lstStyle/>
          <a:p>
            <a:endParaRPr/>
          </a:p>
        </p:txBody>
      </p:sp>
      <p:sp>
        <p:nvSpPr>
          <p:cNvPr id="131" name="Line"/>
          <p:cNvSpPr/>
          <p:nvPr/>
        </p:nvSpPr>
        <p:spPr>
          <a:xfrm>
            <a:off x="2557462" y="5373687"/>
            <a:ext cx="388938" cy="1"/>
          </a:xfrm>
          <a:prstGeom prst="line">
            <a:avLst/>
          </a:prstGeom>
          <a:ln w="38100">
            <a:solidFill>
              <a:srgbClr val="000000"/>
            </a:solidFill>
            <a:tailEnd type="triangle"/>
          </a:ln>
        </p:spPr>
        <p:txBody>
          <a:bodyPr lIns="45719" rIns="45719"/>
          <a:lstStyle/>
          <a:p>
            <a:endParaRPr/>
          </a:p>
        </p:txBody>
      </p:sp>
      <p:sp>
        <p:nvSpPr>
          <p:cNvPr id="132" name="Line"/>
          <p:cNvSpPr/>
          <p:nvPr/>
        </p:nvSpPr>
        <p:spPr>
          <a:xfrm flipV="1">
            <a:off x="2074227" y="4482147"/>
            <a:ext cx="1" cy="388938"/>
          </a:xfrm>
          <a:prstGeom prst="line">
            <a:avLst/>
          </a:prstGeom>
          <a:ln w="38100">
            <a:solidFill>
              <a:srgbClr val="000000"/>
            </a:solidFill>
            <a:tailEnd type="triangle"/>
          </a:ln>
        </p:spPr>
        <p:txBody>
          <a:bodyPr lIns="45719" rIns="45719"/>
          <a:lstStyle/>
          <a:p>
            <a:endParaRPr/>
          </a:p>
        </p:txBody>
      </p:sp>
      <p:sp>
        <p:nvSpPr>
          <p:cNvPr id="133" name="Line"/>
          <p:cNvSpPr/>
          <p:nvPr/>
        </p:nvSpPr>
        <p:spPr>
          <a:xfrm flipV="1">
            <a:off x="2074227" y="5817234"/>
            <a:ext cx="1" cy="388939"/>
          </a:xfrm>
          <a:prstGeom prst="line">
            <a:avLst/>
          </a:prstGeom>
          <a:ln w="38100">
            <a:solidFill>
              <a:srgbClr val="000000"/>
            </a:solidFill>
            <a:tailEnd type="triangle"/>
          </a:ln>
        </p:spPr>
        <p:txBody>
          <a:bodyPr lIns="45719" rIns="45719"/>
          <a:lstStyle/>
          <a:p>
            <a:endParaRPr/>
          </a:p>
        </p:txBody>
      </p:sp>
      <p:grpSp>
        <p:nvGrpSpPr>
          <p:cNvPr id="136" name="Group"/>
          <p:cNvGrpSpPr/>
          <p:nvPr/>
        </p:nvGrpSpPr>
        <p:grpSpPr>
          <a:xfrm>
            <a:off x="3878262" y="4913312"/>
            <a:ext cx="930276" cy="931863"/>
            <a:chOff x="0" y="0"/>
            <a:chExt cx="930275" cy="931862"/>
          </a:xfrm>
        </p:grpSpPr>
        <p:sp>
          <p:nvSpPr>
            <p:cNvPr id="134" name="Square"/>
            <p:cNvSpPr/>
            <p:nvPr/>
          </p:nvSpPr>
          <p:spPr>
            <a:xfrm>
              <a:off x="0" y="0"/>
              <a:ext cx="930275"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135" name="f1"/>
            <p:cNvSpPr txBox="1"/>
            <p:nvPr/>
          </p:nvSpPr>
          <p:spPr>
            <a:xfrm>
              <a:off x="58419" y="189045"/>
              <a:ext cx="813437"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139" name="Group"/>
          <p:cNvGrpSpPr/>
          <p:nvPr/>
        </p:nvGrpSpPr>
        <p:grpSpPr>
          <a:xfrm>
            <a:off x="5232400" y="4937125"/>
            <a:ext cx="508000" cy="930275"/>
            <a:chOff x="0" y="0"/>
            <a:chExt cx="508000" cy="930275"/>
          </a:xfrm>
        </p:grpSpPr>
        <p:sp>
          <p:nvSpPr>
            <p:cNvPr id="137" name="Rectangle"/>
            <p:cNvSpPr/>
            <p:nvPr/>
          </p:nvSpPr>
          <p:spPr>
            <a:xfrm>
              <a:off x="0" y="0"/>
              <a:ext cx="508000" cy="930275"/>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38" name="h2"/>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2</a:t>
              </a:r>
            </a:p>
          </p:txBody>
        </p:sp>
      </p:grpSp>
      <p:grpSp>
        <p:nvGrpSpPr>
          <p:cNvPr id="142" name="Group"/>
          <p:cNvGrpSpPr/>
          <p:nvPr/>
        </p:nvGrpSpPr>
        <p:grpSpPr>
          <a:xfrm>
            <a:off x="3878262" y="4017746"/>
            <a:ext cx="930276" cy="486208"/>
            <a:chOff x="0" y="0"/>
            <a:chExt cx="930275" cy="486206"/>
          </a:xfrm>
        </p:grpSpPr>
        <p:sp>
          <p:nvSpPr>
            <p:cNvPr id="140" name="Rectangle"/>
            <p:cNvSpPr/>
            <p:nvPr/>
          </p:nvSpPr>
          <p:spPr>
            <a:xfrm>
              <a:off x="0" y="9740"/>
              <a:ext cx="930275" cy="466726"/>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41" name="y2"/>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2</a:t>
              </a:r>
            </a:p>
          </p:txBody>
        </p:sp>
      </p:grpSp>
      <p:grpSp>
        <p:nvGrpSpPr>
          <p:cNvPr id="145" name="Group"/>
          <p:cNvGrpSpPr/>
          <p:nvPr/>
        </p:nvGrpSpPr>
        <p:grpSpPr>
          <a:xfrm>
            <a:off x="3878262" y="6225165"/>
            <a:ext cx="930276" cy="486207"/>
            <a:chOff x="0" y="0"/>
            <a:chExt cx="930275" cy="486206"/>
          </a:xfrm>
        </p:grpSpPr>
        <p:sp>
          <p:nvSpPr>
            <p:cNvPr id="143" name="Rectangle"/>
            <p:cNvSpPr/>
            <p:nvPr/>
          </p:nvSpPr>
          <p:spPr>
            <a:xfrm>
              <a:off x="0" y="10534"/>
              <a:ext cx="930275"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44" name="x2"/>
            <p:cNvSpPr txBox="1"/>
            <p:nvPr/>
          </p:nvSpPr>
          <p:spPr>
            <a:xfrm>
              <a:off x="58419" y="0"/>
              <a:ext cx="813437"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2</a:t>
              </a:r>
            </a:p>
          </p:txBody>
        </p:sp>
      </p:grpSp>
      <p:sp>
        <p:nvSpPr>
          <p:cNvPr id="146" name="Line"/>
          <p:cNvSpPr/>
          <p:nvPr/>
        </p:nvSpPr>
        <p:spPr>
          <a:xfrm>
            <a:off x="3471862" y="5384800"/>
            <a:ext cx="388938" cy="0"/>
          </a:xfrm>
          <a:prstGeom prst="line">
            <a:avLst/>
          </a:prstGeom>
          <a:ln w="38100">
            <a:solidFill>
              <a:srgbClr val="000000"/>
            </a:solidFill>
            <a:tailEnd type="triangle"/>
          </a:ln>
        </p:spPr>
        <p:txBody>
          <a:bodyPr lIns="45719" rIns="45719"/>
          <a:lstStyle/>
          <a:p>
            <a:endParaRPr/>
          </a:p>
        </p:txBody>
      </p:sp>
      <p:sp>
        <p:nvSpPr>
          <p:cNvPr id="147" name="Line"/>
          <p:cNvSpPr/>
          <p:nvPr/>
        </p:nvSpPr>
        <p:spPr>
          <a:xfrm>
            <a:off x="4843462" y="5402262"/>
            <a:ext cx="388938" cy="1"/>
          </a:xfrm>
          <a:prstGeom prst="line">
            <a:avLst/>
          </a:prstGeom>
          <a:ln w="38100">
            <a:solidFill>
              <a:srgbClr val="000000"/>
            </a:solidFill>
            <a:tailEnd type="triangle"/>
          </a:ln>
        </p:spPr>
        <p:txBody>
          <a:bodyPr lIns="45719" rIns="45719"/>
          <a:lstStyle/>
          <a:p>
            <a:endParaRPr/>
          </a:p>
        </p:txBody>
      </p:sp>
      <p:sp>
        <p:nvSpPr>
          <p:cNvPr id="148" name="Line"/>
          <p:cNvSpPr/>
          <p:nvPr/>
        </p:nvSpPr>
        <p:spPr>
          <a:xfrm flipV="1">
            <a:off x="4360227" y="4510722"/>
            <a:ext cx="1" cy="390526"/>
          </a:xfrm>
          <a:prstGeom prst="line">
            <a:avLst/>
          </a:prstGeom>
          <a:ln w="38100">
            <a:solidFill>
              <a:srgbClr val="000000"/>
            </a:solidFill>
            <a:tailEnd type="triangle"/>
          </a:ln>
        </p:spPr>
        <p:txBody>
          <a:bodyPr lIns="45719" rIns="45719"/>
          <a:lstStyle/>
          <a:p>
            <a:endParaRPr/>
          </a:p>
        </p:txBody>
      </p:sp>
      <p:sp>
        <p:nvSpPr>
          <p:cNvPr id="149" name="Line"/>
          <p:cNvSpPr/>
          <p:nvPr/>
        </p:nvSpPr>
        <p:spPr>
          <a:xfrm flipV="1">
            <a:off x="4360227" y="5845809"/>
            <a:ext cx="1" cy="388939"/>
          </a:xfrm>
          <a:prstGeom prst="line">
            <a:avLst/>
          </a:prstGeom>
          <a:ln w="38100">
            <a:solidFill>
              <a:srgbClr val="000000"/>
            </a:solidFill>
            <a:tailEnd type="triangle"/>
          </a:ln>
        </p:spPr>
        <p:txBody>
          <a:bodyPr lIns="45719" rIns="45719"/>
          <a:lstStyle/>
          <a:p>
            <a:endParaRPr/>
          </a:p>
        </p:txBody>
      </p:sp>
      <p:grpSp>
        <p:nvGrpSpPr>
          <p:cNvPr id="152" name="Group"/>
          <p:cNvGrpSpPr/>
          <p:nvPr/>
        </p:nvGrpSpPr>
        <p:grpSpPr>
          <a:xfrm>
            <a:off x="6197600" y="4918075"/>
            <a:ext cx="931863" cy="931863"/>
            <a:chOff x="0" y="0"/>
            <a:chExt cx="931862" cy="931862"/>
          </a:xfrm>
        </p:grpSpPr>
        <p:sp>
          <p:nvSpPr>
            <p:cNvPr id="150" name="Square"/>
            <p:cNvSpPr/>
            <p:nvPr/>
          </p:nvSpPr>
          <p:spPr>
            <a:xfrm>
              <a:off x="0" y="0"/>
              <a:ext cx="931863"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151" name="f1"/>
            <p:cNvSpPr txBox="1"/>
            <p:nvPr/>
          </p:nvSpPr>
          <p:spPr>
            <a:xfrm>
              <a:off x="58419" y="189045"/>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155" name="Group"/>
          <p:cNvGrpSpPr/>
          <p:nvPr/>
        </p:nvGrpSpPr>
        <p:grpSpPr>
          <a:xfrm>
            <a:off x="7551737" y="4941887"/>
            <a:ext cx="508001" cy="930276"/>
            <a:chOff x="0" y="0"/>
            <a:chExt cx="508000" cy="930275"/>
          </a:xfrm>
        </p:grpSpPr>
        <p:sp>
          <p:nvSpPr>
            <p:cNvPr id="153" name="Rectangle"/>
            <p:cNvSpPr/>
            <p:nvPr/>
          </p:nvSpPr>
          <p:spPr>
            <a:xfrm>
              <a:off x="0" y="0"/>
              <a:ext cx="508000" cy="930275"/>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54" name="h3"/>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3</a:t>
              </a:r>
            </a:p>
          </p:txBody>
        </p:sp>
      </p:grpSp>
      <p:grpSp>
        <p:nvGrpSpPr>
          <p:cNvPr id="158" name="Group"/>
          <p:cNvGrpSpPr/>
          <p:nvPr/>
        </p:nvGrpSpPr>
        <p:grpSpPr>
          <a:xfrm>
            <a:off x="6197600" y="4022509"/>
            <a:ext cx="931863" cy="486207"/>
            <a:chOff x="0" y="0"/>
            <a:chExt cx="931862" cy="486206"/>
          </a:xfrm>
        </p:grpSpPr>
        <p:sp>
          <p:nvSpPr>
            <p:cNvPr id="156" name="Rectangle"/>
            <p:cNvSpPr/>
            <p:nvPr/>
          </p:nvSpPr>
          <p:spPr>
            <a:xfrm>
              <a:off x="0" y="9740"/>
              <a:ext cx="931863" cy="466726"/>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57" name="y3"/>
            <p:cNvSpPr txBox="1"/>
            <p:nvPr/>
          </p:nvSpPr>
          <p:spPr>
            <a:xfrm>
              <a:off x="58419" y="-1"/>
              <a:ext cx="815024"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3</a:t>
              </a:r>
            </a:p>
          </p:txBody>
        </p:sp>
      </p:grpSp>
      <p:grpSp>
        <p:nvGrpSpPr>
          <p:cNvPr id="161" name="Group"/>
          <p:cNvGrpSpPr/>
          <p:nvPr/>
        </p:nvGrpSpPr>
        <p:grpSpPr>
          <a:xfrm>
            <a:off x="6197600" y="6229927"/>
            <a:ext cx="931863" cy="486208"/>
            <a:chOff x="0" y="0"/>
            <a:chExt cx="931862" cy="486206"/>
          </a:xfrm>
        </p:grpSpPr>
        <p:sp>
          <p:nvSpPr>
            <p:cNvPr id="159" name="Rectangle"/>
            <p:cNvSpPr/>
            <p:nvPr/>
          </p:nvSpPr>
          <p:spPr>
            <a:xfrm>
              <a:off x="0" y="10534"/>
              <a:ext cx="931863"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60" name="x3"/>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3</a:t>
              </a:r>
            </a:p>
          </p:txBody>
        </p:sp>
      </p:grpSp>
      <p:sp>
        <p:nvSpPr>
          <p:cNvPr id="162" name="Line"/>
          <p:cNvSpPr/>
          <p:nvPr/>
        </p:nvSpPr>
        <p:spPr>
          <a:xfrm>
            <a:off x="5791200" y="5389562"/>
            <a:ext cx="388938" cy="1"/>
          </a:xfrm>
          <a:prstGeom prst="line">
            <a:avLst/>
          </a:prstGeom>
          <a:ln w="38100">
            <a:solidFill>
              <a:srgbClr val="000000"/>
            </a:solidFill>
            <a:tailEnd type="triangle"/>
          </a:ln>
        </p:spPr>
        <p:txBody>
          <a:bodyPr lIns="45719" rIns="45719"/>
          <a:lstStyle/>
          <a:p>
            <a:endParaRPr/>
          </a:p>
        </p:txBody>
      </p:sp>
      <p:sp>
        <p:nvSpPr>
          <p:cNvPr id="163" name="Line"/>
          <p:cNvSpPr/>
          <p:nvPr/>
        </p:nvSpPr>
        <p:spPr>
          <a:xfrm>
            <a:off x="7162800" y="5407025"/>
            <a:ext cx="388938" cy="0"/>
          </a:xfrm>
          <a:prstGeom prst="line">
            <a:avLst/>
          </a:prstGeom>
          <a:ln w="38100">
            <a:solidFill>
              <a:srgbClr val="000000"/>
            </a:solidFill>
            <a:tailEnd type="triangle"/>
          </a:ln>
        </p:spPr>
        <p:txBody>
          <a:bodyPr lIns="45719" rIns="45719"/>
          <a:lstStyle/>
          <a:p>
            <a:endParaRPr/>
          </a:p>
        </p:txBody>
      </p:sp>
      <p:sp>
        <p:nvSpPr>
          <p:cNvPr id="164" name="Line"/>
          <p:cNvSpPr/>
          <p:nvPr/>
        </p:nvSpPr>
        <p:spPr>
          <a:xfrm flipV="1">
            <a:off x="6679565" y="4515484"/>
            <a:ext cx="1" cy="390526"/>
          </a:xfrm>
          <a:prstGeom prst="line">
            <a:avLst/>
          </a:prstGeom>
          <a:ln w="38100">
            <a:solidFill>
              <a:srgbClr val="000000"/>
            </a:solidFill>
            <a:tailEnd type="triangle"/>
          </a:ln>
        </p:spPr>
        <p:txBody>
          <a:bodyPr lIns="45719" rIns="45719"/>
          <a:lstStyle/>
          <a:p>
            <a:endParaRPr/>
          </a:p>
        </p:txBody>
      </p:sp>
      <p:sp>
        <p:nvSpPr>
          <p:cNvPr id="165" name="Line"/>
          <p:cNvSpPr/>
          <p:nvPr/>
        </p:nvSpPr>
        <p:spPr>
          <a:xfrm flipV="1">
            <a:off x="6679565" y="5850572"/>
            <a:ext cx="1" cy="388938"/>
          </a:xfrm>
          <a:prstGeom prst="line">
            <a:avLst/>
          </a:prstGeom>
          <a:ln w="38100">
            <a:solidFill>
              <a:srgbClr val="000000"/>
            </a:solidFill>
            <a:tailEnd type="triangle"/>
          </a:ln>
        </p:spPr>
        <p:txBody>
          <a:bodyPr lIns="45719" rIns="45719"/>
          <a:lstStyle/>
          <a:p>
            <a:endParaRPr/>
          </a:p>
        </p:txBody>
      </p:sp>
      <p:sp>
        <p:nvSpPr>
          <p:cNvPr id="166" name="……"/>
          <p:cNvSpPr txBox="1"/>
          <p:nvPr/>
        </p:nvSpPr>
        <p:spPr>
          <a:xfrm>
            <a:off x="8159432" y="5087937"/>
            <a:ext cx="840423"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grpSp>
        <p:nvGrpSpPr>
          <p:cNvPr id="169" name="Group"/>
          <p:cNvGrpSpPr/>
          <p:nvPr/>
        </p:nvGrpSpPr>
        <p:grpSpPr>
          <a:xfrm>
            <a:off x="1574800" y="2643187"/>
            <a:ext cx="931863" cy="930276"/>
            <a:chOff x="0" y="0"/>
            <a:chExt cx="931862" cy="930275"/>
          </a:xfrm>
        </p:grpSpPr>
        <p:sp>
          <p:nvSpPr>
            <p:cNvPr id="167" name="Square"/>
            <p:cNvSpPr/>
            <p:nvPr/>
          </p:nvSpPr>
          <p:spPr>
            <a:xfrm>
              <a:off x="0" y="0"/>
              <a:ext cx="931863" cy="930275"/>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168" name="f2"/>
            <p:cNvSpPr txBox="1"/>
            <p:nvPr/>
          </p:nvSpPr>
          <p:spPr>
            <a:xfrm>
              <a:off x="58419" y="188252"/>
              <a:ext cx="815024" cy="553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172" name="Group"/>
          <p:cNvGrpSpPr/>
          <p:nvPr/>
        </p:nvGrpSpPr>
        <p:grpSpPr>
          <a:xfrm>
            <a:off x="609600" y="2643187"/>
            <a:ext cx="508000" cy="930276"/>
            <a:chOff x="0" y="0"/>
            <a:chExt cx="508000" cy="930275"/>
          </a:xfrm>
        </p:grpSpPr>
        <p:sp>
          <p:nvSpPr>
            <p:cNvPr id="170" name="Rectangle"/>
            <p:cNvSpPr/>
            <p:nvPr/>
          </p:nvSpPr>
          <p:spPr>
            <a:xfrm>
              <a:off x="0" y="0"/>
              <a:ext cx="508000" cy="930275"/>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71" name="g0"/>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0</a:t>
              </a:r>
            </a:p>
          </p:txBody>
        </p:sp>
      </p:grpSp>
      <p:grpSp>
        <p:nvGrpSpPr>
          <p:cNvPr id="175" name="Group"/>
          <p:cNvGrpSpPr/>
          <p:nvPr/>
        </p:nvGrpSpPr>
        <p:grpSpPr>
          <a:xfrm>
            <a:off x="2928937" y="2665412"/>
            <a:ext cx="508001" cy="931863"/>
            <a:chOff x="0" y="0"/>
            <a:chExt cx="508000" cy="931862"/>
          </a:xfrm>
        </p:grpSpPr>
        <p:sp>
          <p:nvSpPr>
            <p:cNvPr id="173"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74" name="g1"/>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1</a:t>
              </a:r>
            </a:p>
          </p:txBody>
        </p:sp>
      </p:grpSp>
      <p:grpSp>
        <p:nvGrpSpPr>
          <p:cNvPr id="178" name="Group"/>
          <p:cNvGrpSpPr/>
          <p:nvPr/>
        </p:nvGrpSpPr>
        <p:grpSpPr>
          <a:xfrm>
            <a:off x="1574800" y="1746827"/>
            <a:ext cx="931863" cy="486208"/>
            <a:chOff x="0" y="0"/>
            <a:chExt cx="931862" cy="486206"/>
          </a:xfrm>
        </p:grpSpPr>
        <p:sp>
          <p:nvSpPr>
            <p:cNvPr id="176" name="Rectangle"/>
            <p:cNvSpPr/>
            <p:nvPr/>
          </p:nvSpPr>
          <p:spPr>
            <a:xfrm>
              <a:off x="0" y="10534"/>
              <a:ext cx="931863" cy="465139"/>
            </a:xfrm>
            <a:prstGeom prst="rect">
              <a:avLst/>
            </a:prstGeom>
            <a:solidFill>
              <a:srgbClr val="000000"/>
            </a:solidFill>
            <a:ln w="25400" cap="flat">
              <a:solidFill>
                <a:srgbClr val="BCBC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77" name="z1"/>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1</a:t>
              </a:r>
            </a:p>
          </p:txBody>
        </p:sp>
      </p:grpSp>
      <p:sp>
        <p:nvSpPr>
          <p:cNvPr id="179" name="Line"/>
          <p:cNvSpPr/>
          <p:nvPr/>
        </p:nvSpPr>
        <p:spPr>
          <a:xfrm>
            <a:off x="1168400" y="3114675"/>
            <a:ext cx="388938" cy="0"/>
          </a:xfrm>
          <a:prstGeom prst="line">
            <a:avLst/>
          </a:prstGeom>
          <a:ln w="38100">
            <a:solidFill>
              <a:srgbClr val="000000"/>
            </a:solidFill>
            <a:tailEnd type="triangle"/>
          </a:ln>
        </p:spPr>
        <p:txBody>
          <a:bodyPr lIns="45719" rIns="45719"/>
          <a:lstStyle/>
          <a:p>
            <a:endParaRPr/>
          </a:p>
        </p:txBody>
      </p:sp>
      <p:sp>
        <p:nvSpPr>
          <p:cNvPr id="180" name="Line"/>
          <p:cNvSpPr/>
          <p:nvPr/>
        </p:nvSpPr>
        <p:spPr>
          <a:xfrm>
            <a:off x="2540000" y="3130550"/>
            <a:ext cx="388938" cy="0"/>
          </a:xfrm>
          <a:prstGeom prst="line">
            <a:avLst/>
          </a:prstGeom>
          <a:ln w="38100">
            <a:solidFill>
              <a:srgbClr val="000000"/>
            </a:solidFill>
            <a:tailEnd type="triangle"/>
          </a:ln>
        </p:spPr>
        <p:txBody>
          <a:bodyPr lIns="45719" rIns="45719"/>
          <a:lstStyle/>
          <a:p>
            <a:endParaRPr/>
          </a:p>
        </p:txBody>
      </p:sp>
      <p:sp>
        <p:nvSpPr>
          <p:cNvPr id="181" name="Line"/>
          <p:cNvSpPr/>
          <p:nvPr/>
        </p:nvSpPr>
        <p:spPr>
          <a:xfrm flipV="1">
            <a:off x="2056764" y="2240597"/>
            <a:ext cx="1" cy="388939"/>
          </a:xfrm>
          <a:prstGeom prst="line">
            <a:avLst/>
          </a:prstGeom>
          <a:ln w="38100">
            <a:solidFill>
              <a:srgbClr val="000000"/>
            </a:solidFill>
            <a:tailEnd type="triangle"/>
          </a:ln>
        </p:spPr>
        <p:txBody>
          <a:bodyPr lIns="45719" rIns="45719"/>
          <a:lstStyle/>
          <a:p>
            <a:endParaRPr/>
          </a:p>
        </p:txBody>
      </p:sp>
      <p:sp>
        <p:nvSpPr>
          <p:cNvPr id="182" name="Line"/>
          <p:cNvSpPr/>
          <p:nvPr/>
        </p:nvSpPr>
        <p:spPr>
          <a:xfrm flipV="1">
            <a:off x="2056764" y="3574097"/>
            <a:ext cx="1" cy="390526"/>
          </a:xfrm>
          <a:prstGeom prst="line">
            <a:avLst/>
          </a:prstGeom>
          <a:ln w="38100">
            <a:solidFill>
              <a:srgbClr val="000000"/>
            </a:solidFill>
            <a:tailEnd type="triangle"/>
          </a:ln>
        </p:spPr>
        <p:txBody>
          <a:bodyPr lIns="45719" rIns="45719"/>
          <a:lstStyle/>
          <a:p>
            <a:endParaRPr/>
          </a:p>
        </p:txBody>
      </p:sp>
      <p:grpSp>
        <p:nvGrpSpPr>
          <p:cNvPr id="185" name="Group"/>
          <p:cNvGrpSpPr/>
          <p:nvPr/>
        </p:nvGrpSpPr>
        <p:grpSpPr>
          <a:xfrm>
            <a:off x="3860800" y="2671762"/>
            <a:ext cx="931863" cy="930276"/>
            <a:chOff x="0" y="0"/>
            <a:chExt cx="931862" cy="930275"/>
          </a:xfrm>
        </p:grpSpPr>
        <p:sp>
          <p:nvSpPr>
            <p:cNvPr id="183" name="Square"/>
            <p:cNvSpPr/>
            <p:nvPr/>
          </p:nvSpPr>
          <p:spPr>
            <a:xfrm>
              <a:off x="0" y="0"/>
              <a:ext cx="931863" cy="930275"/>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184" name="f2"/>
            <p:cNvSpPr txBox="1"/>
            <p:nvPr/>
          </p:nvSpPr>
          <p:spPr>
            <a:xfrm>
              <a:off x="58419" y="188252"/>
              <a:ext cx="815024" cy="553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188" name="Group"/>
          <p:cNvGrpSpPr/>
          <p:nvPr/>
        </p:nvGrpSpPr>
        <p:grpSpPr>
          <a:xfrm>
            <a:off x="5214937" y="2693987"/>
            <a:ext cx="508001" cy="931863"/>
            <a:chOff x="0" y="0"/>
            <a:chExt cx="508000" cy="931862"/>
          </a:xfrm>
        </p:grpSpPr>
        <p:sp>
          <p:nvSpPr>
            <p:cNvPr id="186"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87" name="g2"/>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2</a:t>
              </a:r>
            </a:p>
          </p:txBody>
        </p:sp>
      </p:grpSp>
      <p:grpSp>
        <p:nvGrpSpPr>
          <p:cNvPr id="191" name="Group"/>
          <p:cNvGrpSpPr/>
          <p:nvPr/>
        </p:nvGrpSpPr>
        <p:grpSpPr>
          <a:xfrm>
            <a:off x="3860800" y="1775402"/>
            <a:ext cx="931863" cy="486208"/>
            <a:chOff x="0" y="0"/>
            <a:chExt cx="931862" cy="486206"/>
          </a:xfrm>
        </p:grpSpPr>
        <p:sp>
          <p:nvSpPr>
            <p:cNvPr id="189" name="Rectangle"/>
            <p:cNvSpPr/>
            <p:nvPr/>
          </p:nvSpPr>
          <p:spPr>
            <a:xfrm>
              <a:off x="0" y="10534"/>
              <a:ext cx="931863" cy="465139"/>
            </a:xfrm>
            <a:prstGeom prst="rect">
              <a:avLst/>
            </a:prstGeom>
            <a:solidFill>
              <a:srgbClr val="000000"/>
            </a:solidFill>
            <a:ln w="25400" cap="flat">
              <a:solidFill>
                <a:srgbClr val="BCBC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190" name="z2"/>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2</a:t>
              </a:r>
            </a:p>
          </p:txBody>
        </p:sp>
      </p:grpSp>
      <p:sp>
        <p:nvSpPr>
          <p:cNvPr id="192" name="Line"/>
          <p:cNvSpPr/>
          <p:nvPr/>
        </p:nvSpPr>
        <p:spPr>
          <a:xfrm>
            <a:off x="3454400" y="3143250"/>
            <a:ext cx="388938" cy="0"/>
          </a:xfrm>
          <a:prstGeom prst="line">
            <a:avLst/>
          </a:prstGeom>
          <a:ln w="38100">
            <a:solidFill>
              <a:srgbClr val="000000"/>
            </a:solidFill>
            <a:tailEnd type="triangle"/>
          </a:ln>
        </p:spPr>
        <p:txBody>
          <a:bodyPr lIns="45719" rIns="45719"/>
          <a:lstStyle/>
          <a:p>
            <a:endParaRPr/>
          </a:p>
        </p:txBody>
      </p:sp>
      <p:sp>
        <p:nvSpPr>
          <p:cNvPr id="193" name="Line"/>
          <p:cNvSpPr/>
          <p:nvPr/>
        </p:nvSpPr>
        <p:spPr>
          <a:xfrm>
            <a:off x="4826000" y="3160712"/>
            <a:ext cx="388938" cy="1"/>
          </a:xfrm>
          <a:prstGeom prst="line">
            <a:avLst/>
          </a:prstGeom>
          <a:ln w="38100">
            <a:solidFill>
              <a:srgbClr val="000000"/>
            </a:solidFill>
            <a:tailEnd type="triangle"/>
          </a:ln>
        </p:spPr>
        <p:txBody>
          <a:bodyPr lIns="45719" rIns="45719"/>
          <a:lstStyle/>
          <a:p>
            <a:endParaRPr/>
          </a:p>
        </p:txBody>
      </p:sp>
      <p:sp>
        <p:nvSpPr>
          <p:cNvPr id="194" name="Line"/>
          <p:cNvSpPr/>
          <p:nvPr/>
        </p:nvSpPr>
        <p:spPr>
          <a:xfrm flipV="1">
            <a:off x="4342765" y="2269172"/>
            <a:ext cx="1" cy="388939"/>
          </a:xfrm>
          <a:prstGeom prst="line">
            <a:avLst/>
          </a:prstGeom>
          <a:ln w="38100">
            <a:solidFill>
              <a:srgbClr val="000000"/>
            </a:solidFill>
            <a:tailEnd type="triangle"/>
          </a:ln>
        </p:spPr>
        <p:txBody>
          <a:bodyPr lIns="45719" rIns="45719"/>
          <a:lstStyle/>
          <a:p>
            <a:endParaRPr/>
          </a:p>
        </p:txBody>
      </p:sp>
      <p:sp>
        <p:nvSpPr>
          <p:cNvPr id="195" name="Line"/>
          <p:cNvSpPr/>
          <p:nvPr/>
        </p:nvSpPr>
        <p:spPr>
          <a:xfrm flipV="1">
            <a:off x="4342765" y="3602672"/>
            <a:ext cx="1" cy="390526"/>
          </a:xfrm>
          <a:prstGeom prst="line">
            <a:avLst/>
          </a:prstGeom>
          <a:ln w="38100">
            <a:solidFill>
              <a:srgbClr val="000000"/>
            </a:solidFill>
            <a:tailEnd type="triangle"/>
          </a:ln>
        </p:spPr>
        <p:txBody>
          <a:bodyPr lIns="45719" rIns="45719"/>
          <a:lstStyle/>
          <a:p>
            <a:endParaRPr/>
          </a:p>
        </p:txBody>
      </p:sp>
      <p:grpSp>
        <p:nvGrpSpPr>
          <p:cNvPr id="198" name="Group"/>
          <p:cNvGrpSpPr/>
          <p:nvPr/>
        </p:nvGrpSpPr>
        <p:grpSpPr>
          <a:xfrm>
            <a:off x="6180137" y="2676525"/>
            <a:ext cx="931863" cy="931863"/>
            <a:chOff x="0" y="0"/>
            <a:chExt cx="931862" cy="931862"/>
          </a:xfrm>
        </p:grpSpPr>
        <p:sp>
          <p:nvSpPr>
            <p:cNvPr id="196" name="Square"/>
            <p:cNvSpPr/>
            <p:nvPr/>
          </p:nvSpPr>
          <p:spPr>
            <a:xfrm>
              <a:off x="0" y="0"/>
              <a:ext cx="931863"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197" name="f2"/>
            <p:cNvSpPr txBox="1"/>
            <p:nvPr/>
          </p:nvSpPr>
          <p:spPr>
            <a:xfrm>
              <a:off x="58419" y="189045"/>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201" name="Group"/>
          <p:cNvGrpSpPr/>
          <p:nvPr/>
        </p:nvGrpSpPr>
        <p:grpSpPr>
          <a:xfrm>
            <a:off x="7535862" y="2698750"/>
            <a:ext cx="508001" cy="931863"/>
            <a:chOff x="0" y="0"/>
            <a:chExt cx="508000" cy="931862"/>
          </a:xfrm>
        </p:grpSpPr>
        <p:sp>
          <p:nvSpPr>
            <p:cNvPr id="199"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00" name="g3"/>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3</a:t>
              </a:r>
            </a:p>
          </p:txBody>
        </p:sp>
      </p:grpSp>
      <p:grpSp>
        <p:nvGrpSpPr>
          <p:cNvPr id="204" name="Group"/>
          <p:cNvGrpSpPr/>
          <p:nvPr/>
        </p:nvGrpSpPr>
        <p:grpSpPr>
          <a:xfrm>
            <a:off x="6180137" y="1780165"/>
            <a:ext cx="931863" cy="486207"/>
            <a:chOff x="0" y="0"/>
            <a:chExt cx="931862" cy="486206"/>
          </a:xfrm>
        </p:grpSpPr>
        <p:sp>
          <p:nvSpPr>
            <p:cNvPr id="202" name="Rectangle"/>
            <p:cNvSpPr/>
            <p:nvPr/>
          </p:nvSpPr>
          <p:spPr>
            <a:xfrm>
              <a:off x="0" y="10534"/>
              <a:ext cx="931863" cy="465139"/>
            </a:xfrm>
            <a:prstGeom prst="rect">
              <a:avLst/>
            </a:prstGeom>
            <a:solidFill>
              <a:srgbClr val="000000"/>
            </a:solidFill>
            <a:ln w="25400" cap="flat">
              <a:solidFill>
                <a:srgbClr val="BCBCBC"/>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03" name="z3"/>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3</a:t>
              </a:r>
            </a:p>
          </p:txBody>
        </p:sp>
      </p:grpSp>
      <p:sp>
        <p:nvSpPr>
          <p:cNvPr id="205" name="Line"/>
          <p:cNvSpPr/>
          <p:nvPr/>
        </p:nvSpPr>
        <p:spPr>
          <a:xfrm>
            <a:off x="5773737" y="3148012"/>
            <a:ext cx="390526" cy="1"/>
          </a:xfrm>
          <a:prstGeom prst="line">
            <a:avLst/>
          </a:prstGeom>
          <a:ln w="38100">
            <a:solidFill>
              <a:srgbClr val="000000"/>
            </a:solidFill>
            <a:tailEnd type="triangle"/>
          </a:ln>
        </p:spPr>
        <p:txBody>
          <a:bodyPr lIns="45719" rIns="45719"/>
          <a:lstStyle/>
          <a:p>
            <a:endParaRPr/>
          </a:p>
        </p:txBody>
      </p:sp>
      <p:sp>
        <p:nvSpPr>
          <p:cNvPr id="206" name="Line"/>
          <p:cNvSpPr/>
          <p:nvPr/>
        </p:nvSpPr>
        <p:spPr>
          <a:xfrm>
            <a:off x="7145337" y="3165475"/>
            <a:ext cx="390526" cy="0"/>
          </a:xfrm>
          <a:prstGeom prst="line">
            <a:avLst/>
          </a:prstGeom>
          <a:ln w="38100">
            <a:solidFill>
              <a:srgbClr val="000000"/>
            </a:solidFill>
            <a:tailEnd type="triangle"/>
          </a:ln>
        </p:spPr>
        <p:txBody>
          <a:bodyPr lIns="45719" rIns="45719"/>
          <a:lstStyle/>
          <a:p>
            <a:endParaRPr/>
          </a:p>
        </p:txBody>
      </p:sp>
      <p:sp>
        <p:nvSpPr>
          <p:cNvPr id="207" name="Line"/>
          <p:cNvSpPr/>
          <p:nvPr/>
        </p:nvSpPr>
        <p:spPr>
          <a:xfrm flipV="1">
            <a:off x="6662102" y="2273935"/>
            <a:ext cx="1" cy="388938"/>
          </a:xfrm>
          <a:prstGeom prst="line">
            <a:avLst/>
          </a:prstGeom>
          <a:ln w="38100">
            <a:solidFill>
              <a:srgbClr val="000000"/>
            </a:solidFill>
            <a:tailEnd type="triangle"/>
          </a:ln>
        </p:spPr>
        <p:txBody>
          <a:bodyPr lIns="45719" rIns="45719"/>
          <a:lstStyle/>
          <a:p>
            <a:endParaRPr/>
          </a:p>
        </p:txBody>
      </p:sp>
      <p:sp>
        <p:nvSpPr>
          <p:cNvPr id="208" name="Line"/>
          <p:cNvSpPr/>
          <p:nvPr/>
        </p:nvSpPr>
        <p:spPr>
          <a:xfrm flipV="1">
            <a:off x="6662102" y="3609022"/>
            <a:ext cx="1" cy="388938"/>
          </a:xfrm>
          <a:prstGeom prst="line">
            <a:avLst/>
          </a:prstGeom>
          <a:ln w="38100">
            <a:solidFill>
              <a:srgbClr val="000000"/>
            </a:solidFill>
            <a:tailEnd type="triangle"/>
          </a:ln>
        </p:spPr>
        <p:txBody>
          <a:bodyPr lIns="45719" rIns="45719"/>
          <a:lstStyle/>
          <a:p>
            <a:endParaRPr/>
          </a:p>
        </p:txBody>
      </p:sp>
      <p:sp>
        <p:nvSpPr>
          <p:cNvPr id="209" name="……"/>
          <p:cNvSpPr txBox="1"/>
          <p:nvPr/>
        </p:nvSpPr>
        <p:spPr>
          <a:xfrm>
            <a:off x="8138794" y="2787650"/>
            <a:ext cx="838836"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sp>
        <p:nvSpPr>
          <p:cNvPr id="210" name="…"/>
          <p:cNvSpPr txBox="1"/>
          <p:nvPr/>
        </p:nvSpPr>
        <p:spPr>
          <a:xfrm rot="5400000">
            <a:off x="4309529" y="1269784"/>
            <a:ext cx="343536"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sp>
        <p:nvSpPr>
          <p:cNvPr id="211" name="…"/>
          <p:cNvSpPr txBox="1"/>
          <p:nvPr/>
        </p:nvSpPr>
        <p:spPr>
          <a:xfrm rot="5400000">
            <a:off x="6595528" y="1269784"/>
            <a:ext cx="343536"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sp>
        <p:nvSpPr>
          <p:cNvPr id="212" name="…"/>
          <p:cNvSpPr txBox="1"/>
          <p:nvPr/>
        </p:nvSpPr>
        <p:spPr>
          <a:xfrm rot="5400000">
            <a:off x="2023529" y="1269784"/>
            <a:ext cx="343536" cy="4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2800" b="1"/>
            </a:lvl1pPr>
          </a:lstStyle>
          <a:p>
            <a:r>
              <a:t>…</a:t>
            </a:r>
          </a:p>
        </p:txBody>
      </p:sp>
      <p:pic>
        <p:nvPicPr>
          <p:cNvPr id="213" name="image.png" descr="image.png"/>
          <p:cNvPicPr>
            <a:picLocks noChangeAspect="1"/>
          </p:cNvPicPr>
          <p:nvPr/>
        </p:nvPicPr>
        <p:blipFill>
          <a:blip r:embed="rId2"/>
          <a:stretch>
            <a:fillRect/>
          </a:stretch>
        </p:blipFill>
        <p:spPr>
          <a:xfrm>
            <a:off x="8010525" y="665162"/>
            <a:ext cx="487363" cy="468313"/>
          </a:xfrm>
          <a:prstGeom prst="rect">
            <a:avLst/>
          </a:prstGeom>
          <a:ln w="12700">
            <a:miter lim="400000"/>
          </a:ln>
        </p:spPr>
      </p:pic>
      <p:sp>
        <p:nvSpPr>
          <p:cNvPr id="214" name="h’,y = f1(h,x), g’,z = f2(g,y)"/>
          <p:cNvSpPr txBox="1"/>
          <p:nvPr/>
        </p:nvSpPr>
        <p:spPr>
          <a:xfrm>
            <a:off x="4389120" y="457200"/>
            <a:ext cx="2674626"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h’,y = f</a:t>
            </a:r>
            <a:r>
              <a:rPr baseline="-25000"/>
              <a:t>1</a:t>
            </a:r>
            <a:r>
              <a:t>(h,x), g’,z = f</a:t>
            </a:r>
            <a:r>
              <a:rPr baseline="-25000"/>
              <a:t>2</a:t>
            </a:r>
            <a:r>
              <a:t>(g,y)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2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2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12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12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130"/>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13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13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13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136"/>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13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14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14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14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14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6" nodeType="afterEffect">
                                  <p:stCondLst>
                                    <p:cond delay="0"/>
                                  </p:stCondLst>
                                  <p:iterate>
                                    <p:tmAbs val="0"/>
                                  </p:iterate>
                                  <p:childTnLst>
                                    <p:set>
                                      <p:cBhvr>
                                        <p:cTn id="51" fill="hold"/>
                                        <p:tgtEl>
                                          <p:spTgt spid="148"/>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7" nodeType="afterEffect">
                                  <p:stCondLst>
                                    <p:cond delay="0"/>
                                  </p:stCondLst>
                                  <p:iterate>
                                    <p:tmAbs val="0"/>
                                  </p:iterate>
                                  <p:childTnLst>
                                    <p:set>
                                      <p:cBhvr>
                                        <p:cTn id="54" fill="hold"/>
                                        <p:tgtEl>
                                          <p:spTgt spid="149"/>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8" nodeType="afterEffect">
                                  <p:stCondLst>
                                    <p:cond delay="0"/>
                                  </p:stCondLst>
                                  <p:iterate>
                                    <p:tmAbs val="0"/>
                                  </p:iterate>
                                  <p:childTnLst>
                                    <p:set>
                                      <p:cBhvr>
                                        <p:cTn id="57" fill="hold"/>
                                        <p:tgtEl>
                                          <p:spTgt spid="152"/>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9" nodeType="afterEffect">
                                  <p:stCondLst>
                                    <p:cond delay="0"/>
                                  </p:stCondLst>
                                  <p:iterate>
                                    <p:tmAbs val="0"/>
                                  </p:iterate>
                                  <p:childTnLst>
                                    <p:set>
                                      <p:cBhvr>
                                        <p:cTn id="60" fill="hold"/>
                                        <p:tgtEl>
                                          <p:spTgt spid="155"/>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20" nodeType="afterEffect">
                                  <p:stCondLst>
                                    <p:cond delay="0"/>
                                  </p:stCondLst>
                                  <p:iterate>
                                    <p:tmAbs val="0"/>
                                  </p:iterate>
                                  <p:childTnLst>
                                    <p:set>
                                      <p:cBhvr>
                                        <p:cTn id="63" fill="hold"/>
                                        <p:tgtEl>
                                          <p:spTgt spid="158"/>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21" nodeType="afterEffect">
                                  <p:stCondLst>
                                    <p:cond delay="0"/>
                                  </p:stCondLst>
                                  <p:iterate>
                                    <p:tmAbs val="0"/>
                                  </p:iterate>
                                  <p:childTnLst>
                                    <p:set>
                                      <p:cBhvr>
                                        <p:cTn id="66" fill="hold"/>
                                        <p:tgtEl>
                                          <p:spTgt spid="161"/>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2" nodeType="afterEffect">
                                  <p:stCondLst>
                                    <p:cond delay="0"/>
                                  </p:stCondLst>
                                  <p:iterate>
                                    <p:tmAbs val="0"/>
                                  </p:iterate>
                                  <p:childTnLst>
                                    <p:set>
                                      <p:cBhvr>
                                        <p:cTn id="69" fill="hold"/>
                                        <p:tgtEl>
                                          <p:spTgt spid="162"/>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3" nodeType="afterEffect">
                                  <p:stCondLst>
                                    <p:cond delay="0"/>
                                  </p:stCondLst>
                                  <p:iterate>
                                    <p:tmAbs val="0"/>
                                  </p:iterate>
                                  <p:childTnLst>
                                    <p:set>
                                      <p:cBhvr>
                                        <p:cTn id="72" fill="hold"/>
                                        <p:tgtEl>
                                          <p:spTgt spid="163"/>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4" nodeType="afterEffect">
                                  <p:stCondLst>
                                    <p:cond delay="0"/>
                                  </p:stCondLst>
                                  <p:iterate>
                                    <p:tmAbs val="0"/>
                                  </p:iterate>
                                  <p:childTnLst>
                                    <p:set>
                                      <p:cBhvr>
                                        <p:cTn id="75" fill="hold"/>
                                        <p:tgtEl>
                                          <p:spTgt spid="164"/>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5" nodeType="afterEffect">
                                  <p:stCondLst>
                                    <p:cond delay="0"/>
                                  </p:stCondLst>
                                  <p:iterate>
                                    <p:tmAbs val="0"/>
                                  </p:iterate>
                                  <p:childTnLst>
                                    <p:set>
                                      <p:cBhvr>
                                        <p:cTn id="78" fill="hold"/>
                                        <p:tgtEl>
                                          <p:spTgt spid="165"/>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6" nodeType="afterEffect">
                                  <p:stCondLst>
                                    <p:cond delay="0"/>
                                  </p:stCondLst>
                                  <p:iterate>
                                    <p:tmAbs val="0"/>
                                  </p:iterate>
                                  <p:childTnLst>
                                    <p:set>
                                      <p:cBhvr>
                                        <p:cTn id="81" fill="hold"/>
                                        <p:tgtEl>
                                          <p:spTgt spid="16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27" nodeType="clickEffect">
                                  <p:stCondLst>
                                    <p:cond delay="0"/>
                                  </p:stCondLst>
                                  <p:iterate>
                                    <p:tmAbs val="0"/>
                                  </p:iterate>
                                  <p:childTnLst>
                                    <p:set>
                                      <p:cBhvr>
                                        <p:cTn id="85" fill="hold"/>
                                        <p:tgtEl>
                                          <p:spTgt spid="16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28" nodeType="clickEffect">
                                  <p:stCondLst>
                                    <p:cond delay="0"/>
                                  </p:stCondLst>
                                  <p:iterate>
                                    <p:tmAbs val="0"/>
                                  </p:iterate>
                                  <p:childTnLst>
                                    <p:set>
                                      <p:cBhvr>
                                        <p:cTn id="89" fill="hold"/>
                                        <p:tgtEl>
                                          <p:spTgt spid="182"/>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29" nodeType="afterEffect">
                                  <p:stCondLst>
                                    <p:cond delay="0"/>
                                  </p:stCondLst>
                                  <p:iterate>
                                    <p:tmAbs val="0"/>
                                  </p:iterate>
                                  <p:childTnLst>
                                    <p:set>
                                      <p:cBhvr>
                                        <p:cTn id="92" fill="hold"/>
                                        <p:tgtEl>
                                          <p:spTgt spid="179"/>
                                        </p:tgtEl>
                                        <p:attrNameLst>
                                          <p:attrName>style.visibility</p:attrName>
                                        </p:attrNameLst>
                                      </p:cBhvr>
                                      <p:to>
                                        <p:strVal val="visible"/>
                                      </p:to>
                                    </p:set>
                                  </p:childTnLst>
                                </p:cTn>
                              </p:par>
                            </p:childTnLst>
                          </p:cTn>
                        </p:par>
                        <p:par>
                          <p:cTn id="93" fill="hold">
                            <p:stCondLst>
                              <p:cond delay="0"/>
                            </p:stCondLst>
                            <p:childTnLst>
                              <p:par>
                                <p:cTn id="94" presetID="1" presetClass="entr" presetSubtype="0" fill="hold" grpId="30" nodeType="afterEffect">
                                  <p:stCondLst>
                                    <p:cond delay="0"/>
                                  </p:stCondLst>
                                  <p:iterate>
                                    <p:tmAbs val="0"/>
                                  </p:iterate>
                                  <p:childTnLst>
                                    <p:set>
                                      <p:cBhvr>
                                        <p:cTn id="95" fill="hold"/>
                                        <p:tgtEl>
                                          <p:spTgt spid="17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31" nodeType="clickEffect">
                                  <p:stCondLst>
                                    <p:cond delay="0"/>
                                  </p:stCondLst>
                                  <p:iterate>
                                    <p:tmAbs val="0"/>
                                  </p:iterate>
                                  <p:childTnLst>
                                    <p:set>
                                      <p:cBhvr>
                                        <p:cTn id="99" fill="hold"/>
                                        <p:tgtEl>
                                          <p:spTgt spid="180"/>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32" nodeType="afterEffect">
                                  <p:stCondLst>
                                    <p:cond delay="0"/>
                                  </p:stCondLst>
                                  <p:iterate>
                                    <p:tmAbs val="0"/>
                                  </p:iterate>
                                  <p:childTnLst>
                                    <p:set>
                                      <p:cBhvr>
                                        <p:cTn id="102" fill="hold"/>
                                        <p:tgtEl>
                                          <p:spTgt spid="175"/>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3" nodeType="afterEffect">
                                  <p:stCondLst>
                                    <p:cond delay="0"/>
                                  </p:stCondLst>
                                  <p:iterate>
                                    <p:tmAbs val="0"/>
                                  </p:iterate>
                                  <p:childTnLst>
                                    <p:set>
                                      <p:cBhvr>
                                        <p:cTn id="105" fill="hold"/>
                                        <p:tgtEl>
                                          <p:spTgt spid="181"/>
                                        </p:tgtEl>
                                        <p:attrNameLst>
                                          <p:attrName>style.visibility</p:attrName>
                                        </p:attrNameLst>
                                      </p:cBhvr>
                                      <p:to>
                                        <p:strVal val="visible"/>
                                      </p:to>
                                    </p:set>
                                  </p:childTnLst>
                                </p:cTn>
                              </p:par>
                            </p:childTnLst>
                          </p:cTn>
                        </p:par>
                        <p:par>
                          <p:cTn id="106" fill="hold">
                            <p:stCondLst>
                              <p:cond delay="0"/>
                            </p:stCondLst>
                            <p:childTnLst>
                              <p:par>
                                <p:cTn id="107" presetID="1" presetClass="entr" presetSubtype="0" fill="hold" grpId="34" nodeType="afterEffect">
                                  <p:stCondLst>
                                    <p:cond delay="0"/>
                                  </p:stCondLst>
                                  <p:iterate>
                                    <p:tmAbs val="0"/>
                                  </p:iterate>
                                  <p:childTnLst>
                                    <p:set>
                                      <p:cBhvr>
                                        <p:cTn id="108" fill="hold"/>
                                        <p:tgtEl>
                                          <p:spTgt spid="17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35" nodeType="clickEffect">
                                  <p:stCondLst>
                                    <p:cond delay="0"/>
                                  </p:stCondLst>
                                  <p:iterate>
                                    <p:tmAbs val="0"/>
                                  </p:iterate>
                                  <p:childTnLst>
                                    <p:set>
                                      <p:cBhvr>
                                        <p:cTn id="112" fill="hold"/>
                                        <p:tgtEl>
                                          <p:spTgt spid="185"/>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36" nodeType="afterEffect">
                                  <p:stCondLst>
                                    <p:cond delay="0"/>
                                  </p:stCondLst>
                                  <p:iterate>
                                    <p:tmAbs val="0"/>
                                  </p:iterate>
                                  <p:childTnLst>
                                    <p:set>
                                      <p:cBhvr>
                                        <p:cTn id="115" fill="hold"/>
                                        <p:tgtEl>
                                          <p:spTgt spid="188"/>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grpId="37" nodeType="afterEffect">
                                  <p:stCondLst>
                                    <p:cond delay="0"/>
                                  </p:stCondLst>
                                  <p:iterate>
                                    <p:tmAbs val="0"/>
                                  </p:iterate>
                                  <p:childTnLst>
                                    <p:set>
                                      <p:cBhvr>
                                        <p:cTn id="118" fill="hold"/>
                                        <p:tgtEl>
                                          <p:spTgt spid="191"/>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grpId="38" nodeType="afterEffect">
                                  <p:stCondLst>
                                    <p:cond delay="0"/>
                                  </p:stCondLst>
                                  <p:iterate>
                                    <p:tmAbs val="0"/>
                                  </p:iterate>
                                  <p:childTnLst>
                                    <p:set>
                                      <p:cBhvr>
                                        <p:cTn id="121" fill="hold"/>
                                        <p:tgtEl>
                                          <p:spTgt spid="192"/>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39" nodeType="afterEffect">
                                  <p:stCondLst>
                                    <p:cond delay="0"/>
                                  </p:stCondLst>
                                  <p:iterate>
                                    <p:tmAbs val="0"/>
                                  </p:iterate>
                                  <p:childTnLst>
                                    <p:set>
                                      <p:cBhvr>
                                        <p:cTn id="124" fill="hold"/>
                                        <p:tgtEl>
                                          <p:spTgt spid="193"/>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grpId="40" nodeType="afterEffect">
                                  <p:stCondLst>
                                    <p:cond delay="0"/>
                                  </p:stCondLst>
                                  <p:iterate>
                                    <p:tmAbs val="0"/>
                                  </p:iterate>
                                  <p:childTnLst>
                                    <p:set>
                                      <p:cBhvr>
                                        <p:cTn id="127" fill="hold"/>
                                        <p:tgtEl>
                                          <p:spTgt spid="194"/>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1" nodeType="afterEffect">
                                  <p:stCondLst>
                                    <p:cond delay="0"/>
                                  </p:stCondLst>
                                  <p:iterate>
                                    <p:tmAbs val="0"/>
                                  </p:iterate>
                                  <p:childTnLst>
                                    <p:set>
                                      <p:cBhvr>
                                        <p:cTn id="130" fill="hold"/>
                                        <p:tgtEl>
                                          <p:spTgt spid="195"/>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42" nodeType="clickEffect">
                                  <p:stCondLst>
                                    <p:cond delay="0"/>
                                  </p:stCondLst>
                                  <p:iterate>
                                    <p:tmAbs val="0"/>
                                  </p:iterate>
                                  <p:childTnLst>
                                    <p:set>
                                      <p:cBhvr>
                                        <p:cTn id="134" fill="hold"/>
                                        <p:tgtEl>
                                          <p:spTgt spid="198"/>
                                        </p:tgtEl>
                                        <p:attrNameLst>
                                          <p:attrName>style.visibility</p:attrName>
                                        </p:attrNameLst>
                                      </p:cBhvr>
                                      <p:to>
                                        <p:strVal val="visible"/>
                                      </p:to>
                                    </p:set>
                                  </p:childTnLst>
                                </p:cTn>
                              </p:par>
                            </p:childTnLst>
                          </p:cTn>
                        </p:par>
                        <p:par>
                          <p:cTn id="135" fill="hold">
                            <p:stCondLst>
                              <p:cond delay="0"/>
                            </p:stCondLst>
                            <p:childTnLst>
                              <p:par>
                                <p:cTn id="136" presetID="1" presetClass="entr" presetSubtype="0" fill="hold" grpId="43" nodeType="afterEffect">
                                  <p:stCondLst>
                                    <p:cond delay="0"/>
                                  </p:stCondLst>
                                  <p:iterate>
                                    <p:tmAbs val="0"/>
                                  </p:iterate>
                                  <p:childTnLst>
                                    <p:set>
                                      <p:cBhvr>
                                        <p:cTn id="137" fill="hold"/>
                                        <p:tgtEl>
                                          <p:spTgt spid="201"/>
                                        </p:tgtEl>
                                        <p:attrNameLst>
                                          <p:attrName>style.visibility</p:attrName>
                                        </p:attrNameLst>
                                      </p:cBhvr>
                                      <p:to>
                                        <p:strVal val="visible"/>
                                      </p:to>
                                    </p:set>
                                  </p:childTnLst>
                                </p:cTn>
                              </p:par>
                            </p:childTnLst>
                          </p:cTn>
                        </p:par>
                        <p:par>
                          <p:cTn id="138" fill="hold">
                            <p:stCondLst>
                              <p:cond delay="0"/>
                            </p:stCondLst>
                            <p:childTnLst>
                              <p:par>
                                <p:cTn id="139" presetID="1" presetClass="entr" presetSubtype="0" fill="hold" grpId="44" nodeType="afterEffect">
                                  <p:stCondLst>
                                    <p:cond delay="0"/>
                                  </p:stCondLst>
                                  <p:iterate>
                                    <p:tmAbs val="0"/>
                                  </p:iterate>
                                  <p:childTnLst>
                                    <p:set>
                                      <p:cBhvr>
                                        <p:cTn id="140" fill="hold"/>
                                        <p:tgtEl>
                                          <p:spTgt spid="204"/>
                                        </p:tgtEl>
                                        <p:attrNameLst>
                                          <p:attrName>style.visibility</p:attrName>
                                        </p:attrNameLst>
                                      </p:cBhvr>
                                      <p:to>
                                        <p:strVal val="visible"/>
                                      </p:to>
                                    </p:set>
                                  </p:childTnLst>
                                </p:cTn>
                              </p:par>
                            </p:childTnLst>
                          </p:cTn>
                        </p:par>
                        <p:par>
                          <p:cTn id="141" fill="hold">
                            <p:stCondLst>
                              <p:cond delay="0"/>
                            </p:stCondLst>
                            <p:childTnLst>
                              <p:par>
                                <p:cTn id="142" presetID="1" presetClass="entr" presetSubtype="0" fill="hold" grpId="45" nodeType="afterEffect">
                                  <p:stCondLst>
                                    <p:cond delay="0"/>
                                  </p:stCondLst>
                                  <p:iterate>
                                    <p:tmAbs val="0"/>
                                  </p:iterate>
                                  <p:childTnLst>
                                    <p:set>
                                      <p:cBhvr>
                                        <p:cTn id="143" fill="hold"/>
                                        <p:tgtEl>
                                          <p:spTgt spid="205"/>
                                        </p:tgtEl>
                                        <p:attrNameLst>
                                          <p:attrName>style.visibility</p:attrName>
                                        </p:attrNameLst>
                                      </p:cBhvr>
                                      <p:to>
                                        <p:strVal val="visible"/>
                                      </p:to>
                                    </p:set>
                                  </p:childTnLst>
                                </p:cTn>
                              </p:par>
                            </p:childTnLst>
                          </p:cTn>
                        </p:par>
                        <p:par>
                          <p:cTn id="144" fill="hold">
                            <p:stCondLst>
                              <p:cond delay="0"/>
                            </p:stCondLst>
                            <p:childTnLst>
                              <p:par>
                                <p:cTn id="145" presetID="1" presetClass="entr" presetSubtype="0" fill="hold" grpId="46" nodeType="afterEffect">
                                  <p:stCondLst>
                                    <p:cond delay="0"/>
                                  </p:stCondLst>
                                  <p:iterate>
                                    <p:tmAbs val="0"/>
                                  </p:iterate>
                                  <p:childTnLst>
                                    <p:set>
                                      <p:cBhvr>
                                        <p:cTn id="146" fill="hold"/>
                                        <p:tgtEl>
                                          <p:spTgt spid="206"/>
                                        </p:tgtEl>
                                        <p:attrNameLst>
                                          <p:attrName>style.visibility</p:attrName>
                                        </p:attrNameLst>
                                      </p:cBhvr>
                                      <p:to>
                                        <p:strVal val="visible"/>
                                      </p:to>
                                    </p:set>
                                  </p:childTnLst>
                                </p:cTn>
                              </p:par>
                            </p:childTnLst>
                          </p:cTn>
                        </p:par>
                        <p:par>
                          <p:cTn id="147" fill="hold">
                            <p:stCondLst>
                              <p:cond delay="0"/>
                            </p:stCondLst>
                            <p:childTnLst>
                              <p:par>
                                <p:cTn id="148" presetID="1" presetClass="entr" presetSubtype="0" fill="hold" grpId="47" nodeType="afterEffect">
                                  <p:stCondLst>
                                    <p:cond delay="0"/>
                                  </p:stCondLst>
                                  <p:iterate>
                                    <p:tmAbs val="0"/>
                                  </p:iterate>
                                  <p:childTnLst>
                                    <p:set>
                                      <p:cBhvr>
                                        <p:cTn id="149" fill="hold"/>
                                        <p:tgtEl>
                                          <p:spTgt spid="207"/>
                                        </p:tgtEl>
                                        <p:attrNameLst>
                                          <p:attrName>style.visibility</p:attrName>
                                        </p:attrNameLst>
                                      </p:cBhvr>
                                      <p:to>
                                        <p:strVal val="visible"/>
                                      </p:to>
                                    </p:set>
                                  </p:childTnLst>
                                </p:cTn>
                              </p:par>
                            </p:childTnLst>
                          </p:cTn>
                        </p:par>
                        <p:par>
                          <p:cTn id="150" fill="hold">
                            <p:stCondLst>
                              <p:cond delay="0"/>
                            </p:stCondLst>
                            <p:childTnLst>
                              <p:par>
                                <p:cTn id="151" presetID="1" presetClass="entr" presetSubtype="0" fill="hold" grpId="48" nodeType="afterEffect">
                                  <p:stCondLst>
                                    <p:cond delay="0"/>
                                  </p:stCondLst>
                                  <p:iterate>
                                    <p:tmAbs val="0"/>
                                  </p:iterate>
                                  <p:childTnLst>
                                    <p:set>
                                      <p:cBhvr>
                                        <p:cTn id="152" fill="hold"/>
                                        <p:tgtEl>
                                          <p:spTgt spid="208"/>
                                        </p:tgtEl>
                                        <p:attrNameLst>
                                          <p:attrName>style.visibility</p:attrName>
                                        </p:attrNameLst>
                                      </p:cBhvr>
                                      <p:to>
                                        <p:strVal val="visible"/>
                                      </p:to>
                                    </p:set>
                                  </p:childTnLst>
                                </p:cTn>
                              </p:par>
                            </p:childTnLst>
                          </p:cTn>
                        </p:par>
                        <p:par>
                          <p:cTn id="153" fill="hold">
                            <p:stCondLst>
                              <p:cond delay="0"/>
                            </p:stCondLst>
                            <p:childTnLst>
                              <p:par>
                                <p:cTn id="154" presetID="1" presetClass="entr" presetSubtype="0" fill="hold" grpId="49" nodeType="afterEffect">
                                  <p:stCondLst>
                                    <p:cond delay="0"/>
                                  </p:stCondLst>
                                  <p:iterate>
                                    <p:tmAbs val="0"/>
                                  </p:iterate>
                                  <p:childTnLst>
                                    <p:set>
                                      <p:cBhvr>
                                        <p:cTn id="155" fill="hold"/>
                                        <p:tgtEl>
                                          <p:spTgt spid="209"/>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50" nodeType="clickEffect">
                                  <p:stCondLst>
                                    <p:cond delay="0"/>
                                  </p:stCondLst>
                                  <p:iterate>
                                    <p:tmAbs val="0"/>
                                  </p:iterate>
                                  <p:childTnLst>
                                    <p:set>
                                      <p:cBhvr>
                                        <p:cTn id="159" fill="hold"/>
                                        <p:tgtEl>
                                          <p:spTgt spid="210"/>
                                        </p:tgtEl>
                                        <p:attrNameLst>
                                          <p:attrName>style.visibility</p:attrName>
                                        </p:attrNameLst>
                                      </p:cBhvr>
                                      <p:to>
                                        <p:strVal val="visible"/>
                                      </p:to>
                                    </p:set>
                                  </p:childTnLst>
                                </p:cTn>
                              </p:par>
                            </p:childTnLst>
                          </p:cTn>
                        </p:par>
                        <p:par>
                          <p:cTn id="160" fill="hold">
                            <p:stCondLst>
                              <p:cond delay="0"/>
                            </p:stCondLst>
                            <p:childTnLst>
                              <p:par>
                                <p:cTn id="161" presetID="1" presetClass="entr" presetSubtype="0" fill="hold" grpId="51" nodeType="afterEffect">
                                  <p:stCondLst>
                                    <p:cond delay="0"/>
                                  </p:stCondLst>
                                  <p:iterate>
                                    <p:tmAbs val="0"/>
                                  </p:iterate>
                                  <p:childTnLst>
                                    <p:set>
                                      <p:cBhvr>
                                        <p:cTn id="162" fill="hold"/>
                                        <p:tgtEl>
                                          <p:spTgt spid="211"/>
                                        </p:tgtEl>
                                        <p:attrNameLst>
                                          <p:attrName>style.visibility</p:attrName>
                                        </p:attrNameLst>
                                      </p:cBhvr>
                                      <p:to>
                                        <p:strVal val="visible"/>
                                      </p:to>
                                    </p:set>
                                  </p:childTnLst>
                                </p:cTn>
                              </p:par>
                            </p:childTnLst>
                          </p:cTn>
                        </p:par>
                        <p:par>
                          <p:cTn id="163" fill="hold">
                            <p:stCondLst>
                              <p:cond delay="0"/>
                            </p:stCondLst>
                            <p:childTnLst>
                              <p:par>
                                <p:cTn id="164" presetID="1" presetClass="entr" presetSubtype="0" fill="hold" grpId="52" nodeType="afterEffect">
                                  <p:stCondLst>
                                    <p:cond delay="0"/>
                                  </p:stCondLst>
                                  <p:iterate>
                                    <p:tmAbs val="0"/>
                                  </p:iterate>
                                  <p:childTnLst>
                                    <p:set>
                                      <p:cBhvr>
                                        <p:cTn id="165" fill="hold"/>
                                        <p:tgtEl>
                                          <p:spTgt spid="212"/>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53" nodeType="afterEffect">
                                  <p:stCondLst>
                                    <p:cond delay="0"/>
                                  </p:stCondLst>
                                  <p:iterate>
                                    <p:tmAbs val="0"/>
                                  </p:iterate>
                                  <p:childTnLst>
                                    <p:set>
                                      <p:cBhvr>
                                        <p:cTn id="168" fill="hold"/>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1" animBg="1" advAuto="0"/>
      <p:bldP spid="120" grpId="2" animBg="1" advAuto="0"/>
      <p:bldP spid="123" grpId="3" animBg="1" advAuto="0"/>
      <p:bldP spid="126" grpId="4" animBg="1" advAuto="0"/>
      <p:bldP spid="129" grpId="5" animBg="1" advAuto="0"/>
      <p:bldP spid="130" grpId="6" animBg="1" advAuto="0"/>
      <p:bldP spid="131" grpId="7" animBg="1" advAuto="0"/>
      <p:bldP spid="132" grpId="8" animBg="1" advAuto="0"/>
      <p:bldP spid="133" grpId="9" animBg="1" advAuto="0"/>
      <p:bldP spid="136" grpId="10" animBg="1" advAuto="0"/>
      <p:bldP spid="139" grpId="11" animBg="1" advAuto="0"/>
      <p:bldP spid="142" grpId="12" animBg="1" advAuto="0"/>
      <p:bldP spid="145" grpId="13" animBg="1" advAuto="0"/>
      <p:bldP spid="146" grpId="14" animBg="1" advAuto="0"/>
      <p:bldP spid="147" grpId="15" animBg="1" advAuto="0"/>
      <p:bldP spid="148" grpId="16" animBg="1" advAuto="0"/>
      <p:bldP spid="149" grpId="17" animBg="1" advAuto="0"/>
      <p:bldP spid="152" grpId="18" animBg="1" advAuto="0"/>
      <p:bldP spid="155" grpId="19" animBg="1" advAuto="0"/>
      <p:bldP spid="158" grpId="20" animBg="1" advAuto="0"/>
      <p:bldP spid="161" grpId="21" animBg="1" advAuto="0"/>
      <p:bldP spid="162" grpId="22" animBg="1" advAuto="0"/>
      <p:bldP spid="163" grpId="23" animBg="1" advAuto="0"/>
      <p:bldP spid="164" grpId="24" animBg="1" advAuto="0"/>
      <p:bldP spid="165" grpId="25" animBg="1" advAuto="0"/>
      <p:bldP spid="166" grpId="26" animBg="1" advAuto="0"/>
      <p:bldP spid="169" grpId="27" animBg="1" advAuto="0"/>
      <p:bldP spid="172" grpId="30" animBg="1" advAuto="0"/>
      <p:bldP spid="175" grpId="32" animBg="1" advAuto="0"/>
      <p:bldP spid="178" grpId="34" animBg="1" advAuto="0"/>
      <p:bldP spid="179" grpId="29" animBg="1" advAuto="0"/>
      <p:bldP spid="180" grpId="31" animBg="1" advAuto="0"/>
      <p:bldP spid="181" grpId="33" animBg="1" advAuto="0"/>
      <p:bldP spid="182" grpId="28" animBg="1" advAuto="0"/>
      <p:bldP spid="185" grpId="35" animBg="1" advAuto="0"/>
      <p:bldP spid="188" grpId="36" animBg="1" advAuto="0"/>
      <p:bldP spid="191" grpId="37" animBg="1" advAuto="0"/>
      <p:bldP spid="192" grpId="38" animBg="1" advAuto="0"/>
      <p:bldP spid="193" grpId="39" animBg="1" advAuto="0"/>
      <p:bldP spid="194" grpId="40" animBg="1" advAuto="0"/>
      <p:bldP spid="195" grpId="41" animBg="1" advAuto="0"/>
      <p:bldP spid="198" grpId="42" animBg="1" advAuto="0"/>
      <p:bldP spid="201" grpId="43" animBg="1" advAuto="0"/>
      <p:bldP spid="204" grpId="44" animBg="1" advAuto="0"/>
      <p:bldP spid="205" grpId="45" animBg="1" advAuto="0"/>
      <p:bldP spid="206" grpId="46" animBg="1" advAuto="0"/>
      <p:bldP spid="207" grpId="47" animBg="1" advAuto="0"/>
      <p:bldP spid="208" grpId="48" animBg="1" advAuto="0"/>
      <p:bldP spid="209" grpId="49" animBg="1" advAuto="0"/>
      <p:bldP spid="210" grpId="50" animBg="1" advAuto="0"/>
      <p:bldP spid="211" grpId="51" animBg="1" advAuto="0"/>
      <p:bldP spid="212" grpId="52" animBg="1" advAuto="0"/>
      <p:bldP spid="213" grpId="5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8" name="Group"/>
          <p:cNvGrpSpPr/>
          <p:nvPr/>
        </p:nvGrpSpPr>
        <p:grpSpPr>
          <a:xfrm>
            <a:off x="1795462" y="5060950"/>
            <a:ext cx="930276" cy="930275"/>
            <a:chOff x="0" y="0"/>
            <a:chExt cx="930275" cy="930275"/>
          </a:xfrm>
        </p:grpSpPr>
        <p:sp>
          <p:nvSpPr>
            <p:cNvPr id="216" name="Square"/>
            <p:cNvSpPr/>
            <p:nvPr/>
          </p:nvSpPr>
          <p:spPr>
            <a:xfrm>
              <a:off x="0" y="0"/>
              <a:ext cx="930275" cy="930275"/>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217" name="f1"/>
            <p:cNvSpPr txBox="1"/>
            <p:nvPr/>
          </p:nvSpPr>
          <p:spPr>
            <a:xfrm>
              <a:off x="58419" y="188252"/>
              <a:ext cx="813437" cy="5537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221" name="Group"/>
          <p:cNvGrpSpPr/>
          <p:nvPr/>
        </p:nvGrpSpPr>
        <p:grpSpPr>
          <a:xfrm>
            <a:off x="830262" y="5060950"/>
            <a:ext cx="508001" cy="930275"/>
            <a:chOff x="0" y="0"/>
            <a:chExt cx="508000" cy="930275"/>
          </a:xfrm>
        </p:grpSpPr>
        <p:sp>
          <p:nvSpPr>
            <p:cNvPr id="219" name="Rectangle"/>
            <p:cNvSpPr/>
            <p:nvPr/>
          </p:nvSpPr>
          <p:spPr>
            <a:xfrm>
              <a:off x="0" y="0"/>
              <a:ext cx="508000" cy="930275"/>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20" name="h0"/>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0</a:t>
              </a:r>
            </a:p>
          </p:txBody>
        </p:sp>
      </p:grpSp>
      <p:grpSp>
        <p:nvGrpSpPr>
          <p:cNvPr id="224" name="Group"/>
          <p:cNvGrpSpPr/>
          <p:nvPr/>
        </p:nvGrpSpPr>
        <p:grpSpPr>
          <a:xfrm>
            <a:off x="3149600" y="5083175"/>
            <a:ext cx="508000" cy="931863"/>
            <a:chOff x="0" y="0"/>
            <a:chExt cx="508000" cy="931862"/>
          </a:xfrm>
        </p:grpSpPr>
        <p:sp>
          <p:nvSpPr>
            <p:cNvPr id="222" name="Rectangle"/>
            <p:cNvSpPr/>
            <p:nvPr/>
          </p:nvSpPr>
          <p:spPr>
            <a:xfrm>
              <a:off x="0" y="0"/>
              <a:ext cx="508000" cy="931863"/>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23" name="h1"/>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1</a:t>
              </a:r>
            </a:p>
          </p:txBody>
        </p:sp>
      </p:grpSp>
      <p:grpSp>
        <p:nvGrpSpPr>
          <p:cNvPr id="227" name="Group"/>
          <p:cNvGrpSpPr/>
          <p:nvPr/>
        </p:nvGrpSpPr>
        <p:grpSpPr>
          <a:xfrm>
            <a:off x="1795462" y="4281271"/>
            <a:ext cx="930276" cy="486208"/>
            <a:chOff x="0" y="0"/>
            <a:chExt cx="930275" cy="486206"/>
          </a:xfrm>
        </p:grpSpPr>
        <p:sp>
          <p:nvSpPr>
            <p:cNvPr id="225" name="Rectangle"/>
            <p:cNvSpPr/>
            <p:nvPr/>
          </p:nvSpPr>
          <p:spPr>
            <a:xfrm>
              <a:off x="0" y="9740"/>
              <a:ext cx="930275" cy="466726"/>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26" name="y1"/>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1</a:t>
              </a:r>
            </a:p>
          </p:txBody>
        </p:sp>
      </p:grpSp>
      <p:grpSp>
        <p:nvGrpSpPr>
          <p:cNvPr id="230" name="Group"/>
          <p:cNvGrpSpPr/>
          <p:nvPr/>
        </p:nvGrpSpPr>
        <p:grpSpPr>
          <a:xfrm>
            <a:off x="1795462" y="6227546"/>
            <a:ext cx="930276" cy="486208"/>
            <a:chOff x="0" y="0"/>
            <a:chExt cx="930275" cy="486206"/>
          </a:xfrm>
        </p:grpSpPr>
        <p:sp>
          <p:nvSpPr>
            <p:cNvPr id="228" name="Rectangle"/>
            <p:cNvSpPr/>
            <p:nvPr/>
          </p:nvSpPr>
          <p:spPr>
            <a:xfrm>
              <a:off x="0" y="9740"/>
              <a:ext cx="930275" cy="466726"/>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29" name="x1"/>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1</a:t>
              </a:r>
            </a:p>
          </p:txBody>
        </p:sp>
      </p:grpSp>
      <p:sp>
        <p:nvSpPr>
          <p:cNvPr id="231" name="Line"/>
          <p:cNvSpPr/>
          <p:nvPr/>
        </p:nvSpPr>
        <p:spPr>
          <a:xfrm>
            <a:off x="1389062" y="5532437"/>
            <a:ext cx="388938" cy="1"/>
          </a:xfrm>
          <a:prstGeom prst="line">
            <a:avLst/>
          </a:prstGeom>
          <a:ln w="38100">
            <a:solidFill>
              <a:srgbClr val="000000"/>
            </a:solidFill>
            <a:tailEnd type="triangle"/>
          </a:ln>
        </p:spPr>
        <p:txBody>
          <a:bodyPr lIns="45719" rIns="45719"/>
          <a:lstStyle/>
          <a:p>
            <a:endParaRPr/>
          </a:p>
        </p:txBody>
      </p:sp>
      <p:sp>
        <p:nvSpPr>
          <p:cNvPr id="232" name="Line"/>
          <p:cNvSpPr/>
          <p:nvPr/>
        </p:nvSpPr>
        <p:spPr>
          <a:xfrm>
            <a:off x="2760662" y="5549900"/>
            <a:ext cx="388938" cy="0"/>
          </a:xfrm>
          <a:prstGeom prst="line">
            <a:avLst/>
          </a:prstGeom>
          <a:ln w="38100">
            <a:solidFill>
              <a:srgbClr val="000000"/>
            </a:solidFill>
            <a:tailEnd type="triangle"/>
          </a:ln>
        </p:spPr>
        <p:txBody>
          <a:bodyPr lIns="45719" rIns="45719"/>
          <a:lstStyle/>
          <a:p>
            <a:endParaRPr/>
          </a:p>
        </p:txBody>
      </p:sp>
      <p:sp>
        <p:nvSpPr>
          <p:cNvPr id="233" name="Line"/>
          <p:cNvSpPr/>
          <p:nvPr/>
        </p:nvSpPr>
        <p:spPr>
          <a:xfrm flipV="1">
            <a:off x="2277427" y="4777422"/>
            <a:ext cx="1" cy="269876"/>
          </a:xfrm>
          <a:prstGeom prst="line">
            <a:avLst/>
          </a:prstGeom>
          <a:ln w="38100">
            <a:solidFill>
              <a:srgbClr val="000000"/>
            </a:solidFill>
            <a:tailEnd type="triangle"/>
          </a:ln>
        </p:spPr>
        <p:txBody>
          <a:bodyPr lIns="45719" rIns="45719"/>
          <a:lstStyle/>
          <a:p>
            <a:endParaRPr/>
          </a:p>
        </p:txBody>
      </p:sp>
      <p:sp>
        <p:nvSpPr>
          <p:cNvPr id="234" name="Line"/>
          <p:cNvSpPr/>
          <p:nvPr/>
        </p:nvSpPr>
        <p:spPr>
          <a:xfrm flipV="1">
            <a:off x="2277427" y="5966459"/>
            <a:ext cx="1" cy="269876"/>
          </a:xfrm>
          <a:prstGeom prst="line">
            <a:avLst/>
          </a:prstGeom>
          <a:ln w="38100">
            <a:solidFill>
              <a:srgbClr val="000000"/>
            </a:solidFill>
            <a:tailEnd type="triangle"/>
          </a:ln>
        </p:spPr>
        <p:txBody>
          <a:bodyPr lIns="45719" rIns="45719"/>
          <a:lstStyle/>
          <a:p>
            <a:endParaRPr/>
          </a:p>
        </p:txBody>
      </p:sp>
      <p:grpSp>
        <p:nvGrpSpPr>
          <p:cNvPr id="237" name="Group"/>
          <p:cNvGrpSpPr/>
          <p:nvPr/>
        </p:nvGrpSpPr>
        <p:grpSpPr>
          <a:xfrm>
            <a:off x="4081462" y="5089525"/>
            <a:ext cx="930276" cy="931863"/>
            <a:chOff x="0" y="0"/>
            <a:chExt cx="930275" cy="931862"/>
          </a:xfrm>
        </p:grpSpPr>
        <p:sp>
          <p:nvSpPr>
            <p:cNvPr id="235" name="Square"/>
            <p:cNvSpPr/>
            <p:nvPr/>
          </p:nvSpPr>
          <p:spPr>
            <a:xfrm>
              <a:off x="0" y="0"/>
              <a:ext cx="930275"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236" name="f1"/>
            <p:cNvSpPr txBox="1"/>
            <p:nvPr/>
          </p:nvSpPr>
          <p:spPr>
            <a:xfrm>
              <a:off x="58419" y="189045"/>
              <a:ext cx="813437"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240" name="Group"/>
          <p:cNvGrpSpPr/>
          <p:nvPr/>
        </p:nvGrpSpPr>
        <p:grpSpPr>
          <a:xfrm>
            <a:off x="5435600" y="5113337"/>
            <a:ext cx="508000" cy="930276"/>
            <a:chOff x="0" y="0"/>
            <a:chExt cx="508000" cy="930275"/>
          </a:xfrm>
        </p:grpSpPr>
        <p:sp>
          <p:nvSpPr>
            <p:cNvPr id="238" name="Rectangle"/>
            <p:cNvSpPr/>
            <p:nvPr/>
          </p:nvSpPr>
          <p:spPr>
            <a:xfrm>
              <a:off x="0" y="0"/>
              <a:ext cx="508000" cy="930275"/>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39" name="h2"/>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2</a:t>
              </a:r>
            </a:p>
          </p:txBody>
        </p:sp>
      </p:grpSp>
      <p:grpSp>
        <p:nvGrpSpPr>
          <p:cNvPr id="243" name="Group"/>
          <p:cNvGrpSpPr/>
          <p:nvPr/>
        </p:nvGrpSpPr>
        <p:grpSpPr>
          <a:xfrm>
            <a:off x="4081462" y="4309846"/>
            <a:ext cx="930276" cy="486208"/>
            <a:chOff x="0" y="0"/>
            <a:chExt cx="930275" cy="486206"/>
          </a:xfrm>
        </p:grpSpPr>
        <p:sp>
          <p:nvSpPr>
            <p:cNvPr id="241" name="Rectangle"/>
            <p:cNvSpPr/>
            <p:nvPr/>
          </p:nvSpPr>
          <p:spPr>
            <a:xfrm>
              <a:off x="0" y="9740"/>
              <a:ext cx="930275" cy="466726"/>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42" name="y2"/>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2</a:t>
              </a:r>
            </a:p>
          </p:txBody>
        </p:sp>
      </p:grpSp>
      <p:grpSp>
        <p:nvGrpSpPr>
          <p:cNvPr id="246" name="Group"/>
          <p:cNvGrpSpPr/>
          <p:nvPr/>
        </p:nvGrpSpPr>
        <p:grpSpPr>
          <a:xfrm>
            <a:off x="4081462" y="6256121"/>
            <a:ext cx="930276" cy="486208"/>
            <a:chOff x="0" y="0"/>
            <a:chExt cx="930275" cy="486206"/>
          </a:xfrm>
        </p:grpSpPr>
        <p:sp>
          <p:nvSpPr>
            <p:cNvPr id="244" name="Rectangle"/>
            <p:cNvSpPr/>
            <p:nvPr/>
          </p:nvSpPr>
          <p:spPr>
            <a:xfrm>
              <a:off x="0" y="9740"/>
              <a:ext cx="930275" cy="466726"/>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45" name="x2"/>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2</a:t>
              </a:r>
            </a:p>
          </p:txBody>
        </p:sp>
      </p:grpSp>
      <p:sp>
        <p:nvSpPr>
          <p:cNvPr id="247" name="Line"/>
          <p:cNvSpPr/>
          <p:nvPr/>
        </p:nvSpPr>
        <p:spPr>
          <a:xfrm>
            <a:off x="3675062" y="5561012"/>
            <a:ext cx="388938" cy="1"/>
          </a:xfrm>
          <a:prstGeom prst="line">
            <a:avLst/>
          </a:prstGeom>
          <a:ln w="38100">
            <a:solidFill>
              <a:srgbClr val="000000"/>
            </a:solidFill>
            <a:tailEnd type="triangle"/>
          </a:ln>
        </p:spPr>
        <p:txBody>
          <a:bodyPr lIns="45719" rIns="45719"/>
          <a:lstStyle/>
          <a:p>
            <a:endParaRPr/>
          </a:p>
        </p:txBody>
      </p:sp>
      <p:sp>
        <p:nvSpPr>
          <p:cNvPr id="248" name="Line"/>
          <p:cNvSpPr/>
          <p:nvPr/>
        </p:nvSpPr>
        <p:spPr>
          <a:xfrm>
            <a:off x="5046662" y="5578475"/>
            <a:ext cx="388938" cy="0"/>
          </a:xfrm>
          <a:prstGeom prst="line">
            <a:avLst/>
          </a:prstGeom>
          <a:ln w="38100">
            <a:solidFill>
              <a:srgbClr val="000000"/>
            </a:solidFill>
            <a:tailEnd type="triangle"/>
          </a:ln>
        </p:spPr>
        <p:txBody>
          <a:bodyPr lIns="45719" rIns="45719"/>
          <a:lstStyle/>
          <a:p>
            <a:endParaRPr/>
          </a:p>
        </p:txBody>
      </p:sp>
      <p:sp>
        <p:nvSpPr>
          <p:cNvPr id="249" name="Line"/>
          <p:cNvSpPr/>
          <p:nvPr/>
        </p:nvSpPr>
        <p:spPr>
          <a:xfrm flipV="1">
            <a:off x="4563427" y="4807584"/>
            <a:ext cx="1" cy="269876"/>
          </a:xfrm>
          <a:prstGeom prst="line">
            <a:avLst/>
          </a:prstGeom>
          <a:ln w="38100">
            <a:solidFill>
              <a:srgbClr val="000000"/>
            </a:solidFill>
            <a:tailEnd type="triangle"/>
          </a:ln>
        </p:spPr>
        <p:txBody>
          <a:bodyPr lIns="45719" rIns="45719"/>
          <a:lstStyle/>
          <a:p>
            <a:endParaRPr/>
          </a:p>
        </p:txBody>
      </p:sp>
      <p:sp>
        <p:nvSpPr>
          <p:cNvPr id="250" name="Line"/>
          <p:cNvSpPr/>
          <p:nvPr/>
        </p:nvSpPr>
        <p:spPr>
          <a:xfrm flipV="1">
            <a:off x="4563427" y="5996622"/>
            <a:ext cx="1" cy="269876"/>
          </a:xfrm>
          <a:prstGeom prst="line">
            <a:avLst/>
          </a:prstGeom>
          <a:ln w="38100">
            <a:solidFill>
              <a:srgbClr val="000000"/>
            </a:solidFill>
            <a:tailEnd type="triangle"/>
          </a:ln>
        </p:spPr>
        <p:txBody>
          <a:bodyPr lIns="45719" rIns="45719"/>
          <a:lstStyle/>
          <a:p>
            <a:endParaRPr/>
          </a:p>
        </p:txBody>
      </p:sp>
      <p:grpSp>
        <p:nvGrpSpPr>
          <p:cNvPr id="253" name="Group"/>
          <p:cNvGrpSpPr/>
          <p:nvPr/>
        </p:nvGrpSpPr>
        <p:grpSpPr>
          <a:xfrm>
            <a:off x="6400800" y="5094287"/>
            <a:ext cx="931863" cy="931863"/>
            <a:chOff x="0" y="0"/>
            <a:chExt cx="931862" cy="931862"/>
          </a:xfrm>
        </p:grpSpPr>
        <p:sp>
          <p:nvSpPr>
            <p:cNvPr id="251" name="Square"/>
            <p:cNvSpPr/>
            <p:nvPr/>
          </p:nvSpPr>
          <p:spPr>
            <a:xfrm>
              <a:off x="0" y="0"/>
              <a:ext cx="931863" cy="931863"/>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baseline="-25000"/>
              </a:pPr>
              <a:endParaRPr/>
            </a:p>
          </p:txBody>
        </p:sp>
        <p:sp>
          <p:nvSpPr>
            <p:cNvPr id="252" name="f1"/>
            <p:cNvSpPr txBox="1"/>
            <p:nvPr/>
          </p:nvSpPr>
          <p:spPr>
            <a:xfrm>
              <a:off x="58419" y="189045"/>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1</a:t>
              </a:r>
            </a:p>
          </p:txBody>
        </p:sp>
      </p:grpSp>
      <p:grpSp>
        <p:nvGrpSpPr>
          <p:cNvPr id="256" name="Group"/>
          <p:cNvGrpSpPr/>
          <p:nvPr/>
        </p:nvGrpSpPr>
        <p:grpSpPr>
          <a:xfrm>
            <a:off x="7754937" y="5118100"/>
            <a:ext cx="508001" cy="930275"/>
            <a:chOff x="0" y="0"/>
            <a:chExt cx="508000" cy="930275"/>
          </a:xfrm>
        </p:grpSpPr>
        <p:sp>
          <p:nvSpPr>
            <p:cNvPr id="254" name="Rectangle"/>
            <p:cNvSpPr/>
            <p:nvPr/>
          </p:nvSpPr>
          <p:spPr>
            <a:xfrm>
              <a:off x="0" y="0"/>
              <a:ext cx="508000" cy="930275"/>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55" name="h3"/>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3</a:t>
              </a:r>
            </a:p>
          </p:txBody>
        </p:sp>
      </p:grpSp>
      <p:grpSp>
        <p:nvGrpSpPr>
          <p:cNvPr id="259" name="Group"/>
          <p:cNvGrpSpPr/>
          <p:nvPr/>
        </p:nvGrpSpPr>
        <p:grpSpPr>
          <a:xfrm>
            <a:off x="6400800" y="4315402"/>
            <a:ext cx="931863" cy="486208"/>
            <a:chOff x="0" y="0"/>
            <a:chExt cx="931862" cy="486206"/>
          </a:xfrm>
        </p:grpSpPr>
        <p:sp>
          <p:nvSpPr>
            <p:cNvPr id="257" name="Rectangle"/>
            <p:cNvSpPr/>
            <p:nvPr/>
          </p:nvSpPr>
          <p:spPr>
            <a:xfrm>
              <a:off x="0" y="10534"/>
              <a:ext cx="931863" cy="465139"/>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58" name="y3"/>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y</a:t>
              </a:r>
              <a:r>
                <a:rPr baseline="30000"/>
                <a:t>3</a:t>
              </a:r>
            </a:p>
          </p:txBody>
        </p:sp>
      </p:grpSp>
      <p:grpSp>
        <p:nvGrpSpPr>
          <p:cNvPr id="262" name="Group"/>
          <p:cNvGrpSpPr/>
          <p:nvPr/>
        </p:nvGrpSpPr>
        <p:grpSpPr>
          <a:xfrm>
            <a:off x="6400800" y="6261677"/>
            <a:ext cx="931863" cy="486208"/>
            <a:chOff x="0" y="0"/>
            <a:chExt cx="931862" cy="486206"/>
          </a:xfrm>
        </p:grpSpPr>
        <p:sp>
          <p:nvSpPr>
            <p:cNvPr id="260" name="Rectangle"/>
            <p:cNvSpPr/>
            <p:nvPr/>
          </p:nvSpPr>
          <p:spPr>
            <a:xfrm>
              <a:off x="0" y="10534"/>
              <a:ext cx="931863"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61" name="x3"/>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3</a:t>
              </a:r>
            </a:p>
          </p:txBody>
        </p:sp>
      </p:grpSp>
      <p:sp>
        <p:nvSpPr>
          <p:cNvPr id="263" name="Line"/>
          <p:cNvSpPr/>
          <p:nvPr/>
        </p:nvSpPr>
        <p:spPr>
          <a:xfrm>
            <a:off x="5994400" y="5565775"/>
            <a:ext cx="388938" cy="0"/>
          </a:xfrm>
          <a:prstGeom prst="line">
            <a:avLst/>
          </a:prstGeom>
          <a:ln w="38100">
            <a:solidFill>
              <a:srgbClr val="000000"/>
            </a:solidFill>
            <a:tailEnd type="triangle"/>
          </a:ln>
        </p:spPr>
        <p:txBody>
          <a:bodyPr lIns="45719" rIns="45719"/>
          <a:lstStyle/>
          <a:p>
            <a:endParaRPr/>
          </a:p>
        </p:txBody>
      </p:sp>
      <p:sp>
        <p:nvSpPr>
          <p:cNvPr id="264" name="Line"/>
          <p:cNvSpPr/>
          <p:nvPr/>
        </p:nvSpPr>
        <p:spPr>
          <a:xfrm>
            <a:off x="7366000" y="5583237"/>
            <a:ext cx="388938" cy="1"/>
          </a:xfrm>
          <a:prstGeom prst="line">
            <a:avLst/>
          </a:prstGeom>
          <a:ln w="38100">
            <a:solidFill>
              <a:srgbClr val="000000"/>
            </a:solidFill>
            <a:tailEnd type="triangle"/>
          </a:ln>
        </p:spPr>
        <p:txBody>
          <a:bodyPr lIns="45719" rIns="45719"/>
          <a:lstStyle/>
          <a:p>
            <a:endParaRPr/>
          </a:p>
        </p:txBody>
      </p:sp>
      <p:sp>
        <p:nvSpPr>
          <p:cNvPr id="265" name="Line"/>
          <p:cNvSpPr/>
          <p:nvPr/>
        </p:nvSpPr>
        <p:spPr>
          <a:xfrm flipV="1">
            <a:off x="6882765" y="4812347"/>
            <a:ext cx="1" cy="269876"/>
          </a:xfrm>
          <a:prstGeom prst="line">
            <a:avLst/>
          </a:prstGeom>
          <a:ln w="38100">
            <a:solidFill>
              <a:srgbClr val="000000"/>
            </a:solidFill>
            <a:tailEnd type="triangle"/>
          </a:ln>
        </p:spPr>
        <p:txBody>
          <a:bodyPr lIns="45719" rIns="45719"/>
          <a:lstStyle/>
          <a:p>
            <a:endParaRPr/>
          </a:p>
        </p:txBody>
      </p:sp>
      <p:sp>
        <p:nvSpPr>
          <p:cNvPr id="266" name="Line"/>
          <p:cNvSpPr/>
          <p:nvPr/>
        </p:nvSpPr>
        <p:spPr>
          <a:xfrm flipV="1">
            <a:off x="6882765" y="6001384"/>
            <a:ext cx="1" cy="269876"/>
          </a:xfrm>
          <a:prstGeom prst="line">
            <a:avLst/>
          </a:prstGeom>
          <a:ln w="38100">
            <a:solidFill>
              <a:srgbClr val="000000"/>
            </a:solidFill>
            <a:tailEnd type="triangle"/>
          </a:ln>
        </p:spPr>
        <p:txBody>
          <a:bodyPr lIns="45719" rIns="45719"/>
          <a:lstStyle/>
          <a:p>
            <a:endParaRPr/>
          </a:p>
        </p:txBody>
      </p:sp>
      <p:grpSp>
        <p:nvGrpSpPr>
          <p:cNvPr id="269" name="Group"/>
          <p:cNvGrpSpPr/>
          <p:nvPr/>
        </p:nvGrpSpPr>
        <p:grpSpPr>
          <a:xfrm>
            <a:off x="1760537" y="1470025"/>
            <a:ext cx="931863" cy="931863"/>
            <a:chOff x="0" y="0"/>
            <a:chExt cx="931862" cy="931862"/>
          </a:xfrm>
        </p:grpSpPr>
        <p:sp>
          <p:nvSpPr>
            <p:cNvPr id="267" name="Square"/>
            <p:cNvSpPr/>
            <p:nvPr/>
          </p:nvSpPr>
          <p:spPr>
            <a:xfrm>
              <a:off x="0" y="0"/>
              <a:ext cx="931863"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268" name="f2"/>
            <p:cNvSpPr txBox="1"/>
            <p:nvPr/>
          </p:nvSpPr>
          <p:spPr>
            <a:xfrm>
              <a:off x="58419" y="189045"/>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272" name="Group"/>
          <p:cNvGrpSpPr/>
          <p:nvPr/>
        </p:nvGrpSpPr>
        <p:grpSpPr>
          <a:xfrm>
            <a:off x="795337" y="1470025"/>
            <a:ext cx="508001" cy="931863"/>
            <a:chOff x="0" y="0"/>
            <a:chExt cx="508000" cy="931862"/>
          </a:xfrm>
        </p:grpSpPr>
        <p:sp>
          <p:nvSpPr>
            <p:cNvPr id="270"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71" name="g0"/>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0</a:t>
              </a:r>
            </a:p>
          </p:txBody>
        </p:sp>
      </p:grpSp>
      <p:grpSp>
        <p:nvGrpSpPr>
          <p:cNvPr id="275" name="Group"/>
          <p:cNvGrpSpPr/>
          <p:nvPr/>
        </p:nvGrpSpPr>
        <p:grpSpPr>
          <a:xfrm>
            <a:off x="3116262" y="1493837"/>
            <a:ext cx="508001" cy="930276"/>
            <a:chOff x="0" y="0"/>
            <a:chExt cx="508000" cy="930275"/>
          </a:xfrm>
        </p:grpSpPr>
        <p:sp>
          <p:nvSpPr>
            <p:cNvPr id="273" name="Rectangle"/>
            <p:cNvSpPr/>
            <p:nvPr/>
          </p:nvSpPr>
          <p:spPr>
            <a:xfrm>
              <a:off x="0" y="0"/>
              <a:ext cx="508000" cy="930275"/>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74" name="g1"/>
            <p:cNvSpPr txBox="1"/>
            <p:nvPr/>
          </p:nvSpPr>
          <p:spPr>
            <a:xfrm>
              <a:off x="58419" y="18834"/>
              <a:ext cx="391161" cy="8926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1</a:t>
              </a:r>
            </a:p>
          </p:txBody>
        </p:sp>
      </p:grpSp>
      <p:sp>
        <p:nvSpPr>
          <p:cNvPr id="276" name="Line"/>
          <p:cNvSpPr/>
          <p:nvPr/>
        </p:nvSpPr>
        <p:spPr>
          <a:xfrm flipH="1">
            <a:off x="1354137" y="1941512"/>
            <a:ext cx="390526" cy="1"/>
          </a:xfrm>
          <a:prstGeom prst="line">
            <a:avLst/>
          </a:prstGeom>
          <a:ln w="38100">
            <a:solidFill>
              <a:srgbClr val="000000"/>
            </a:solidFill>
            <a:tailEnd type="triangle"/>
          </a:ln>
        </p:spPr>
        <p:txBody>
          <a:bodyPr lIns="45719" rIns="45719"/>
          <a:lstStyle/>
          <a:p>
            <a:endParaRPr/>
          </a:p>
        </p:txBody>
      </p:sp>
      <p:sp>
        <p:nvSpPr>
          <p:cNvPr id="277" name="Line"/>
          <p:cNvSpPr/>
          <p:nvPr/>
        </p:nvSpPr>
        <p:spPr>
          <a:xfrm flipH="1">
            <a:off x="2725737" y="1958975"/>
            <a:ext cx="390526" cy="0"/>
          </a:xfrm>
          <a:prstGeom prst="line">
            <a:avLst/>
          </a:prstGeom>
          <a:ln w="38100">
            <a:solidFill>
              <a:srgbClr val="000000"/>
            </a:solidFill>
            <a:tailEnd type="triangle"/>
          </a:ln>
        </p:spPr>
        <p:txBody>
          <a:bodyPr lIns="45719" rIns="45719"/>
          <a:lstStyle/>
          <a:p>
            <a:endParaRPr/>
          </a:p>
        </p:txBody>
      </p:sp>
      <p:sp>
        <p:nvSpPr>
          <p:cNvPr id="278" name="Line"/>
          <p:cNvSpPr/>
          <p:nvPr/>
        </p:nvSpPr>
        <p:spPr>
          <a:xfrm>
            <a:off x="2228214" y="1184910"/>
            <a:ext cx="1" cy="269876"/>
          </a:xfrm>
          <a:prstGeom prst="line">
            <a:avLst/>
          </a:prstGeom>
          <a:ln w="38100">
            <a:solidFill>
              <a:srgbClr val="000000"/>
            </a:solidFill>
            <a:tailEnd type="triangle"/>
          </a:ln>
        </p:spPr>
        <p:txBody>
          <a:bodyPr lIns="45719" rIns="45719"/>
          <a:lstStyle/>
          <a:p>
            <a:endParaRPr/>
          </a:p>
        </p:txBody>
      </p:sp>
      <p:sp>
        <p:nvSpPr>
          <p:cNvPr id="279" name="Line"/>
          <p:cNvSpPr/>
          <p:nvPr/>
        </p:nvSpPr>
        <p:spPr>
          <a:xfrm>
            <a:off x="2242502" y="2402522"/>
            <a:ext cx="1" cy="269876"/>
          </a:xfrm>
          <a:prstGeom prst="line">
            <a:avLst/>
          </a:prstGeom>
          <a:ln w="38100">
            <a:solidFill>
              <a:srgbClr val="000000"/>
            </a:solidFill>
            <a:tailEnd type="triangle"/>
          </a:ln>
        </p:spPr>
        <p:txBody>
          <a:bodyPr lIns="45719" rIns="45719"/>
          <a:lstStyle/>
          <a:p>
            <a:endParaRPr/>
          </a:p>
        </p:txBody>
      </p:sp>
      <p:grpSp>
        <p:nvGrpSpPr>
          <p:cNvPr id="282" name="Group"/>
          <p:cNvGrpSpPr/>
          <p:nvPr/>
        </p:nvGrpSpPr>
        <p:grpSpPr>
          <a:xfrm>
            <a:off x="4046537" y="1498600"/>
            <a:ext cx="931863" cy="931863"/>
            <a:chOff x="0" y="0"/>
            <a:chExt cx="931862" cy="931862"/>
          </a:xfrm>
        </p:grpSpPr>
        <p:sp>
          <p:nvSpPr>
            <p:cNvPr id="280" name="Square"/>
            <p:cNvSpPr/>
            <p:nvPr/>
          </p:nvSpPr>
          <p:spPr>
            <a:xfrm>
              <a:off x="0" y="0"/>
              <a:ext cx="931863"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281" name="f2"/>
            <p:cNvSpPr txBox="1"/>
            <p:nvPr/>
          </p:nvSpPr>
          <p:spPr>
            <a:xfrm>
              <a:off x="58419" y="189045"/>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285" name="Group"/>
          <p:cNvGrpSpPr/>
          <p:nvPr/>
        </p:nvGrpSpPr>
        <p:grpSpPr>
          <a:xfrm>
            <a:off x="5402262" y="1522412"/>
            <a:ext cx="508001" cy="931863"/>
            <a:chOff x="0" y="0"/>
            <a:chExt cx="508000" cy="931862"/>
          </a:xfrm>
        </p:grpSpPr>
        <p:sp>
          <p:nvSpPr>
            <p:cNvPr id="283"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84" name="g2"/>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2</a:t>
              </a:r>
            </a:p>
          </p:txBody>
        </p:sp>
      </p:grpSp>
      <p:sp>
        <p:nvSpPr>
          <p:cNvPr id="286" name="Line"/>
          <p:cNvSpPr/>
          <p:nvPr/>
        </p:nvSpPr>
        <p:spPr>
          <a:xfrm flipH="1">
            <a:off x="3640137" y="1971675"/>
            <a:ext cx="390526" cy="0"/>
          </a:xfrm>
          <a:prstGeom prst="line">
            <a:avLst/>
          </a:prstGeom>
          <a:ln w="38100">
            <a:solidFill>
              <a:srgbClr val="000000"/>
            </a:solidFill>
            <a:tailEnd type="triangle"/>
          </a:ln>
        </p:spPr>
        <p:txBody>
          <a:bodyPr lIns="45719" rIns="45719"/>
          <a:lstStyle/>
          <a:p>
            <a:endParaRPr/>
          </a:p>
        </p:txBody>
      </p:sp>
      <p:sp>
        <p:nvSpPr>
          <p:cNvPr id="287" name="Line"/>
          <p:cNvSpPr/>
          <p:nvPr/>
        </p:nvSpPr>
        <p:spPr>
          <a:xfrm flipH="1">
            <a:off x="5011737" y="1987550"/>
            <a:ext cx="390526" cy="0"/>
          </a:xfrm>
          <a:prstGeom prst="line">
            <a:avLst/>
          </a:prstGeom>
          <a:ln w="38100">
            <a:solidFill>
              <a:srgbClr val="000000"/>
            </a:solidFill>
            <a:tailEnd type="triangle"/>
          </a:ln>
        </p:spPr>
        <p:txBody>
          <a:bodyPr lIns="45719" rIns="45719"/>
          <a:lstStyle/>
          <a:p>
            <a:endParaRPr/>
          </a:p>
        </p:txBody>
      </p:sp>
      <p:sp>
        <p:nvSpPr>
          <p:cNvPr id="288" name="Line"/>
          <p:cNvSpPr/>
          <p:nvPr/>
        </p:nvSpPr>
        <p:spPr>
          <a:xfrm>
            <a:off x="4514215" y="1213485"/>
            <a:ext cx="1" cy="269876"/>
          </a:xfrm>
          <a:prstGeom prst="line">
            <a:avLst/>
          </a:prstGeom>
          <a:ln w="38100">
            <a:solidFill>
              <a:srgbClr val="000000"/>
            </a:solidFill>
            <a:tailEnd type="triangle"/>
          </a:ln>
        </p:spPr>
        <p:txBody>
          <a:bodyPr lIns="45719" rIns="45719"/>
          <a:lstStyle/>
          <a:p>
            <a:endParaRPr/>
          </a:p>
        </p:txBody>
      </p:sp>
      <p:sp>
        <p:nvSpPr>
          <p:cNvPr id="289" name="Line"/>
          <p:cNvSpPr/>
          <p:nvPr/>
        </p:nvSpPr>
        <p:spPr>
          <a:xfrm>
            <a:off x="4528502" y="2431097"/>
            <a:ext cx="1" cy="269876"/>
          </a:xfrm>
          <a:prstGeom prst="line">
            <a:avLst/>
          </a:prstGeom>
          <a:ln w="38100">
            <a:solidFill>
              <a:srgbClr val="000000"/>
            </a:solidFill>
            <a:tailEnd type="triangle"/>
          </a:ln>
        </p:spPr>
        <p:txBody>
          <a:bodyPr lIns="45719" rIns="45719"/>
          <a:lstStyle/>
          <a:p>
            <a:endParaRPr/>
          </a:p>
        </p:txBody>
      </p:sp>
      <p:grpSp>
        <p:nvGrpSpPr>
          <p:cNvPr id="292" name="Group"/>
          <p:cNvGrpSpPr/>
          <p:nvPr/>
        </p:nvGrpSpPr>
        <p:grpSpPr>
          <a:xfrm>
            <a:off x="6367462" y="1503362"/>
            <a:ext cx="930276" cy="931863"/>
            <a:chOff x="0" y="0"/>
            <a:chExt cx="930275" cy="931862"/>
          </a:xfrm>
        </p:grpSpPr>
        <p:sp>
          <p:nvSpPr>
            <p:cNvPr id="290" name="Square"/>
            <p:cNvSpPr/>
            <p:nvPr/>
          </p:nvSpPr>
          <p:spPr>
            <a:xfrm>
              <a:off x="0" y="0"/>
              <a:ext cx="930275" cy="931863"/>
            </a:xfrm>
            <a:prstGeom prst="rect">
              <a:avLst/>
            </a:prstGeom>
            <a:solidFill>
              <a:srgbClr val="E2E2FF"/>
            </a:solidFill>
            <a:ln w="25400" cap="flat">
              <a:solidFill>
                <a:srgbClr val="A6A6BC"/>
              </a:solidFill>
              <a:prstDash val="solid"/>
              <a:round/>
            </a:ln>
            <a:effectLst/>
          </p:spPr>
          <p:txBody>
            <a:bodyPr wrap="square" lIns="45719" tIns="45719" rIns="45719" bIns="45719" numCol="1" anchor="ctr">
              <a:noAutofit/>
            </a:bodyPr>
            <a:lstStyle/>
            <a:p>
              <a:pPr algn="ctr">
                <a:defRPr sz="2800" baseline="-25000"/>
              </a:pPr>
              <a:endParaRPr/>
            </a:p>
          </p:txBody>
        </p:sp>
        <p:sp>
          <p:nvSpPr>
            <p:cNvPr id="291" name="f2"/>
            <p:cNvSpPr txBox="1"/>
            <p:nvPr/>
          </p:nvSpPr>
          <p:spPr>
            <a:xfrm>
              <a:off x="58419" y="189045"/>
              <a:ext cx="813437"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2</a:t>
              </a:r>
            </a:p>
          </p:txBody>
        </p:sp>
      </p:grpSp>
      <p:grpSp>
        <p:nvGrpSpPr>
          <p:cNvPr id="295" name="Group"/>
          <p:cNvGrpSpPr/>
          <p:nvPr/>
        </p:nvGrpSpPr>
        <p:grpSpPr>
          <a:xfrm>
            <a:off x="7721600" y="1527175"/>
            <a:ext cx="508000" cy="931863"/>
            <a:chOff x="0" y="0"/>
            <a:chExt cx="508000" cy="931862"/>
          </a:xfrm>
        </p:grpSpPr>
        <p:sp>
          <p:nvSpPr>
            <p:cNvPr id="293"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294" name="g3"/>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g</a:t>
              </a:r>
              <a:r>
                <a:rPr baseline="30000"/>
                <a:t>3</a:t>
              </a:r>
            </a:p>
          </p:txBody>
        </p:sp>
      </p:grpSp>
      <p:sp>
        <p:nvSpPr>
          <p:cNvPr id="296" name="Line"/>
          <p:cNvSpPr/>
          <p:nvPr/>
        </p:nvSpPr>
        <p:spPr>
          <a:xfrm flipH="1">
            <a:off x="5961062" y="1976437"/>
            <a:ext cx="388938" cy="1"/>
          </a:xfrm>
          <a:prstGeom prst="line">
            <a:avLst/>
          </a:prstGeom>
          <a:ln w="38100">
            <a:solidFill>
              <a:srgbClr val="000000"/>
            </a:solidFill>
            <a:tailEnd type="triangle"/>
          </a:ln>
        </p:spPr>
        <p:txBody>
          <a:bodyPr lIns="45719" rIns="45719"/>
          <a:lstStyle/>
          <a:p>
            <a:endParaRPr/>
          </a:p>
        </p:txBody>
      </p:sp>
      <p:sp>
        <p:nvSpPr>
          <p:cNvPr id="297" name="Line"/>
          <p:cNvSpPr/>
          <p:nvPr/>
        </p:nvSpPr>
        <p:spPr>
          <a:xfrm flipH="1">
            <a:off x="7332662" y="1992312"/>
            <a:ext cx="388938" cy="1"/>
          </a:xfrm>
          <a:prstGeom prst="line">
            <a:avLst/>
          </a:prstGeom>
          <a:ln w="38100">
            <a:solidFill>
              <a:srgbClr val="000000"/>
            </a:solidFill>
            <a:tailEnd type="triangle"/>
          </a:ln>
        </p:spPr>
        <p:txBody>
          <a:bodyPr lIns="45719" rIns="45719"/>
          <a:lstStyle/>
          <a:p>
            <a:endParaRPr/>
          </a:p>
        </p:txBody>
      </p:sp>
      <p:sp>
        <p:nvSpPr>
          <p:cNvPr id="298" name="Line"/>
          <p:cNvSpPr/>
          <p:nvPr/>
        </p:nvSpPr>
        <p:spPr>
          <a:xfrm>
            <a:off x="6835140" y="1218247"/>
            <a:ext cx="1" cy="269876"/>
          </a:xfrm>
          <a:prstGeom prst="line">
            <a:avLst/>
          </a:prstGeom>
          <a:ln w="38100">
            <a:solidFill>
              <a:srgbClr val="000000"/>
            </a:solidFill>
            <a:tailEnd type="triangle"/>
          </a:ln>
        </p:spPr>
        <p:txBody>
          <a:bodyPr lIns="45719" rIns="45719"/>
          <a:lstStyle/>
          <a:p>
            <a:endParaRPr/>
          </a:p>
        </p:txBody>
      </p:sp>
      <p:sp>
        <p:nvSpPr>
          <p:cNvPr id="299" name="Line"/>
          <p:cNvSpPr/>
          <p:nvPr/>
        </p:nvSpPr>
        <p:spPr>
          <a:xfrm>
            <a:off x="6849427" y="2435860"/>
            <a:ext cx="1" cy="269876"/>
          </a:xfrm>
          <a:prstGeom prst="line">
            <a:avLst/>
          </a:prstGeom>
          <a:ln w="38100">
            <a:solidFill>
              <a:srgbClr val="000000"/>
            </a:solidFill>
            <a:tailEnd type="triangle"/>
          </a:ln>
        </p:spPr>
        <p:txBody>
          <a:bodyPr lIns="45719" rIns="45719"/>
          <a:lstStyle/>
          <a:p>
            <a:endParaRPr/>
          </a:p>
        </p:txBody>
      </p:sp>
      <p:sp>
        <p:nvSpPr>
          <p:cNvPr id="300" name="Bidirectional RNN"/>
          <p:cNvSpPr txBox="1"/>
          <p:nvPr/>
        </p:nvSpPr>
        <p:spPr>
          <a:xfrm>
            <a:off x="266382" y="58737"/>
            <a:ext cx="3311288" cy="5480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3200">
                <a:solidFill>
                  <a:srgbClr val="FF0000"/>
                </a:solidFill>
              </a:defRPr>
            </a:lvl1pPr>
          </a:lstStyle>
          <a:p>
            <a:r>
              <a:t>Bidirectional RNN</a:t>
            </a:r>
          </a:p>
        </p:txBody>
      </p:sp>
      <p:grpSp>
        <p:nvGrpSpPr>
          <p:cNvPr id="303" name="Group"/>
          <p:cNvGrpSpPr/>
          <p:nvPr/>
        </p:nvGrpSpPr>
        <p:grpSpPr>
          <a:xfrm>
            <a:off x="1746250" y="710190"/>
            <a:ext cx="931863" cy="486208"/>
            <a:chOff x="0" y="0"/>
            <a:chExt cx="931862" cy="486206"/>
          </a:xfrm>
        </p:grpSpPr>
        <p:sp>
          <p:nvSpPr>
            <p:cNvPr id="301" name="Rectangle"/>
            <p:cNvSpPr/>
            <p:nvPr/>
          </p:nvSpPr>
          <p:spPr>
            <a:xfrm>
              <a:off x="0" y="10534"/>
              <a:ext cx="931863" cy="465139"/>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02" name="x1"/>
            <p:cNvSpPr txBox="1"/>
            <p:nvPr/>
          </p:nvSpPr>
          <p:spPr>
            <a:xfrm>
              <a:off x="58419" y="0"/>
              <a:ext cx="815024"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1</a:t>
              </a:r>
            </a:p>
          </p:txBody>
        </p:sp>
      </p:grpSp>
      <p:grpSp>
        <p:nvGrpSpPr>
          <p:cNvPr id="306" name="Group"/>
          <p:cNvGrpSpPr/>
          <p:nvPr/>
        </p:nvGrpSpPr>
        <p:grpSpPr>
          <a:xfrm>
            <a:off x="4032250" y="739559"/>
            <a:ext cx="931863" cy="486207"/>
            <a:chOff x="0" y="0"/>
            <a:chExt cx="931862" cy="486206"/>
          </a:xfrm>
        </p:grpSpPr>
        <p:sp>
          <p:nvSpPr>
            <p:cNvPr id="304" name="Rectangle"/>
            <p:cNvSpPr/>
            <p:nvPr/>
          </p:nvSpPr>
          <p:spPr>
            <a:xfrm>
              <a:off x="0" y="9740"/>
              <a:ext cx="931863" cy="466726"/>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05" name="x2"/>
            <p:cNvSpPr txBox="1"/>
            <p:nvPr/>
          </p:nvSpPr>
          <p:spPr>
            <a:xfrm>
              <a:off x="58419" y="-1"/>
              <a:ext cx="815024"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2</a:t>
              </a:r>
            </a:p>
          </p:txBody>
        </p:sp>
      </p:grpSp>
      <p:grpSp>
        <p:nvGrpSpPr>
          <p:cNvPr id="309" name="Group"/>
          <p:cNvGrpSpPr/>
          <p:nvPr/>
        </p:nvGrpSpPr>
        <p:grpSpPr>
          <a:xfrm>
            <a:off x="6353175" y="744321"/>
            <a:ext cx="930275" cy="486208"/>
            <a:chOff x="0" y="0"/>
            <a:chExt cx="930275" cy="486206"/>
          </a:xfrm>
        </p:grpSpPr>
        <p:sp>
          <p:nvSpPr>
            <p:cNvPr id="307" name="Rectangle"/>
            <p:cNvSpPr/>
            <p:nvPr/>
          </p:nvSpPr>
          <p:spPr>
            <a:xfrm>
              <a:off x="0" y="9740"/>
              <a:ext cx="930275" cy="466726"/>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08" name="x3"/>
            <p:cNvSpPr txBox="1"/>
            <p:nvPr/>
          </p:nvSpPr>
          <p:spPr>
            <a:xfrm>
              <a:off x="58419" y="-1"/>
              <a:ext cx="813437"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x</a:t>
              </a:r>
              <a:r>
                <a:rPr baseline="30000"/>
                <a:t>3</a:t>
              </a:r>
            </a:p>
          </p:txBody>
        </p:sp>
      </p:grpSp>
      <p:grpSp>
        <p:nvGrpSpPr>
          <p:cNvPr id="312" name="Group"/>
          <p:cNvGrpSpPr/>
          <p:nvPr/>
        </p:nvGrpSpPr>
        <p:grpSpPr>
          <a:xfrm>
            <a:off x="1781175" y="2675515"/>
            <a:ext cx="930275" cy="486207"/>
            <a:chOff x="0" y="0"/>
            <a:chExt cx="930275" cy="486206"/>
          </a:xfrm>
        </p:grpSpPr>
        <p:sp>
          <p:nvSpPr>
            <p:cNvPr id="310" name="Rectangle"/>
            <p:cNvSpPr/>
            <p:nvPr/>
          </p:nvSpPr>
          <p:spPr>
            <a:xfrm>
              <a:off x="0" y="10534"/>
              <a:ext cx="930275" cy="465139"/>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11" name="z1"/>
            <p:cNvSpPr txBox="1"/>
            <p:nvPr/>
          </p:nvSpPr>
          <p:spPr>
            <a:xfrm>
              <a:off x="58419" y="0"/>
              <a:ext cx="813437"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1</a:t>
              </a:r>
            </a:p>
          </p:txBody>
        </p:sp>
      </p:grpSp>
      <p:grpSp>
        <p:nvGrpSpPr>
          <p:cNvPr id="315" name="Group"/>
          <p:cNvGrpSpPr/>
          <p:nvPr/>
        </p:nvGrpSpPr>
        <p:grpSpPr>
          <a:xfrm>
            <a:off x="4067175" y="2704090"/>
            <a:ext cx="930275" cy="486207"/>
            <a:chOff x="0" y="0"/>
            <a:chExt cx="930275" cy="486206"/>
          </a:xfrm>
        </p:grpSpPr>
        <p:sp>
          <p:nvSpPr>
            <p:cNvPr id="313" name="Rectangle"/>
            <p:cNvSpPr/>
            <p:nvPr/>
          </p:nvSpPr>
          <p:spPr>
            <a:xfrm>
              <a:off x="0" y="10534"/>
              <a:ext cx="930275" cy="465139"/>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14" name="z2"/>
            <p:cNvSpPr txBox="1"/>
            <p:nvPr/>
          </p:nvSpPr>
          <p:spPr>
            <a:xfrm>
              <a:off x="58419" y="0"/>
              <a:ext cx="813437"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2</a:t>
              </a:r>
            </a:p>
          </p:txBody>
        </p:sp>
      </p:grpSp>
      <p:grpSp>
        <p:nvGrpSpPr>
          <p:cNvPr id="318" name="Group"/>
          <p:cNvGrpSpPr/>
          <p:nvPr/>
        </p:nvGrpSpPr>
        <p:grpSpPr>
          <a:xfrm>
            <a:off x="6386512" y="2709646"/>
            <a:ext cx="931863" cy="486208"/>
            <a:chOff x="0" y="0"/>
            <a:chExt cx="931862" cy="486206"/>
          </a:xfrm>
        </p:grpSpPr>
        <p:sp>
          <p:nvSpPr>
            <p:cNvPr id="316" name="Rectangle"/>
            <p:cNvSpPr/>
            <p:nvPr/>
          </p:nvSpPr>
          <p:spPr>
            <a:xfrm>
              <a:off x="0" y="9740"/>
              <a:ext cx="931863" cy="466726"/>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17" name="z3"/>
            <p:cNvSpPr txBox="1"/>
            <p:nvPr/>
          </p:nvSpPr>
          <p:spPr>
            <a:xfrm>
              <a:off x="58419" y="-1"/>
              <a:ext cx="815024"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z</a:t>
              </a:r>
              <a:r>
                <a:rPr baseline="30000"/>
                <a:t>3</a:t>
              </a:r>
            </a:p>
          </p:txBody>
        </p:sp>
      </p:grpSp>
      <p:grpSp>
        <p:nvGrpSpPr>
          <p:cNvPr id="321" name="Group"/>
          <p:cNvGrpSpPr/>
          <p:nvPr/>
        </p:nvGrpSpPr>
        <p:grpSpPr>
          <a:xfrm>
            <a:off x="1806575" y="3409950"/>
            <a:ext cx="931863" cy="558800"/>
            <a:chOff x="0" y="0"/>
            <a:chExt cx="931862" cy="558799"/>
          </a:xfrm>
        </p:grpSpPr>
        <p:sp>
          <p:nvSpPr>
            <p:cNvPr id="319" name="Rectangle"/>
            <p:cNvSpPr/>
            <p:nvPr/>
          </p:nvSpPr>
          <p:spPr>
            <a:xfrm>
              <a:off x="0" y="0"/>
              <a:ext cx="931863" cy="558800"/>
            </a:xfrm>
            <a:prstGeom prst="rect">
              <a:avLst/>
            </a:prstGeom>
            <a:solidFill>
              <a:srgbClr val="E2E2FF"/>
            </a:solidFill>
            <a:ln w="25400" cap="flat">
              <a:solidFill>
                <a:srgbClr val="BCBCBC"/>
              </a:solidFill>
              <a:prstDash val="solid"/>
              <a:round/>
            </a:ln>
            <a:effectLst/>
          </p:spPr>
          <p:txBody>
            <a:bodyPr wrap="square" lIns="45719" tIns="45719" rIns="45719" bIns="45719" numCol="1" anchor="ctr">
              <a:noAutofit/>
            </a:bodyPr>
            <a:lstStyle/>
            <a:p>
              <a:pPr algn="ctr">
                <a:defRPr sz="2800" baseline="-25000"/>
              </a:pPr>
              <a:endParaRPr/>
            </a:p>
          </p:txBody>
        </p:sp>
        <p:sp>
          <p:nvSpPr>
            <p:cNvPr id="320" name="f3"/>
            <p:cNvSpPr txBox="1"/>
            <p:nvPr/>
          </p:nvSpPr>
          <p:spPr>
            <a:xfrm>
              <a:off x="58419" y="2514"/>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3</a:t>
              </a:r>
            </a:p>
          </p:txBody>
        </p:sp>
      </p:grpSp>
      <p:grpSp>
        <p:nvGrpSpPr>
          <p:cNvPr id="324" name="Group"/>
          <p:cNvGrpSpPr/>
          <p:nvPr/>
        </p:nvGrpSpPr>
        <p:grpSpPr>
          <a:xfrm>
            <a:off x="4064000" y="3419475"/>
            <a:ext cx="931863" cy="558800"/>
            <a:chOff x="0" y="0"/>
            <a:chExt cx="931862" cy="558799"/>
          </a:xfrm>
        </p:grpSpPr>
        <p:sp>
          <p:nvSpPr>
            <p:cNvPr id="322" name="Rectangle"/>
            <p:cNvSpPr/>
            <p:nvPr/>
          </p:nvSpPr>
          <p:spPr>
            <a:xfrm>
              <a:off x="0" y="0"/>
              <a:ext cx="931863" cy="558800"/>
            </a:xfrm>
            <a:prstGeom prst="rect">
              <a:avLst/>
            </a:prstGeom>
            <a:solidFill>
              <a:srgbClr val="E2E2FF"/>
            </a:solidFill>
            <a:ln w="25400" cap="flat">
              <a:solidFill>
                <a:srgbClr val="BCBCBC"/>
              </a:solidFill>
              <a:prstDash val="solid"/>
              <a:round/>
            </a:ln>
            <a:effectLst/>
          </p:spPr>
          <p:txBody>
            <a:bodyPr wrap="square" lIns="45719" tIns="45719" rIns="45719" bIns="45719" numCol="1" anchor="ctr">
              <a:noAutofit/>
            </a:bodyPr>
            <a:lstStyle/>
            <a:p>
              <a:pPr algn="ctr">
                <a:defRPr sz="2800" baseline="-25000"/>
              </a:pPr>
              <a:endParaRPr/>
            </a:p>
          </p:txBody>
        </p:sp>
        <p:sp>
          <p:nvSpPr>
            <p:cNvPr id="323" name="f3"/>
            <p:cNvSpPr txBox="1"/>
            <p:nvPr/>
          </p:nvSpPr>
          <p:spPr>
            <a:xfrm>
              <a:off x="58419" y="2514"/>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3</a:t>
              </a:r>
            </a:p>
          </p:txBody>
        </p:sp>
      </p:grpSp>
      <p:grpSp>
        <p:nvGrpSpPr>
          <p:cNvPr id="327" name="Group"/>
          <p:cNvGrpSpPr/>
          <p:nvPr/>
        </p:nvGrpSpPr>
        <p:grpSpPr>
          <a:xfrm>
            <a:off x="6386512" y="3425825"/>
            <a:ext cx="931863" cy="558800"/>
            <a:chOff x="0" y="0"/>
            <a:chExt cx="931862" cy="558799"/>
          </a:xfrm>
        </p:grpSpPr>
        <p:sp>
          <p:nvSpPr>
            <p:cNvPr id="325" name="Rectangle"/>
            <p:cNvSpPr/>
            <p:nvPr/>
          </p:nvSpPr>
          <p:spPr>
            <a:xfrm>
              <a:off x="0" y="0"/>
              <a:ext cx="931863" cy="558800"/>
            </a:xfrm>
            <a:prstGeom prst="rect">
              <a:avLst/>
            </a:prstGeom>
            <a:solidFill>
              <a:srgbClr val="E2E2FF"/>
            </a:solidFill>
            <a:ln w="25400" cap="flat">
              <a:solidFill>
                <a:srgbClr val="BCBCBC"/>
              </a:solidFill>
              <a:prstDash val="solid"/>
              <a:round/>
            </a:ln>
            <a:effectLst/>
          </p:spPr>
          <p:txBody>
            <a:bodyPr wrap="square" lIns="45719" tIns="45719" rIns="45719" bIns="45719" numCol="1" anchor="ctr">
              <a:noAutofit/>
            </a:bodyPr>
            <a:lstStyle/>
            <a:p>
              <a:pPr algn="ctr">
                <a:defRPr sz="2800" baseline="-25000"/>
              </a:pPr>
              <a:endParaRPr/>
            </a:p>
          </p:txBody>
        </p:sp>
        <p:sp>
          <p:nvSpPr>
            <p:cNvPr id="326" name="f3"/>
            <p:cNvSpPr txBox="1"/>
            <p:nvPr/>
          </p:nvSpPr>
          <p:spPr>
            <a:xfrm>
              <a:off x="58419" y="2514"/>
              <a:ext cx="815024" cy="55377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pPr>
              <a:r>
                <a:t>f</a:t>
              </a:r>
              <a:r>
                <a:rPr baseline="-25000"/>
                <a:t>3</a:t>
              </a:r>
            </a:p>
          </p:txBody>
        </p:sp>
      </p:grpSp>
      <p:sp>
        <p:nvSpPr>
          <p:cNvPr id="328" name="Line"/>
          <p:cNvSpPr/>
          <p:nvPr/>
        </p:nvSpPr>
        <p:spPr>
          <a:xfrm flipV="1">
            <a:off x="2267902" y="3993197"/>
            <a:ext cx="1" cy="269876"/>
          </a:xfrm>
          <a:prstGeom prst="line">
            <a:avLst/>
          </a:prstGeom>
          <a:ln w="38100">
            <a:solidFill>
              <a:srgbClr val="000000"/>
            </a:solidFill>
            <a:tailEnd type="triangle"/>
          </a:ln>
        </p:spPr>
        <p:txBody>
          <a:bodyPr lIns="45719" rIns="45719"/>
          <a:lstStyle/>
          <a:p>
            <a:endParaRPr/>
          </a:p>
        </p:txBody>
      </p:sp>
      <p:sp>
        <p:nvSpPr>
          <p:cNvPr id="329" name="Line"/>
          <p:cNvSpPr/>
          <p:nvPr/>
        </p:nvSpPr>
        <p:spPr>
          <a:xfrm flipV="1">
            <a:off x="4553902" y="4021772"/>
            <a:ext cx="1" cy="269876"/>
          </a:xfrm>
          <a:prstGeom prst="line">
            <a:avLst/>
          </a:prstGeom>
          <a:ln w="38100">
            <a:solidFill>
              <a:srgbClr val="000000"/>
            </a:solidFill>
            <a:tailEnd type="triangle"/>
          </a:ln>
        </p:spPr>
        <p:txBody>
          <a:bodyPr lIns="45719" rIns="45719"/>
          <a:lstStyle/>
          <a:p>
            <a:endParaRPr/>
          </a:p>
        </p:txBody>
      </p:sp>
      <p:sp>
        <p:nvSpPr>
          <p:cNvPr id="330" name="Line"/>
          <p:cNvSpPr/>
          <p:nvPr/>
        </p:nvSpPr>
        <p:spPr>
          <a:xfrm flipV="1">
            <a:off x="6874827" y="4026534"/>
            <a:ext cx="1" cy="269876"/>
          </a:xfrm>
          <a:prstGeom prst="line">
            <a:avLst/>
          </a:prstGeom>
          <a:ln w="38100">
            <a:solidFill>
              <a:srgbClr val="000000"/>
            </a:solidFill>
            <a:tailEnd type="triangle"/>
          </a:ln>
        </p:spPr>
        <p:txBody>
          <a:bodyPr lIns="45719" rIns="45719"/>
          <a:lstStyle/>
          <a:p>
            <a:endParaRPr/>
          </a:p>
        </p:txBody>
      </p:sp>
      <p:sp>
        <p:nvSpPr>
          <p:cNvPr id="331" name="Line"/>
          <p:cNvSpPr/>
          <p:nvPr/>
        </p:nvSpPr>
        <p:spPr>
          <a:xfrm>
            <a:off x="2253614" y="3151822"/>
            <a:ext cx="1" cy="269876"/>
          </a:xfrm>
          <a:prstGeom prst="line">
            <a:avLst/>
          </a:prstGeom>
          <a:ln w="38100">
            <a:solidFill>
              <a:srgbClr val="000000"/>
            </a:solidFill>
            <a:tailEnd type="triangle"/>
          </a:ln>
        </p:spPr>
        <p:txBody>
          <a:bodyPr lIns="45719" rIns="45719"/>
          <a:lstStyle/>
          <a:p>
            <a:endParaRPr/>
          </a:p>
        </p:txBody>
      </p:sp>
      <p:sp>
        <p:nvSpPr>
          <p:cNvPr id="332" name="Line"/>
          <p:cNvSpPr/>
          <p:nvPr/>
        </p:nvSpPr>
        <p:spPr>
          <a:xfrm>
            <a:off x="4539615" y="3180397"/>
            <a:ext cx="1" cy="271463"/>
          </a:xfrm>
          <a:prstGeom prst="line">
            <a:avLst/>
          </a:prstGeom>
          <a:ln w="38100">
            <a:solidFill>
              <a:srgbClr val="000000"/>
            </a:solidFill>
            <a:tailEnd type="triangle"/>
          </a:ln>
        </p:spPr>
        <p:txBody>
          <a:bodyPr lIns="45719" rIns="45719"/>
          <a:lstStyle/>
          <a:p>
            <a:endParaRPr/>
          </a:p>
        </p:txBody>
      </p:sp>
      <p:sp>
        <p:nvSpPr>
          <p:cNvPr id="333" name="Line"/>
          <p:cNvSpPr/>
          <p:nvPr/>
        </p:nvSpPr>
        <p:spPr>
          <a:xfrm>
            <a:off x="6860540" y="3186747"/>
            <a:ext cx="1" cy="269876"/>
          </a:xfrm>
          <a:prstGeom prst="line">
            <a:avLst/>
          </a:prstGeom>
          <a:ln w="38100">
            <a:solidFill>
              <a:srgbClr val="000000"/>
            </a:solidFill>
            <a:tailEnd type="triangle"/>
          </a:ln>
        </p:spPr>
        <p:txBody>
          <a:bodyPr lIns="45719" rIns="45719"/>
          <a:lstStyle/>
          <a:p>
            <a:endParaRPr/>
          </a:p>
        </p:txBody>
      </p:sp>
      <p:grpSp>
        <p:nvGrpSpPr>
          <p:cNvPr id="336" name="Group"/>
          <p:cNvGrpSpPr/>
          <p:nvPr/>
        </p:nvGrpSpPr>
        <p:grpSpPr>
          <a:xfrm>
            <a:off x="3136900" y="3179762"/>
            <a:ext cx="508000" cy="931863"/>
            <a:chOff x="0" y="0"/>
            <a:chExt cx="508000" cy="931862"/>
          </a:xfrm>
        </p:grpSpPr>
        <p:sp>
          <p:nvSpPr>
            <p:cNvPr id="334"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35" name="p1"/>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p</a:t>
              </a:r>
              <a:r>
                <a:rPr baseline="30000"/>
                <a:t>1</a:t>
              </a:r>
            </a:p>
          </p:txBody>
        </p:sp>
      </p:grpSp>
      <p:grpSp>
        <p:nvGrpSpPr>
          <p:cNvPr id="339" name="Group"/>
          <p:cNvGrpSpPr/>
          <p:nvPr/>
        </p:nvGrpSpPr>
        <p:grpSpPr>
          <a:xfrm>
            <a:off x="5416550" y="3206750"/>
            <a:ext cx="508000" cy="931863"/>
            <a:chOff x="0" y="0"/>
            <a:chExt cx="508000" cy="931862"/>
          </a:xfrm>
        </p:grpSpPr>
        <p:sp>
          <p:nvSpPr>
            <p:cNvPr id="337"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38" name="p2"/>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p</a:t>
              </a:r>
              <a:r>
                <a:rPr baseline="30000"/>
                <a:t>2</a:t>
              </a:r>
            </a:p>
          </p:txBody>
        </p:sp>
      </p:grpSp>
      <p:grpSp>
        <p:nvGrpSpPr>
          <p:cNvPr id="342" name="Group"/>
          <p:cNvGrpSpPr/>
          <p:nvPr/>
        </p:nvGrpSpPr>
        <p:grpSpPr>
          <a:xfrm>
            <a:off x="7721600" y="3206750"/>
            <a:ext cx="508000" cy="931863"/>
            <a:chOff x="0" y="0"/>
            <a:chExt cx="508000" cy="931862"/>
          </a:xfrm>
        </p:grpSpPr>
        <p:sp>
          <p:nvSpPr>
            <p:cNvPr id="340" name="Rectangle"/>
            <p:cNvSpPr/>
            <p:nvPr/>
          </p:nvSpPr>
          <p:spPr>
            <a:xfrm>
              <a:off x="0" y="0"/>
              <a:ext cx="508000" cy="9318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41" name="p3"/>
            <p:cNvSpPr txBox="1"/>
            <p:nvPr/>
          </p:nvSpPr>
          <p:spPr>
            <a:xfrm>
              <a:off x="58419" y="19627"/>
              <a:ext cx="391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p</a:t>
              </a:r>
              <a:r>
                <a:rPr baseline="30000"/>
                <a:t>3</a:t>
              </a:r>
            </a:p>
          </p:txBody>
        </p:sp>
      </p:grpSp>
      <p:sp>
        <p:nvSpPr>
          <p:cNvPr id="343" name="Line"/>
          <p:cNvSpPr/>
          <p:nvPr/>
        </p:nvSpPr>
        <p:spPr>
          <a:xfrm>
            <a:off x="2725737" y="3656012"/>
            <a:ext cx="390526" cy="1"/>
          </a:xfrm>
          <a:prstGeom prst="line">
            <a:avLst/>
          </a:prstGeom>
          <a:ln w="38100">
            <a:solidFill>
              <a:srgbClr val="000000"/>
            </a:solidFill>
            <a:tailEnd type="triangle"/>
          </a:ln>
        </p:spPr>
        <p:txBody>
          <a:bodyPr lIns="45719" rIns="45719"/>
          <a:lstStyle/>
          <a:p>
            <a:endParaRPr/>
          </a:p>
        </p:txBody>
      </p:sp>
      <p:sp>
        <p:nvSpPr>
          <p:cNvPr id="344" name="Line"/>
          <p:cNvSpPr/>
          <p:nvPr/>
        </p:nvSpPr>
        <p:spPr>
          <a:xfrm>
            <a:off x="5011737" y="3684587"/>
            <a:ext cx="390526" cy="1"/>
          </a:xfrm>
          <a:prstGeom prst="line">
            <a:avLst/>
          </a:prstGeom>
          <a:ln w="38100">
            <a:solidFill>
              <a:srgbClr val="000000"/>
            </a:solidFill>
            <a:tailEnd type="triangle"/>
          </a:ln>
        </p:spPr>
        <p:txBody>
          <a:bodyPr lIns="45719" rIns="45719"/>
          <a:lstStyle/>
          <a:p>
            <a:endParaRPr/>
          </a:p>
        </p:txBody>
      </p:sp>
      <p:sp>
        <p:nvSpPr>
          <p:cNvPr id="345" name="Line"/>
          <p:cNvSpPr/>
          <p:nvPr/>
        </p:nvSpPr>
        <p:spPr>
          <a:xfrm>
            <a:off x="7332662" y="3689350"/>
            <a:ext cx="388938" cy="0"/>
          </a:xfrm>
          <a:prstGeom prst="line">
            <a:avLst/>
          </a:prstGeom>
          <a:ln w="38100">
            <a:solidFill>
              <a:srgbClr val="000000"/>
            </a:solidFill>
            <a:tailEnd type="triangle"/>
          </a:ln>
        </p:spPr>
        <p:txBody>
          <a:bodyPr lIns="45719" rIns="45719"/>
          <a:lstStyle/>
          <a:p>
            <a:endParaRPr/>
          </a:p>
        </p:txBody>
      </p:sp>
      <p:sp>
        <p:nvSpPr>
          <p:cNvPr id="346" name="p=f3(y,z)"/>
          <p:cNvSpPr txBox="1"/>
          <p:nvPr/>
        </p:nvSpPr>
        <p:spPr>
          <a:xfrm>
            <a:off x="350520" y="3505200"/>
            <a:ext cx="940443"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p=f</a:t>
            </a:r>
            <a:r>
              <a:rPr baseline="-25000"/>
              <a:t>3</a:t>
            </a:r>
            <a:r>
              <a:t>(y,z)</a:t>
            </a:r>
          </a:p>
        </p:txBody>
      </p:sp>
      <p:sp>
        <p:nvSpPr>
          <p:cNvPr id="347" name="y,h=f1(x,h)"/>
          <p:cNvSpPr txBox="1"/>
          <p:nvPr/>
        </p:nvSpPr>
        <p:spPr>
          <a:xfrm>
            <a:off x="4922520" y="152400"/>
            <a:ext cx="1131092"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y,h=f</a:t>
            </a:r>
            <a:r>
              <a:rPr baseline="-25000"/>
              <a:t>1</a:t>
            </a:r>
            <a:r>
              <a:t>(x,h)</a:t>
            </a:r>
          </a:p>
        </p:txBody>
      </p:sp>
      <p:sp>
        <p:nvSpPr>
          <p:cNvPr id="348" name="z,g = f2(g,x)"/>
          <p:cNvSpPr txBox="1"/>
          <p:nvPr/>
        </p:nvSpPr>
        <p:spPr>
          <a:xfrm>
            <a:off x="6598919" y="152400"/>
            <a:ext cx="1275084" cy="394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z,g = f</a:t>
            </a:r>
            <a:r>
              <a:rPr baseline="-25000"/>
              <a:t>2</a:t>
            </a:r>
            <a:r>
              <a:t>(g,x)</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2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2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3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231"/>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23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8" nodeType="afterEffect">
                                  <p:stCondLst>
                                    <p:cond delay="0"/>
                                  </p:stCondLst>
                                  <p:iterate>
                                    <p:tmAbs val="0"/>
                                  </p:iterate>
                                  <p:childTnLst>
                                    <p:set>
                                      <p:cBhvr>
                                        <p:cTn id="27" fill="hold"/>
                                        <p:tgtEl>
                                          <p:spTgt spid="233"/>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9" nodeType="afterEffect">
                                  <p:stCondLst>
                                    <p:cond delay="0"/>
                                  </p:stCondLst>
                                  <p:iterate>
                                    <p:tmAbs val="0"/>
                                  </p:iterate>
                                  <p:childTnLst>
                                    <p:set>
                                      <p:cBhvr>
                                        <p:cTn id="30" fill="hold"/>
                                        <p:tgtEl>
                                          <p:spTgt spid="23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10" nodeType="afterEffect">
                                  <p:stCondLst>
                                    <p:cond delay="0"/>
                                  </p:stCondLst>
                                  <p:iterate>
                                    <p:tmAbs val="0"/>
                                  </p:iterate>
                                  <p:childTnLst>
                                    <p:set>
                                      <p:cBhvr>
                                        <p:cTn id="33" fill="hold"/>
                                        <p:tgtEl>
                                          <p:spTgt spid="23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11" nodeType="afterEffect">
                                  <p:stCondLst>
                                    <p:cond delay="0"/>
                                  </p:stCondLst>
                                  <p:iterate>
                                    <p:tmAbs val="0"/>
                                  </p:iterate>
                                  <p:childTnLst>
                                    <p:set>
                                      <p:cBhvr>
                                        <p:cTn id="36" fill="hold"/>
                                        <p:tgtEl>
                                          <p:spTgt spid="24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12" nodeType="afterEffect">
                                  <p:stCondLst>
                                    <p:cond delay="0"/>
                                  </p:stCondLst>
                                  <p:iterate>
                                    <p:tmAbs val="0"/>
                                  </p:iterate>
                                  <p:childTnLst>
                                    <p:set>
                                      <p:cBhvr>
                                        <p:cTn id="39" fill="hold"/>
                                        <p:tgtEl>
                                          <p:spTgt spid="243"/>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13" nodeType="afterEffect">
                                  <p:stCondLst>
                                    <p:cond delay="0"/>
                                  </p:stCondLst>
                                  <p:iterate>
                                    <p:tmAbs val="0"/>
                                  </p:iterate>
                                  <p:childTnLst>
                                    <p:set>
                                      <p:cBhvr>
                                        <p:cTn id="42" fill="hold"/>
                                        <p:tgtEl>
                                          <p:spTgt spid="246"/>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14" nodeType="afterEffect">
                                  <p:stCondLst>
                                    <p:cond delay="0"/>
                                  </p:stCondLst>
                                  <p:iterate>
                                    <p:tmAbs val="0"/>
                                  </p:iterate>
                                  <p:childTnLst>
                                    <p:set>
                                      <p:cBhvr>
                                        <p:cTn id="45" fill="hold"/>
                                        <p:tgtEl>
                                          <p:spTgt spid="247"/>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15" nodeType="afterEffect">
                                  <p:stCondLst>
                                    <p:cond delay="0"/>
                                  </p:stCondLst>
                                  <p:iterate>
                                    <p:tmAbs val="0"/>
                                  </p:iterate>
                                  <p:childTnLst>
                                    <p:set>
                                      <p:cBhvr>
                                        <p:cTn id="48" fill="hold"/>
                                        <p:tgtEl>
                                          <p:spTgt spid="248"/>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6" nodeType="afterEffect">
                                  <p:stCondLst>
                                    <p:cond delay="0"/>
                                  </p:stCondLst>
                                  <p:iterate>
                                    <p:tmAbs val="0"/>
                                  </p:iterate>
                                  <p:childTnLst>
                                    <p:set>
                                      <p:cBhvr>
                                        <p:cTn id="51" fill="hold"/>
                                        <p:tgtEl>
                                          <p:spTgt spid="249"/>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17" nodeType="afterEffect">
                                  <p:stCondLst>
                                    <p:cond delay="0"/>
                                  </p:stCondLst>
                                  <p:iterate>
                                    <p:tmAbs val="0"/>
                                  </p:iterate>
                                  <p:childTnLst>
                                    <p:set>
                                      <p:cBhvr>
                                        <p:cTn id="54" fill="hold"/>
                                        <p:tgtEl>
                                          <p:spTgt spid="250"/>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18" nodeType="afterEffect">
                                  <p:stCondLst>
                                    <p:cond delay="0"/>
                                  </p:stCondLst>
                                  <p:iterate>
                                    <p:tmAbs val="0"/>
                                  </p:iterate>
                                  <p:childTnLst>
                                    <p:set>
                                      <p:cBhvr>
                                        <p:cTn id="57" fill="hold"/>
                                        <p:tgtEl>
                                          <p:spTgt spid="25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19" nodeType="afterEffect">
                                  <p:stCondLst>
                                    <p:cond delay="0"/>
                                  </p:stCondLst>
                                  <p:iterate>
                                    <p:tmAbs val="0"/>
                                  </p:iterate>
                                  <p:childTnLst>
                                    <p:set>
                                      <p:cBhvr>
                                        <p:cTn id="60" fill="hold"/>
                                        <p:tgtEl>
                                          <p:spTgt spid="256"/>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20" nodeType="afterEffect">
                                  <p:stCondLst>
                                    <p:cond delay="0"/>
                                  </p:stCondLst>
                                  <p:iterate>
                                    <p:tmAbs val="0"/>
                                  </p:iterate>
                                  <p:childTnLst>
                                    <p:set>
                                      <p:cBhvr>
                                        <p:cTn id="63" fill="hold"/>
                                        <p:tgtEl>
                                          <p:spTgt spid="259"/>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21" nodeType="afterEffect">
                                  <p:stCondLst>
                                    <p:cond delay="0"/>
                                  </p:stCondLst>
                                  <p:iterate>
                                    <p:tmAbs val="0"/>
                                  </p:iterate>
                                  <p:childTnLst>
                                    <p:set>
                                      <p:cBhvr>
                                        <p:cTn id="66" fill="hold"/>
                                        <p:tgtEl>
                                          <p:spTgt spid="262"/>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22" nodeType="afterEffect">
                                  <p:stCondLst>
                                    <p:cond delay="0"/>
                                  </p:stCondLst>
                                  <p:iterate>
                                    <p:tmAbs val="0"/>
                                  </p:iterate>
                                  <p:childTnLst>
                                    <p:set>
                                      <p:cBhvr>
                                        <p:cTn id="69" fill="hold"/>
                                        <p:tgtEl>
                                          <p:spTgt spid="263"/>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23" nodeType="afterEffect">
                                  <p:stCondLst>
                                    <p:cond delay="0"/>
                                  </p:stCondLst>
                                  <p:iterate>
                                    <p:tmAbs val="0"/>
                                  </p:iterate>
                                  <p:childTnLst>
                                    <p:set>
                                      <p:cBhvr>
                                        <p:cTn id="72" fill="hold"/>
                                        <p:tgtEl>
                                          <p:spTgt spid="264"/>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24" nodeType="afterEffect">
                                  <p:stCondLst>
                                    <p:cond delay="0"/>
                                  </p:stCondLst>
                                  <p:iterate>
                                    <p:tmAbs val="0"/>
                                  </p:iterate>
                                  <p:childTnLst>
                                    <p:set>
                                      <p:cBhvr>
                                        <p:cTn id="75" fill="hold"/>
                                        <p:tgtEl>
                                          <p:spTgt spid="26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25" nodeType="afterEffect">
                                  <p:stCondLst>
                                    <p:cond delay="0"/>
                                  </p:stCondLst>
                                  <p:iterate>
                                    <p:tmAbs val="0"/>
                                  </p:iterate>
                                  <p:childTnLst>
                                    <p:set>
                                      <p:cBhvr>
                                        <p:cTn id="78" fill="hold"/>
                                        <p:tgtEl>
                                          <p:spTgt spid="2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6" nodeType="clickEffect">
                                  <p:stCondLst>
                                    <p:cond delay="0"/>
                                  </p:stCondLst>
                                  <p:iterate>
                                    <p:tmAbs val="0"/>
                                  </p:iterate>
                                  <p:childTnLst>
                                    <p:set>
                                      <p:cBhvr>
                                        <p:cTn id="82" fill="hold"/>
                                        <p:tgtEl>
                                          <p:spTgt spid="269"/>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27" nodeType="afterEffect">
                                  <p:stCondLst>
                                    <p:cond delay="0"/>
                                  </p:stCondLst>
                                  <p:iterate>
                                    <p:tmAbs val="0"/>
                                  </p:iterate>
                                  <p:childTnLst>
                                    <p:set>
                                      <p:cBhvr>
                                        <p:cTn id="85" fill="hold"/>
                                        <p:tgtEl>
                                          <p:spTgt spid="272"/>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28" nodeType="afterEffect">
                                  <p:stCondLst>
                                    <p:cond delay="0"/>
                                  </p:stCondLst>
                                  <p:iterate>
                                    <p:tmAbs val="0"/>
                                  </p:iterate>
                                  <p:childTnLst>
                                    <p:set>
                                      <p:cBhvr>
                                        <p:cTn id="88" fill="hold"/>
                                        <p:tgtEl>
                                          <p:spTgt spid="275"/>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29" nodeType="afterEffect">
                                  <p:stCondLst>
                                    <p:cond delay="0"/>
                                  </p:stCondLst>
                                  <p:iterate>
                                    <p:tmAbs val="0"/>
                                  </p:iterate>
                                  <p:childTnLst>
                                    <p:set>
                                      <p:cBhvr>
                                        <p:cTn id="91" fill="hold"/>
                                        <p:tgtEl>
                                          <p:spTgt spid="276"/>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30" nodeType="afterEffect">
                                  <p:stCondLst>
                                    <p:cond delay="0"/>
                                  </p:stCondLst>
                                  <p:iterate>
                                    <p:tmAbs val="0"/>
                                  </p:iterate>
                                  <p:childTnLst>
                                    <p:set>
                                      <p:cBhvr>
                                        <p:cTn id="94" fill="hold"/>
                                        <p:tgtEl>
                                          <p:spTgt spid="277"/>
                                        </p:tgtEl>
                                        <p:attrNameLst>
                                          <p:attrName>style.visibility</p:attrName>
                                        </p:attrNameLst>
                                      </p:cBhvr>
                                      <p:to>
                                        <p:strVal val="visible"/>
                                      </p:to>
                                    </p:set>
                                  </p:childTnLst>
                                </p:cTn>
                              </p:par>
                            </p:childTnLst>
                          </p:cTn>
                        </p:par>
                        <p:par>
                          <p:cTn id="95" fill="hold">
                            <p:stCondLst>
                              <p:cond delay="0"/>
                            </p:stCondLst>
                            <p:childTnLst>
                              <p:par>
                                <p:cTn id="96" presetID="1" presetClass="entr" presetSubtype="0" fill="hold" grpId="31" nodeType="afterEffect">
                                  <p:stCondLst>
                                    <p:cond delay="0"/>
                                  </p:stCondLst>
                                  <p:iterate>
                                    <p:tmAbs val="0"/>
                                  </p:iterate>
                                  <p:childTnLst>
                                    <p:set>
                                      <p:cBhvr>
                                        <p:cTn id="97" fill="hold"/>
                                        <p:tgtEl>
                                          <p:spTgt spid="278"/>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32" nodeType="afterEffect">
                                  <p:stCondLst>
                                    <p:cond delay="0"/>
                                  </p:stCondLst>
                                  <p:iterate>
                                    <p:tmAbs val="0"/>
                                  </p:iterate>
                                  <p:childTnLst>
                                    <p:set>
                                      <p:cBhvr>
                                        <p:cTn id="100" fill="hold"/>
                                        <p:tgtEl>
                                          <p:spTgt spid="279"/>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33" nodeType="afterEffect">
                                  <p:stCondLst>
                                    <p:cond delay="0"/>
                                  </p:stCondLst>
                                  <p:iterate>
                                    <p:tmAbs val="0"/>
                                  </p:iterate>
                                  <p:childTnLst>
                                    <p:set>
                                      <p:cBhvr>
                                        <p:cTn id="103" fill="hold"/>
                                        <p:tgtEl>
                                          <p:spTgt spid="282"/>
                                        </p:tgtEl>
                                        <p:attrNameLst>
                                          <p:attrName>style.visibility</p:attrName>
                                        </p:attrNameLst>
                                      </p:cBhvr>
                                      <p:to>
                                        <p:strVal val="visible"/>
                                      </p:to>
                                    </p:set>
                                  </p:childTnLst>
                                </p:cTn>
                              </p:par>
                            </p:childTnLst>
                          </p:cTn>
                        </p:par>
                        <p:par>
                          <p:cTn id="104" fill="hold">
                            <p:stCondLst>
                              <p:cond delay="0"/>
                            </p:stCondLst>
                            <p:childTnLst>
                              <p:par>
                                <p:cTn id="105" presetID="1" presetClass="entr" presetSubtype="0" fill="hold" grpId="34" nodeType="afterEffect">
                                  <p:stCondLst>
                                    <p:cond delay="0"/>
                                  </p:stCondLst>
                                  <p:iterate>
                                    <p:tmAbs val="0"/>
                                  </p:iterate>
                                  <p:childTnLst>
                                    <p:set>
                                      <p:cBhvr>
                                        <p:cTn id="106" fill="hold"/>
                                        <p:tgtEl>
                                          <p:spTgt spid="285"/>
                                        </p:tgtEl>
                                        <p:attrNameLst>
                                          <p:attrName>style.visibility</p:attrName>
                                        </p:attrNameLst>
                                      </p:cBhvr>
                                      <p:to>
                                        <p:strVal val="visible"/>
                                      </p:to>
                                    </p:set>
                                  </p:childTnLst>
                                </p:cTn>
                              </p:par>
                            </p:childTnLst>
                          </p:cTn>
                        </p:par>
                        <p:par>
                          <p:cTn id="107" fill="hold">
                            <p:stCondLst>
                              <p:cond delay="0"/>
                            </p:stCondLst>
                            <p:childTnLst>
                              <p:par>
                                <p:cTn id="108" presetID="1" presetClass="entr" presetSubtype="0" fill="hold" grpId="35" nodeType="afterEffect">
                                  <p:stCondLst>
                                    <p:cond delay="0"/>
                                  </p:stCondLst>
                                  <p:iterate>
                                    <p:tmAbs val="0"/>
                                  </p:iterate>
                                  <p:childTnLst>
                                    <p:set>
                                      <p:cBhvr>
                                        <p:cTn id="109" fill="hold"/>
                                        <p:tgtEl>
                                          <p:spTgt spid="286"/>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36" nodeType="afterEffect">
                                  <p:stCondLst>
                                    <p:cond delay="0"/>
                                  </p:stCondLst>
                                  <p:iterate>
                                    <p:tmAbs val="0"/>
                                  </p:iterate>
                                  <p:childTnLst>
                                    <p:set>
                                      <p:cBhvr>
                                        <p:cTn id="112" fill="hold"/>
                                        <p:tgtEl>
                                          <p:spTgt spid="287"/>
                                        </p:tgtEl>
                                        <p:attrNameLst>
                                          <p:attrName>style.visibility</p:attrName>
                                        </p:attrNameLst>
                                      </p:cBhvr>
                                      <p:to>
                                        <p:strVal val="visible"/>
                                      </p:to>
                                    </p:set>
                                  </p:childTnLst>
                                </p:cTn>
                              </p:par>
                            </p:childTnLst>
                          </p:cTn>
                        </p:par>
                        <p:par>
                          <p:cTn id="113" fill="hold">
                            <p:stCondLst>
                              <p:cond delay="0"/>
                            </p:stCondLst>
                            <p:childTnLst>
                              <p:par>
                                <p:cTn id="114" presetID="1" presetClass="entr" presetSubtype="0" fill="hold" grpId="37" nodeType="afterEffect">
                                  <p:stCondLst>
                                    <p:cond delay="0"/>
                                  </p:stCondLst>
                                  <p:iterate>
                                    <p:tmAbs val="0"/>
                                  </p:iterate>
                                  <p:childTnLst>
                                    <p:set>
                                      <p:cBhvr>
                                        <p:cTn id="115" fill="hold"/>
                                        <p:tgtEl>
                                          <p:spTgt spid="288"/>
                                        </p:tgtEl>
                                        <p:attrNameLst>
                                          <p:attrName>style.visibility</p:attrName>
                                        </p:attrNameLst>
                                      </p:cBhvr>
                                      <p:to>
                                        <p:strVal val="visible"/>
                                      </p:to>
                                    </p:set>
                                  </p:childTnLst>
                                </p:cTn>
                              </p:par>
                            </p:childTnLst>
                          </p:cTn>
                        </p:par>
                        <p:par>
                          <p:cTn id="116" fill="hold">
                            <p:stCondLst>
                              <p:cond delay="0"/>
                            </p:stCondLst>
                            <p:childTnLst>
                              <p:par>
                                <p:cTn id="117" presetID="1" presetClass="entr" presetSubtype="0" fill="hold" grpId="38" nodeType="afterEffect">
                                  <p:stCondLst>
                                    <p:cond delay="0"/>
                                  </p:stCondLst>
                                  <p:iterate>
                                    <p:tmAbs val="0"/>
                                  </p:iterate>
                                  <p:childTnLst>
                                    <p:set>
                                      <p:cBhvr>
                                        <p:cTn id="118" fill="hold"/>
                                        <p:tgtEl>
                                          <p:spTgt spid="289"/>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grpId="39" nodeType="afterEffect">
                                  <p:stCondLst>
                                    <p:cond delay="0"/>
                                  </p:stCondLst>
                                  <p:iterate>
                                    <p:tmAbs val="0"/>
                                  </p:iterate>
                                  <p:childTnLst>
                                    <p:set>
                                      <p:cBhvr>
                                        <p:cTn id="121" fill="hold"/>
                                        <p:tgtEl>
                                          <p:spTgt spid="292"/>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40" nodeType="afterEffect">
                                  <p:stCondLst>
                                    <p:cond delay="0"/>
                                  </p:stCondLst>
                                  <p:iterate>
                                    <p:tmAbs val="0"/>
                                  </p:iterate>
                                  <p:childTnLst>
                                    <p:set>
                                      <p:cBhvr>
                                        <p:cTn id="124" fill="hold"/>
                                        <p:tgtEl>
                                          <p:spTgt spid="295"/>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grpId="41" nodeType="afterEffect">
                                  <p:stCondLst>
                                    <p:cond delay="0"/>
                                  </p:stCondLst>
                                  <p:iterate>
                                    <p:tmAbs val="0"/>
                                  </p:iterate>
                                  <p:childTnLst>
                                    <p:set>
                                      <p:cBhvr>
                                        <p:cTn id="127" fill="hold"/>
                                        <p:tgtEl>
                                          <p:spTgt spid="296"/>
                                        </p:tgtEl>
                                        <p:attrNameLst>
                                          <p:attrName>style.visibility</p:attrName>
                                        </p:attrNameLst>
                                      </p:cBhvr>
                                      <p:to>
                                        <p:strVal val="visible"/>
                                      </p:to>
                                    </p:set>
                                  </p:childTnLst>
                                </p:cTn>
                              </p:par>
                            </p:childTnLst>
                          </p:cTn>
                        </p:par>
                        <p:par>
                          <p:cTn id="128" fill="hold">
                            <p:stCondLst>
                              <p:cond delay="0"/>
                            </p:stCondLst>
                            <p:childTnLst>
                              <p:par>
                                <p:cTn id="129" presetID="1" presetClass="entr" presetSubtype="0" fill="hold" grpId="42" nodeType="afterEffect">
                                  <p:stCondLst>
                                    <p:cond delay="0"/>
                                  </p:stCondLst>
                                  <p:iterate>
                                    <p:tmAbs val="0"/>
                                  </p:iterate>
                                  <p:childTnLst>
                                    <p:set>
                                      <p:cBhvr>
                                        <p:cTn id="130" fill="hold"/>
                                        <p:tgtEl>
                                          <p:spTgt spid="297"/>
                                        </p:tgtEl>
                                        <p:attrNameLst>
                                          <p:attrName>style.visibility</p:attrName>
                                        </p:attrNameLst>
                                      </p:cBhvr>
                                      <p:to>
                                        <p:strVal val="visible"/>
                                      </p:to>
                                    </p:set>
                                  </p:childTnLst>
                                </p:cTn>
                              </p:par>
                            </p:childTnLst>
                          </p:cTn>
                        </p:par>
                        <p:par>
                          <p:cTn id="131" fill="hold">
                            <p:stCondLst>
                              <p:cond delay="0"/>
                            </p:stCondLst>
                            <p:childTnLst>
                              <p:par>
                                <p:cTn id="132" presetID="1" presetClass="entr" presetSubtype="0" fill="hold" grpId="43" nodeType="afterEffect">
                                  <p:stCondLst>
                                    <p:cond delay="0"/>
                                  </p:stCondLst>
                                  <p:iterate>
                                    <p:tmAbs val="0"/>
                                  </p:iterate>
                                  <p:childTnLst>
                                    <p:set>
                                      <p:cBhvr>
                                        <p:cTn id="133" fill="hold"/>
                                        <p:tgtEl>
                                          <p:spTgt spid="298"/>
                                        </p:tgtEl>
                                        <p:attrNameLst>
                                          <p:attrName>style.visibility</p:attrName>
                                        </p:attrNameLst>
                                      </p:cBhvr>
                                      <p:to>
                                        <p:strVal val="visible"/>
                                      </p:to>
                                    </p:set>
                                  </p:childTnLst>
                                </p:cTn>
                              </p:par>
                            </p:childTnLst>
                          </p:cTn>
                        </p:par>
                        <p:par>
                          <p:cTn id="134" fill="hold">
                            <p:stCondLst>
                              <p:cond delay="0"/>
                            </p:stCondLst>
                            <p:childTnLst>
                              <p:par>
                                <p:cTn id="135" presetID="1" presetClass="entr" presetSubtype="0" fill="hold" grpId="44" nodeType="afterEffect">
                                  <p:stCondLst>
                                    <p:cond delay="0"/>
                                  </p:stCondLst>
                                  <p:iterate>
                                    <p:tmAbs val="0"/>
                                  </p:iterate>
                                  <p:childTnLst>
                                    <p:set>
                                      <p:cBhvr>
                                        <p:cTn id="136" fill="hold"/>
                                        <p:tgtEl>
                                          <p:spTgt spid="299"/>
                                        </p:tgtEl>
                                        <p:attrNameLst>
                                          <p:attrName>style.visibility</p:attrName>
                                        </p:attrNameLst>
                                      </p:cBhvr>
                                      <p:to>
                                        <p:strVal val="visible"/>
                                      </p:to>
                                    </p:set>
                                  </p:childTnLst>
                                </p:cTn>
                              </p:par>
                            </p:childTnLst>
                          </p:cTn>
                        </p:par>
                        <p:par>
                          <p:cTn id="137" fill="hold">
                            <p:stCondLst>
                              <p:cond delay="0"/>
                            </p:stCondLst>
                            <p:childTnLst>
                              <p:par>
                                <p:cTn id="138" presetID="1" presetClass="entr" presetSubtype="0" fill="hold" grpId="45" nodeType="afterEffect">
                                  <p:stCondLst>
                                    <p:cond delay="0"/>
                                  </p:stCondLst>
                                  <p:iterate>
                                    <p:tmAbs val="0"/>
                                  </p:iterate>
                                  <p:childTnLst>
                                    <p:set>
                                      <p:cBhvr>
                                        <p:cTn id="139" fill="hold"/>
                                        <p:tgtEl>
                                          <p:spTgt spid="303"/>
                                        </p:tgtEl>
                                        <p:attrNameLst>
                                          <p:attrName>style.visibility</p:attrName>
                                        </p:attrNameLst>
                                      </p:cBhvr>
                                      <p:to>
                                        <p:strVal val="visible"/>
                                      </p:to>
                                    </p:set>
                                  </p:childTnLst>
                                </p:cTn>
                              </p:par>
                            </p:childTnLst>
                          </p:cTn>
                        </p:par>
                        <p:par>
                          <p:cTn id="140" fill="hold">
                            <p:stCondLst>
                              <p:cond delay="0"/>
                            </p:stCondLst>
                            <p:childTnLst>
                              <p:par>
                                <p:cTn id="141" presetID="1" presetClass="entr" presetSubtype="0" fill="hold" grpId="46" nodeType="afterEffect">
                                  <p:stCondLst>
                                    <p:cond delay="0"/>
                                  </p:stCondLst>
                                  <p:iterate>
                                    <p:tmAbs val="0"/>
                                  </p:iterate>
                                  <p:childTnLst>
                                    <p:set>
                                      <p:cBhvr>
                                        <p:cTn id="142" fill="hold"/>
                                        <p:tgtEl>
                                          <p:spTgt spid="306"/>
                                        </p:tgtEl>
                                        <p:attrNameLst>
                                          <p:attrName>style.visibility</p:attrName>
                                        </p:attrNameLst>
                                      </p:cBhvr>
                                      <p:to>
                                        <p:strVal val="visible"/>
                                      </p:to>
                                    </p:set>
                                  </p:childTnLst>
                                </p:cTn>
                              </p:par>
                            </p:childTnLst>
                          </p:cTn>
                        </p:par>
                        <p:par>
                          <p:cTn id="143" fill="hold">
                            <p:stCondLst>
                              <p:cond delay="0"/>
                            </p:stCondLst>
                            <p:childTnLst>
                              <p:par>
                                <p:cTn id="144" presetID="1" presetClass="entr" presetSubtype="0" fill="hold" grpId="47" nodeType="afterEffect">
                                  <p:stCondLst>
                                    <p:cond delay="0"/>
                                  </p:stCondLst>
                                  <p:iterate>
                                    <p:tmAbs val="0"/>
                                  </p:iterate>
                                  <p:childTnLst>
                                    <p:set>
                                      <p:cBhvr>
                                        <p:cTn id="145" fill="hold"/>
                                        <p:tgtEl>
                                          <p:spTgt spid="309"/>
                                        </p:tgtEl>
                                        <p:attrNameLst>
                                          <p:attrName>style.visibility</p:attrName>
                                        </p:attrNameLst>
                                      </p:cBhvr>
                                      <p:to>
                                        <p:strVal val="visible"/>
                                      </p:to>
                                    </p:set>
                                  </p:childTnLst>
                                </p:cTn>
                              </p:par>
                            </p:childTnLst>
                          </p:cTn>
                        </p:par>
                        <p:par>
                          <p:cTn id="146" fill="hold">
                            <p:stCondLst>
                              <p:cond delay="0"/>
                            </p:stCondLst>
                            <p:childTnLst>
                              <p:par>
                                <p:cTn id="147" presetID="1" presetClass="entr" presetSubtype="0" fill="hold" grpId="48" nodeType="afterEffect">
                                  <p:stCondLst>
                                    <p:cond delay="0"/>
                                  </p:stCondLst>
                                  <p:iterate>
                                    <p:tmAbs val="0"/>
                                  </p:iterate>
                                  <p:childTnLst>
                                    <p:set>
                                      <p:cBhvr>
                                        <p:cTn id="148" fill="hold"/>
                                        <p:tgtEl>
                                          <p:spTgt spid="312"/>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grpId="49" nodeType="afterEffect">
                                  <p:stCondLst>
                                    <p:cond delay="0"/>
                                  </p:stCondLst>
                                  <p:iterate>
                                    <p:tmAbs val="0"/>
                                  </p:iterate>
                                  <p:childTnLst>
                                    <p:set>
                                      <p:cBhvr>
                                        <p:cTn id="151" fill="hold"/>
                                        <p:tgtEl>
                                          <p:spTgt spid="315"/>
                                        </p:tgtEl>
                                        <p:attrNameLst>
                                          <p:attrName>style.visibility</p:attrName>
                                        </p:attrNameLst>
                                      </p:cBhvr>
                                      <p:to>
                                        <p:strVal val="visible"/>
                                      </p:to>
                                    </p:set>
                                  </p:childTnLst>
                                </p:cTn>
                              </p:par>
                            </p:childTnLst>
                          </p:cTn>
                        </p:par>
                        <p:par>
                          <p:cTn id="152" fill="hold">
                            <p:stCondLst>
                              <p:cond delay="0"/>
                            </p:stCondLst>
                            <p:childTnLst>
                              <p:par>
                                <p:cTn id="153" presetID="1" presetClass="entr" presetSubtype="0" fill="hold" grpId="50" nodeType="afterEffect">
                                  <p:stCondLst>
                                    <p:cond delay="0"/>
                                  </p:stCondLst>
                                  <p:iterate>
                                    <p:tmAbs val="0"/>
                                  </p:iterate>
                                  <p:childTnLst>
                                    <p:set>
                                      <p:cBhvr>
                                        <p:cTn id="154" fill="hold"/>
                                        <p:tgtEl>
                                          <p:spTgt spid="31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51" nodeType="clickEffect">
                                  <p:stCondLst>
                                    <p:cond delay="0"/>
                                  </p:stCondLst>
                                  <p:iterate>
                                    <p:tmAbs val="0"/>
                                  </p:iterate>
                                  <p:childTnLst>
                                    <p:set>
                                      <p:cBhvr>
                                        <p:cTn id="158" fill="hold"/>
                                        <p:tgtEl>
                                          <p:spTgt spid="32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52" nodeType="clickEffect">
                                  <p:stCondLst>
                                    <p:cond delay="0"/>
                                  </p:stCondLst>
                                  <p:iterate>
                                    <p:tmAbs val="0"/>
                                  </p:iterate>
                                  <p:childTnLst>
                                    <p:set>
                                      <p:cBhvr>
                                        <p:cTn id="162" fill="hold"/>
                                        <p:tgtEl>
                                          <p:spTgt spid="331"/>
                                        </p:tgtEl>
                                        <p:attrNameLst>
                                          <p:attrName>style.visibility</p:attrName>
                                        </p:attrNameLst>
                                      </p:cBhvr>
                                      <p:to>
                                        <p:strVal val="visible"/>
                                      </p:to>
                                    </p:set>
                                  </p:childTnLst>
                                </p:cTn>
                              </p:par>
                            </p:childTnLst>
                          </p:cTn>
                        </p:par>
                        <p:par>
                          <p:cTn id="163" fill="hold">
                            <p:stCondLst>
                              <p:cond delay="0"/>
                            </p:stCondLst>
                            <p:childTnLst>
                              <p:par>
                                <p:cTn id="164" presetID="1" presetClass="entr" presetSubtype="0" fill="hold" grpId="53" nodeType="afterEffect">
                                  <p:stCondLst>
                                    <p:cond delay="0"/>
                                  </p:stCondLst>
                                  <p:iterate>
                                    <p:tmAbs val="0"/>
                                  </p:iterate>
                                  <p:childTnLst>
                                    <p:set>
                                      <p:cBhvr>
                                        <p:cTn id="165" fill="hold"/>
                                        <p:tgtEl>
                                          <p:spTgt spid="328"/>
                                        </p:tgtEl>
                                        <p:attrNameLst>
                                          <p:attrName>style.visibility</p:attrName>
                                        </p:attrNameLst>
                                      </p:cBhvr>
                                      <p:to>
                                        <p:strVal val="visible"/>
                                      </p:to>
                                    </p:set>
                                  </p:childTnLst>
                                </p:cTn>
                              </p:par>
                            </p:childTnLst>
                          </p:cTn>
                        </p:par>
                        <p:par>
                          <p:cTn id="166" fill="hold">
                            <p:stCondLst>
                              <p:cond delay="0"/>
                            </p:stCondLst>
                            <p:childTnLst>
                              <p:par>
                                <p:cTn id="167" presetID="1" presetClass="entr" presetSubtype="0" fill="hold" grpId="54" nodeType="afterEffect">
                                  <p:stCondLst>
                                    <p:cond delay="0"/>
                                  </p:stCondLst>
                                  <p:iterate>
                                    <p:tmAbs val="0"/>
                                  </p:iterate>
                                  <p:childTnLst>
                                    <p:set>
                                      <p:cBhvr>
                                        <p:cTn id="168" fill="hold"/>
                                        <p:tgtEl>
                                          <p:spTgt spid="343"/>
                                        </p:tgtEl>
                                        <p:attrNameLst>
                                          <p:attrName>style.visibility</p:attrName>
                                        </p:attrNameLst>
                                      </p:cBhvr>
                                      <p:to>
                                        <p:strVal val="visible"/>
                                      </p:to>
                                    </p:set>
                                  </p:childTnLst>
                                </p:cTn>
                              </p:par>
                            </p:childTnLst>
                          </p:cTn>
                        </p:par>
                        <p:par>
                          <p:cTn id="169" fill="hold">
                            <p:stCondLst>
                              <p:cond delay="0"/>
                            </p:stCondLst>
                            <p:childTnLst>
                              <p:par>
                                <p:cTn id="170" presetID="1" presetClass="entr" presetSubtype="0" fill="hold" grpId="55" nodeType="afterEffect">
                                  <p:stCondLst>
                                    <p:cond delay="0"/>
                                  </p:stCondLst>
                                  <p:iterate>
                                    <p:tmAbs val="0"/>
                                  </p:iterate>
                                  <p:childTnLst>
                                    <p:set>
                                      <p:cBhvr>
                                        <p:cTn id="171" fill="hold"/>
                                        <p:tgtEl>
                                          <p:spTgt spid="336"/>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56" nodeType="clickEffect">
                                  <p:stCondLst>
                                    <p:cond delay="0"/>
                                  </p:stCondLst>
                                  <p:iterate>
                                    <p:tmAbs val="0"/>
                                  </p:iterate>
                                  <p:childTnLst>
                                    <p:set>
                                      <p:cBhvr>
                                        <p:cTn id="175" fill="hold"/>
                                        <p:tgtEl>
                                          <p:spTgt spid="324"/>
                                        </p:tgtEl>
                                        <p:attrNameLst>
                                          <p:attrName>style.visibility</p:attrName>
                                        </p:attrNameLst>
                                      </p:cBhvr>
                                      <p:to>
                                        <p:strVal val="visible"/>
                                      </p:to>
                                    </p:set>
                                  </p:childTnLst>
                                </p:cTn>
                              </p:par>
                            </p:childTnLst>
                          </p:cTn>
                        </p:par>
                        <p:par>
                          <p:cTn id="176" fill="hold">
                            <p:stCondLst>
                              <p:cond delay="0"/>
                            </p:stCondLst>
                            <p:childTnLst>
                              <p:par>
                                <p:cTn id="177" presetID="1" presetClass="entr" presetSubtype="0" fill="hold" grpId="57" nodeType="afterEffect">
                                  <p:stCondLst>
                                    <p:cond delay="0"/>
                                  </p:stCondLst>
                                  <p:iterate>
                                    <p:tmAbs val="0"/>
                                  </p:iterate>
                                  <p:childTnLst>
                                    <p:set>
                                      <p:cBhvr>
                                        <p:cTn id="178" fill="hold"/>
                                        <p:tgtEl>
                                          <p:spTgt spid="329"/>
                                        </p:tgtEl>
                                        <p:attrNameLst>
                                          <p:attrName>style.visibility</p:attrName>
                                        </p:attrNameLst>
                                      </p:cBhvr>
                                      <p:to>
                                        <p:strVal val="visible"/>
                                      </p:to>
                                    </p:set>
                                  </p:childTnLst>
                                </p:cTn>
                              </p:par>
                            </p:childTnLst>
                          </p:cTn>
                        </p:par>
                        <p:par>
                          <p:cTn id="179" fill="hold">
                            <p:stCondLst>
                              <p:cond delay="0"/>
                            </p:stCondLst>
                            <p:childTnLst>
                              <p:par>
                                <p:cTn id="180" presetID="1" presetClass="entr" presetSubtype="0" fill="hold" grpId="58" nodeType="afterEffect">
                                  <p:stCondLst>
                                    <p:cond delay="0"/>
                                  </p:stCondLst>
                                  <p:iterate>
                                    <p:tmAbs val="0"/>
                                  </p:iterate>
                                  <p:childTnLst>
                                    <p:set>
                                      <p:cBhvr>
                                        <p:cTn id="181" fill="hold"/>
                                        <p:tgtEl>
                                          <p:spTgt spid="332"/>
                                        </p:tgtEl>
                                        <p:attrNameLst>
                                          <p:attrName>style.visibility</p:attrName>
                                        </p:attrNameLst>
                                      </p:cBhvr>
                                      <p:to>
                                        <p:strVal val="visible"/>
                                      </p:to>
                                    </p:set>
                                  </p:childTnLst>
                                </p:cTn>
                              </p:par>
                            </p:childTnLst>
                          </p:cTn>
                        </p:par>
                        <p:par>
                          <p:cTn id="182" fill="hold">
                            <p:stCondLst>
                              <p:cond delay="0"/>
                            </p:stCondLst>
                            <p:childTnLst>
                              <p:par>
                                <p:cTn id="183" presetID="1" presetClass="entr" presetSubtype="0" fill="hold" grpId="59" nodeType="afterEffect">
                                  <p:stCondLst>
                                    <p:cond delay="0"/>
                                  </p:stCondLst>
                                  <p:iterate>
                                    <p:tmAbs val="0"/>
                                  </p:iterate>
                                  <p:childTnLst>
                                    <p:set>
                                      <p:cBhvr>
                                        <p:cTn id="184" fill="hold"/>
                                        <p:tgtEl>
                                          <p:spTgt spid="339"/>
                                        </p:tgtEl>
                                        <p:attrNameLst>
                                          <p:attrName>style.visibility</p:attrName>
                                        </p:attrNameLst>
                                      </p:cBhvr>
                                      <p:to>
                                        <p:strVal val="visible"/>
                                      </p:to>
                                    </p:set>
                                  </p:childTnLst>
                                </p:cTn>
                              </p:par>
                            </p:childTnLst>
                          </p:cTn>
                        </p:par>
                        <p:par>
                          <p:cTn id="185" fill="hold">
                            <p:stCondLst>
                              <p:cond delay="0"/>
                            </p:stCondLst>
                            <p:childTnLst>
                              <p:par>
                                <p:cTn id="186" presetID="1" presetClass="entr" presetSubtype="0" fill="hold" grpId="60" nodeType="afterEffect">
                                  <p:stCondLst>
                                    <p:cond delay="0"/>
                                  </p:stCondLst>
                                  <p:iterate>
                                    <p:tmAbs val="0"/>
                                  </p:iterate>
                                  <p:childTnLst>
                                    <p:set>
                                      <p:cBhvr>
                                        <p:cTn id="187" fill="hold"/>
                                        <p:tgtEl>
                                          <p:spTgt spid="344"/>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61" nodeType="clickEffect">
                                  <p:stCondLst>
                                    <p:cond delay="0"/>
                                  </p:stCondLst>
                                  <p:iterate>
                                    <p:tmAbs val="0"/>
                                  </p:iterate>
                                  <p:childTnLst>
                                    <p:set>
                                      <p:cBhvr>
                                        <p:cTn id="191" fill="hold"/>
                                        <p:tgtEl>
                                          <p:spTgt spid="327"/>
                                        </p:tgtEl>
                                        <p:attrNameLst>
                                          <p:attrName>style.visibility</p:attrName>
                                        </p:attrNameLst>
                                      </p:cBhvr>
                                      <p:to>
                                        <p:strVal val="visible"/>
                                      </p:to>
                                    </p:set>
                                  </p:childTnLst>
                                </p:cTn>
                              </p:par>
                            </p:childTnLst>
                          </p:cTn>
                        </p:par>
                        <p:par>
                          <p:cTn id="192" fill="hold">
                            <p:stCondLst>
                              <p:cond delay="0"/>
                            </p:stCondLst>
                            <p:childTnLst>
                              <p:par>
                                <p:cTn id="193" presetID="1" presetClass="entr" presetSubtype="0" fill="hold" grpId="62" nodeType="afterEffect">
                                  <p:stCondLst>
                                    <p:cond delay="0"/>
                                  </p:stCondLst>
                                  <p:iterate>
                                    <p:tmAbs val="0"/>
                                  </p:iterate>
                                  <p:childTnLst>
                                    <p:set>
                                      <p:cBhvr>
                                        <p:cTn id="194" fill="hold"/>
                                        <p:tgtEl>
                                          <p:spTgt spid="330"/>
                                        </p:tgtEl>
                                        <p:attrNameLst>
                                          <p:attrName>style.visibility</p:attrName>
                                        </p:attrNameLst>
                                      </p:cBhvr>
                                      <p:to>
                                        <p:strVal val="visible"/>
                                      </p:to>
                                    </p:set>
                                  </p:childTnLst>
                                </p:cTn>
                              </p:par>
                            </p:childTnLst>
                          </p:cTn>
                        </p:par>
                        <p:par>
                          <p:cTn id="195" fill="hold">
                            <p:stCondLst>
                              <p:cond delay="0"/>
                            </p:stCondLst>
                            <p:childTnLst>
                              <p:par>
                                <p:cTn id="196" presetID="1" presetClass="entr" presetSubtype="0" fill="hold" grpId="63" nodeType="afterEffect">
                                  <p:stCondLst>
                                    <p:cond delay="0"/>
                                  </p:stCondLst>
                                  <p:iterate>
                                    <p:tmAbs val="0"/>
                                  </p:iterate>
                                  <p:childTnLst>
                                    <p:set>
                                      <p:cBhvr>
                                        <p:cTn id="197" fill="hold"/>
                                        <p:tgtEl>
                                          <p:spTgt spid="333"/>
                                        </p:tgtEl>
                                        <p:attrNameLst>
                                          <p:attrName>style.visibility</p:attrName>
                                        </p:attrNameLst>
                                      </p:cBhvr>
                                      <p:to>
                                        <p:strVal val="visible"/>
                                      </p:to>
                                    </p:set>
                                  </p:childTnLst>
                                </p:cTn>
                              </p:par>
                            </p:childTnLst>
                          </p:cTn>
                        </p:par>
                        <p:par>
                          <p:cTn id="198" fill="hold">
                            <p:stCondLst>
                              <p:cond delay="0"/>
                            </p:stCondLst>
                            <p:childTnLst>
                              <p:par>
                                <p:cTn id="199" presetID="1" presetClass="entr" presetSubtype="0" fill="hold" grpId="64" nodeType="afterEffect">
                                  <p:stCondLst>
                                    <p:cond delay="0"/>
                                  </p:stCondLst>
                                  <p:iterate>
                                    <p:tmAbs val="0"/>
                                  </p:iterate>
                                  <p:childTnLst>
                                    <p:set>
                                      <p:cBhvr>
                                        <p:cTn id="200" fill="hold"/>
                                        <p:tgtEl>
                                          <p:spTgt spid="342"/>
                                        </p:tgtEl>
                                        <p:attrNameLst>
                                          <p:attrName>style.visibility</p:attrName>
                                        </p:attrNameLst>
                                      </p:cBhvr>
                                      <p:to>
                                        <p:strVal val="visible"/>
                                      </p:to>
                                    </p:set>
                                  </p:childTnLst>
                                </p:cTn>
                              </p:par>
                            </p:childTnLst>
                          </p:cTn>
                        </p:par>
                        <p:par>
                          <p:cTn id="201" fill="hold">
                            <p:stCondLst>
                              <p:cond delay="0"/>
                            </p:stCondLst>
                            <p:childTnLst>
                              <p:par>
                                <p:cTn id="202" presetID="1" presetClass="entr" presetSubtype="0" fill="hold" grpId="65" nodeType="afterEffect">
                                  <p:stCondLst>
                                    <p:cond delay="0"/>
                                  </p:stCondLst>
                                  <p:iterate>
                                    <p:tmAbs val="0"/>
                                  </p:iterate>
                                  <p:childTnLst>
                                    <p:set>
                                      <p:cBhvr>
                                        <p:cTn id="203" fill="hold"/>
                                        <p:tgtEl>
                                          <p:spTgt spid="3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animBg="1" advAuto="0"/>
      <p:bldP spid="221" grpId="2" animBg="1" advAuto="0"/>
      <p:bldP spid="224" grpId="3" animBg="1" advAuto="0"/>
      <p:bldP spid="227" grpId="4" animBg="1" advAuto="0"/>
      <p:bldP spid="230" grpId="5" animBg="1" advAuto="0"/>
      <p:bldP spid="231" grpId="6" animBg="1" advAuto="0"/>
      <p:bldP spid="232" grpId="7" animBg="1" advAuto="0"/>
      <p:bldP spid="233" grpId="8" animBg="1" advAuto="0"/>
      <p:bldP spid="234" grpId="9" animBg="1" advAuto="0"/>
      <p:bldP spid="237" grpId="10" animBg="1" advAuto="0"/>
      <p:bldP spid="240" grpId="11" animBg="1" advAuto="0"/>
      <p:bldP spid="243" grpId="12" animBg="1" advAuto="0"/>
      <p:bldP spid="246" grpId="13" animBg="1" advAuto="0"/>
      <p:bldP spid="247" grpId="14" animBg="1" advAuto="0"/>
      <p:bldP spid="248" grpId="15" animBg="1" advAuto="0"/>
      <p:bldP spid="249" grpId="16" animBg="1" advAuto="0"/>
      <p:bldP spid="250" grpId="17" animBg="1" advAuto="0"/>
      <p:bldP spid="253" grpId="18" animBg="1" advAuto="0"/>
      <p:bldP spid="256" grpId="19" animBg="1" advAuto="0"/>
      <p:bldP spid="259" grpId="20" animBg="1" advAuto="0"/>
      <p:bldP spid="262" grpId="21" animBg="1" advAuto="0"/>
      <p:bldP spid="263" grpId="22" animBg="1" advAuto="0"/>
      <p:bldP spid="264" grpId="23" animBg="1" advAuto="0"/>
      <p:bldP spid="265" grpId="24" animBg="1" advAuto="0"/>
      <p:bldP spid="266" grpId="25" animBg="1" advAuto="0"/>
      <p:bldP spid="269" grpId="26" animBg="1" advAuto="0"/>
      <p:bldP spid="272" grpId="27" animBg="1" advAuto="0"/>
      <p:bldP spid="275" grpId="28" animBg="1" advAuto="0"/>
      <p:bldP spid="276" grpId="29" animBg="1" advAuto="0"/>
      <p:bldP spid="277" grpId="30" animBg="1" advAuto="0"/>
      <p:bldP spid="278" grpId="31" animBg="1" advAuto="0"/>
      <p:bldP spid="279" grpId="32" animBg="1" advAuto="0"/>
      <p:bldP spid="282" grpId="33" animBg="1" advAuto="0"/>
      <p:bldP spid="285" grpId="34" animBg="1" advAuto="0"/>
      <p:bldP spid="286" grpId="35" animBg="1" advAuto="0"/>
      <p:bldP spid="287" grpId="36" animBg="1" advAuto="0"/>
      <p:bldP spid="288" grpId="37" animBg="1" advAuto="0"/>
      <p:bldP spid="289" grpId="38" animBg="1" advAuto="0"/>
      <p:bldP spid="292" grpId="39" animBg="1" advAuto="0"/>
      <p:bldP spid="295" grpId="40" animBg="1" advAuto="0"/>
      <p:bldP spid="296" grpId="41" animBg="1" advAuto="0"/>
      <p:bldP spid="297" grpId="42" animBg="1" advAuto="0"/>
      <p:bldP spid="298" grpId="43" animBg="1" advAuto="0"/>
      <p:bldP spid="299" grpId="44" animBg="1" advAuto="0"/>
      <p:bldP spid="303" grpId="45" animBg="1" advAuto="0"/>
      <p:bldP spid="306" grpId="46" animBg="1" advAuto="0"/>
      <p:bldP spid="309" grpId="47" animBg="1" advAuto="0"/>
      <p:bldP spid="312" grpId="48" animBg="1" advAuto="0"/>
      <p:bldP spid="315" grpId="49" animBg="1" advAuto="0"/>
      <p:bldP spid="318" grpId="50" animBg="1" advAuto="0"/>
      <p:bldP spid="321" grpId="51" animBg="1" advAuto="0"/>
      <p:bldP spid="324" grpId="56" animBg="1" advAuto="0"/>
      <p:bldP spid="327" grpId="61" animBg="1" advAuto="0"/>
      <p:bldP spid="328" grpId="53" animBg="1" advAuto="0"/>
      <p:bldP spid="329" grpId="57" animBg="1" advAuto="0"/>
      <p:bldP spid="330" grpId="62" animBg="1" advAuto="0"/>
      <p:bldP spid="331" grpId="52" animBg="1" advAuto="0"/>
      <p:bldP spid="332" grpId="58" animBg="1" advAuto="0"/>
      <p:bldP spid="333" grpId="63" animBg="1" advAuto="0"/>
      <p:bldP spid="336" grpId="55" animBg="1" advAuto="0"/>
      <p:bldP spid="339" grpId="59" animBg="1" advAuto="0"/>
      <p:bldP spid="342" grpId="64" animBg="1" advAuto="0"/>
      <p:bldP spid="343" grpId="54" animBg="1" advAuto="0"/>
      <p:bldP spid="344" grpId="60" animBg="1" advAuto="0"/>
      <p:bldP spid="345" grpId="6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Pyramid RNN"/>
          <p:cNvSpPr txBox="1"/>
          <p:nvPr/>
        </p:nvSpPr>
        <p:spPr>
          <a:xfrm>
            <a:off x="674369" y="717030"/>
            <a:ext cx="7795261" cy="621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3800"/>
            </a:lvl1pPr>
          </a:lstStyle>
          <a:p>
            <a:r>
              <a:t>Pyramid RNN</a:t>
            </a:r>
          </a:p>
        </p:txBody>
      </p:sp>
      <p:sp>
        <p:nvSpPr>
          <p:cNvPr id="351" name="Reducing the number of time steps"/>
          <p:cNvSpPr txBox="1">
            <a:spLocks noGrp="1"/>
          </p:cNvSpPr>
          <p:nvPr>
            <p:ph type="body" idx="4294967295"/>
          </p:nvPr>
        </p:nvSpPr>
        <p:spPr>
          <a:xfrm>
            <a:off x="628650" y="1825624"/>
            <a:ext cx="7886700" cy="4351339"/>
          </a:xfrm>
          <a:prstGeom prst="rect">
            <a:avLst/>
          </a:prstGeom>
        </p:spPr>
        <p:txBody>
          <a:bodyPr>
            <a:normAutofit/>
          </a:bodyPr>
          <a:lstStyle>
            <a:lvl1pPr>
              <a:spcBef>
                <a:spcPts val="500"/>
              </a:spcBef>
              <a:buChar char="●"/>
              <a:defRPr sz="2400"/>
            </a:lvl1pPr>
          </a:lstStyle>
          <a:p>
            <a:r>
              <a:t>Reducing the number of time steps</a:t>
            </a:r>
          </a:p>
        </p:txBody>
      </p:sp>
      <p:pic>
        <p:nvPicPr>
          <p:cNvPr id="352" name="image.png" descr="image.png"/>
          <p:cNvPicPr>
            <a:picLocks noChangeAspect="1"/>
          </p:cNvPicPr>
          <p:nvPr/>
        </p:nvPicPr>
        <p:blipFill>
          <a:blip r:embed="rId2"/>
          <a:stretch>
            <a:fillRect/>
          </a:stretch>
        </p:blipFill>
        <p:spPr>
          <a:xfrm>
            <a:off x="293687" y="2425700"/>
            <a:ext cx="8586788" cy="3055938"/>
          </a:xfrm>
          <a:prstGeom prst="rect">
            <a:avLst/>
          </a:prstGeom>
          <a:ln w="12700">
            <a:miter lim="400000"/>
          </a:ln>
        </p:spPr>
      </p:pic>
      <p:sp>
        <p:nvSpPr>
          <p:cNvPr id="353" name="W. Chan, N. Jaitly, Q. Le and O. Vinyals, “Listen, attend and spell: A neural network for large vocabulary conversational speech recognition,” ICASSP, 2016"/>
          <p:cNvSpPr txBox="1"/>
          <p:nvPr/>
        </p:nvSpPr>
        <p:spPr>
          <a:xfrm>
            <a:off x="944244" y="5759450"/>
            <a:ext cx="7525386" cy="6151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1800">
                <a:latin typeface="Times New Roman"/>
                <a:ea typeface="Times New Roman"/>
                <a:cs typeface="Times New Roman"/>
                <a:sym typeface="Times New Roman"/>
              </a:defRPr>
            </a:pPr>
            <a:r>
              <a:t>W. Chan, N. Jaitly, Q. Le and O. Vinyals, “Listen, attend and spell: A neural network for large vocabulary conversational speech recognition,” ICASSP, 2016</a:t>
            </a:r>
          </a:p>
        </p:txBody>
      </p:sp>
      <p:sp>
        <p:nvSpPr>
          <p:cNvPr id="354" name="Bidirectional…"/>
          <p:cNvSpPr txBox="1"/>
          <p:nvPr/>
        </p:nvSpPr>
        <p:spPr>
          <a:xfrm>
            <a:off x="33019" y="2514600"/>
            <a:ext cx="1267481" cy="54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600"/>
            </a:pPr>
            <a:r>
              <a:t>Bidirectional </a:t>
            </a:r>
          </a:p>
          <a:p>
            <a:pPr>
              <a:defRPr sz="1600"/>
            </a:pPr>
            <a:r>
              <a:t>RNN</a:t>
            </a:r>
          </a:p>
        </p:txBody>
      </p:sp>
      <p:sp>
        <p:nvSpPr>
          <p:cNvPr id="355" name="Line"/>
          <p:cNvSpPr/>
          <p:nvPr/>
        </p:nvSpPr>
        <p:spPr>
          <a:xfrm>
            <a:off x="152400" y="3200399"/>
            <a:ext cx="381000" cy="11430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356" name="Line"/>
          <p:cNvSpPr/>
          <p:nvPr/>
        </p:nvSpPr>
        <p:spPr>
          <a:xfrm>
            <a:off x="380999" y="3124199"/>
            <a:ext cx="381002" cy="4572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357" name="Line"/>
          <p:cNvSpPr/>
          <p:nvPr/>
        </p:nvSpPr>
        <p:spPr>
          <a:xfrm>
            <a:off x="1143000" y="2971799"/>
            <a:ext cx="381001" cy="76202"/>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
        <p:nvSpPr>
          <p:cNvPr id="358" name="Significantly speed up training"/>
          <p:cNvSpPr txBox="1"/>
          <p:nvPr/>
        </p:nvSpPr>
        <p:spPr>
          <a:xfrm>
            <a:off x="5303520" y="685800"/>
            <a:ext cx="314135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lvl1pPr>
          </a:lstStyle>
          <a:p>
            <a:r>
              <a:t>Significantly speed up training</a:t>
            </a:r>
          </a:p>
        </p:txBody>
      </p:sp>
      <p:sp>
        <p:nvSpPr>
          <p:cNvPr id="359" name="Line"/>
          <p:cNvSpPr/>
          <p:nvPr/>
        </p:nvSpPr>
        <p:spPr>
          <a:xfrm>
            <a:off x="6858000" y="1219200"/>
            <a:ext cx="0" cy="838200"/>
          </a:xfrm>
          <a:prstGeom prst="line">
            <a:avLst/>
          </a:prstGeom>
          <a:ln w="25400">
            <a:solidFill>
              <a:srgbClr val="FF0000"/>
            </a:solidFill>
            <a:tailEnd type="triangle"/>
          </a:ln>
          <a:effectLst>
            <a:outerShdw blurRad="38100" dist="20000" dir="5400000" rotWithShape="0">
              <a:srgbClr val="808080">
                <a:alpha val="37998"/>
              </a:srgbClr>
            </a:outerShdw>
          </a:effectLst>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Naïve RNN"/>
          <p:cNvSpPr txBox="1">
            <a:spLocks noGrp="1"/>
          </p:cNvSpPr>
          <p:nvPr>
            <p:ph type="title" idx="4294967295"/>
          </p:nvPr>
        </p:nvSpPr>
        <p:spPr>
          <a:xfrm>
            <a:off x="628650" y="365125"/>
            <a:ext cx="7886700" cy="1325563"/>
          </a:xfrm>
          <a:prstGeom prst="rect">
            <a:avLst/>
          </a:prstGeom>
        </p:spPr>
        <p:txBody>
          <a:bodyPr>
            <a:normAutofit/>
          </a:bodyPr>
          <a:lstStyle/>
          <a:p>
            <a:r>
              <a:t>Naïve RNN</a:t>
            </a:r>
          </a:p>
        </p:txBody>
      </p:sp>
      <p:pic>
        <p:nvPicPr>
          <p:cNvPr id="362" name="image.png" descr="image.png"/>
          <p:cNvPicPr>
            <a:picLocks noChangeAspect="1"/>
          </p:cNvPicPr>
          <p:nvPr/>
        </p:nvPicPr>
        <p:blipFill>
          <a:blip r:embed="rId2"/>
          <a:stretch>
            <a:fillRect/>
          </a:stretch>
        </p:blipFill>
        <p:spPr>
          <a:xfrm>
            <a:off x="377825" y="1749425"/>
            <a:ext cx="7894638" cy="4359275"/>
          </a:xfrm>
          <a:prstGeom prst="rect">
            <a:avLst/>
          </a:prstGeom>
          <a:ln w="12700">
            <a:miter lim="400000"/>
          </a:ln>
        </p:spPr>
      </p:pic>
      <p:grpSp>
        <p:nvGrpSpPr>
          <p:cNvPr id="382" name="Group"/>
          <p:cNvGrpSpPr/>
          <p:nvPr/>
        </p:nvGrpSpPr>
        <p:grpSpPr>
          <a:xfrm>
            <a:off x="395287" y="2919990"/>
            <a:ext cx="2828926" cy="2694421"/>
            <a:chOff x="0" y="0"/>
            <a:chExt cx="2828925" cy="2694419"/>
          </a:xfrm>
        </p:grpSpPr>
        <p:grpSp>
          <p:nvGrpSpPr>
            <p:cNvPr id="365" name="Group"/>
            <p:cNvGrpSpPr/>
            <p:nvPr/>
          </p:nvGrpSpPr>
          <p:grpSpPr>
            <a:xfrm>
              <a:off x="965200" y="896359"/>
              <a:ext cx="931863" cy="930276"/>
              <a:chOff x="0" y="0"/>
              <a:chExt cx="931861" cy="930275"/>
            </a:xfrm>
          </p:grpSpPr>
          <p:sp>
            <p:nvSpPr>
              <p:cNvPr id="363" name="Square"/>
              <p:cNvSpPr/>
              <p:nvPr/>
            </p:nvSpPr>
            <p:spPr>
              <a:xfrm>
                <a:off x="0" y="0"/>
                <a:ext cx="931862" cy="930276"/>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2800"/>
                </a:pPr>
                <a:endParaRPr/>
              </a:p>
            </p:txBody>
          </p:sp>
          <p:sp>
            <p:nvSpPr>
              <p:cNvPr id="364" name="f"/>
              <p:cNvSpPr txBox="1"/>
              <p:nvPr/>
            </p:nvSpPr>
            <p:spPr>
              <a:xfrm>
                <a:off x="58419" y="222034"/>
                <a:ext cx="81502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lvl1pPr>
              </a:lstStyle>
              <a:p>
                <a:r>
                  <a:t>f</a:t>
                </a:r>
              </a:p>
            </p:txBody>
          </p:sp>
        </p:grpSp>
        <p:grpSp>
          <p:nvGrpSpPr>
            <p:cNvPr id="368" name="Group"/>
            <p:cNvGrpSpPr/>
            <p:nvPr/>
          </p:nvGrpSpPr>
          <p:grpSpPr>
            <a:xfrm>
              <a:off x="0" y="896359"/>
              <a:ext cx="508001" cy="930276"/>
              <a:chOff x="0" y="0"/>
              <a:chExt cx="508000" cy="930275"/>
            </a:xfrm>
          </p:grpSpPr>
          <p:sp>
            <p:nvSpPr>
              <p:cNvPr id="366" name="Rectangle"/>
              <p:cNvSpPr/>
              <p:nvPr/>
            </p:nvSpPr>
            <p:spPr>
              <a:xfrm>
                <a:off x="0" y="0"/>
                <a:ext cx="508001" cy="930276"/>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67" name="h"/>
              <p:cNvSpPr txBox="1"/>
              <p:nvPr/>
            </p:nvSpPr>
            <p:spPr>
              <a:xfrm>
                <a:off x="58419" y="222034"/>
                <a:ext cx="391162"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h</a:t>
                </a:r>
              </a:p>
            </p:txBody>
          </p:sp>
        </p:grpSp>
        <p:grpSp>
          <p:nvGrpSpPr>
            <p:cNvPr id="371" name="Group"/>
            <p:cNvGrpSpPr/>
            <p:nvPr/>
          </p:nvGrpSpPr>
          <p:grpSpPr>
            <a:xfrm>
              <a:off x="2320925" y="918584"/>
              <a:ext cx="508001" cy="931864"/>
              <a:chOff x="0" y="0"/>
              <a:chExt cx="508000" cy="931863"/>
            </a:xfrm>
          </p:grpSpPr>
          <p:sp>
            <p:nvSpPr>
              <p:cNvPr id="369" name="Rectangle"/>
              <p:cNvSpPr/>
              <p:nvPr/>
            </p:nvSpPr>
            <p:spPr>
              <a:xfrm>
                <a:off x="0" y="0"/>
                <a:ext cx="508001" cy="931864"/>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70" name="h'"/>
              <p:cNvSpPr txBox="1"/>
              <p:nvPr/>
            </p:nvSpPr>
            <p:spPr>
              <a:xfrm>
                <a:off x="58419" y="222828"/>
                <a:ext cx="391162"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a:t>
                </a:r>
              </a:p>
            </p:txBody>
          </p:sp>
        </p:grpSp>
        <p:grpSp>
          <p:nvGrpSpPr>
            <p:cNvPr id="374" name="Group"/>
            <p:cNvGrpSpPr/>
            <p:nvPr/>
          </p:nvGrpSpPr>
          <p:grpSpPr>
            <a:xfrm>
              <a:off x="965200" y="0"/>
              <a:ext cx="931863" cy="486207"/>
              <a:chOff x="0" y="0"/>
              <a:chExt cx="931861" cy="486206"/>
            </a:xfrm>
          </p:grpSpPr>
          <p:sp>
            <p:nvSpPr>
              <p:cNvPr id="372" name="Rectangle"/>
              <p:cNvSpPr/>
              <p:nvPr/>
            </p:nvSpPr>
            <p:spPr>
              <a:xfrm>
                <a:off x="0" y="10534"/>
                <a:ext cx="931862" cy="465139"/>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73" name="y"/>
              <p:cNvSpPr txBox="1"/>
              <p:nvPr/>
            </p:nvSpPr>
            <p:spPr>
              <a:xfrm>
                <a:off x="58419" y="0"/>
                <a:ext cx="815023" cy="4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y</a:t>
                </a:r>
              </a:p>
            </p:txBody>
          </p:sp>
        </p:grpSp>
        <p:grpSp>
          <p:nvGrpSpPr>
            <p:cNvPr id="377" name="Group"/>
            <p:cNvGrpSpPr/>
            <p:nvPr/>
          </p:nvGrpSpPr>
          <p:grpSpPr>
            <a:xfrm>
              <a:off x="965200" y="2208212"/>
              <a:ext cx="931863" cy="486208"/>
              <a:chOff x="0" y="0"/>
              <a:chExt cx="931861" cy="486206"/>
            </a:xfrm>
          </p:grpSpPr>
          <p:sp>
            <p:nvSpPr>
              <p:cNvPr id="375" name="Rectangle"/>
              <p:cNvSpPr/>
              <p:nvPr/>
            </p:nvSpPr>
            <p:spPr>
              <a:xfrm>
                <a:off x="0" y="10534"/>
                <a:ext cx="931862" cy="465138"/>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76" name="x"/>
              <p:cNvSpPr txBox="1"/>
              <p:nvPr/>
            </p:nvSpPr>
            <p:spPr>
              <a:xfrm>
                <a:off x="58419" y="-1"/>
                <a:ext cx="815023"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x</a:t>
                </a:r>
              </a:p>
            </p:txBody>
          </p:sp>
        </p:grpSp>
        <p:sp>
          <p:nvSpPr>
            <p:cNvPr id="378" name="Line"/>
            <p:cNvSpPr/>
            <p:nvPr/>
          </p:nvSpPr>
          <p:spPr>
            <a:xfrm>
              <a:off x="558800" y="1367847"/>
              <a:ext cx="390526"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79" name="Line"/>
            <p:cNvSpPr/>
            <p:nvPr/>
          </p:nvSpPr>
          <p:spPr>
            <a:xfrm>
              <a:off x="1930399" y="1385309"/>
              <a:ext cx="390527" cy="1"/>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80" name="Line"/>
            <p:cNvSpPr/>
            <p:nvPr/>
          </p:nvSpPr>
          <p:spPr>
            <a:xfrm flipV="1">
              <a:off x="1447165" y="493768"/>
              <a:ext cx="1" cy="388939"/>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sp>
          <p:nvSpPr>
            <p:cNvPr id="381" name="Line"/>
            <p:cNvSpPr/>
            <p:nvPr/>
          </p:nvSpPr>
          <p:spPr>
            <a:xfrm flipV="1">
              <a:off x="1447165" y="1827269"/>
              <a:ext cx="1" cy="390526"/>
            </a:xfrm>
            <a:prstGeom prst="line">
              <a:avLst/>
            </a:prstGeom>
            <a:noFill/>
            <a:ln w="38100" cap="flat">
              <a:solidFill>
                <a:srgbClr val="000000"/>
              </a:solidFill>
              <a:prstDash val="solid"/>
              <a:round/>
              <a:tailEnd type="triangle" w="med" len="med"/>
            </a:ln>
            <a:effectLst/>
          </p:spPr>
          <p:txBody>
            <a:bodyPr wrap="square" lIns="45719" tIns="45719" rIns="45719" bIns="45719" numCol="1" anchor="t">
              <a:noAutofit/>
            </a:bodyPr>
            <a:lstStyle/>
            <a:p>
              <a:endParaRPr/>
            </a:p>
          </p:txBody>
        </p:sp>
      </p:grpSp>
      <p:sp>
        <p:nvSpPr>
          <p:cNvPr id="383" name="We have ignored the bias"/>
          <p:cNvSpPr txBox="1"/>
          <p:nvPr/>
        </p:nvSpPr>
        <p:spPr>
          <a:xfrm>
            <a:off x="6243320" y="6488112"/>
            <a:ext cx="28803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We have ignored the bias</a:t>
            </a:r>
          </a:p>
        </p:txBody>
      </p:sp>
      <p:grpSp>
        <p:nvGrpSpPr>
          <p:cNvPr id="386" name="Group"/>
          <p:cNvGrpSpPr/>
          <p:nvPr/>
        </p:nvGrpSpPr>
        <p:grpSpPr>
          <a:xfrm>
            <a:off x="3646487" y="2946400"/>
            <a:ext cx="508001" cy="931863"/>
            <a:chOff x="0" y="0"/>
            <a:chExt cx="508000" cy="931862"/>
          </a:xfrm>
        </p:grpSpPr>
        <p:sp>
          <p:nvSpPr>
            <p:cNvPr id="384" name="Rectangle"/>
            <p:cNvSpPr/>
            <p:nvPr/>
          </p:nvSpPr>
          <p:spPr>
            <a:xfrm>
              <a:off x="0" y="0"/>
              <a:ext cx="508000" cy="931863"/>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85" name="h'"/>
            <p:cNvSpPr txBox="1"/>
            <p:nvPr/>
          </p:nvSpPr>
          <p:spPr>
            <a:xfrm>
              <a:off x="58419" y="222827"/>
              <a:ext cx="39116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2800">
                  <a:solidFill>
                    <a:srgbClr val="FFFFFF"/>
                  </a:solidFill>
                </a:defRPr>
              </a:pPr>
              <a:r>
                <a:t>h</a:t>
              </a:r>
              <a:r>
                <a:rPr baseline="30000"/>
                <a:t>'</a:t>
              </a:r>
            </a:p>
          </p:txBody>
        </p:sp>
      </p:grpSp>
      <p:grpSp>
        <p:nvGrpSpPr>
          <p:cNvPr id="389" name="Group"/>
          <p:cNvGrpSpPr/>
          <p:nvPr/>
        </p:nvGrpSpPr>
        <p:grpSpPr>
          <a:xfrm>
            <a:off x="3646487" y="4297362"/>
            <a:ext cx="508001" cy="931863"/>
            <a:chOff x="0" y="0"/>
            <a:chExt cx="508000" cy="931862"/>
          </a:xfrm>
        </p:grpSpPr>
        <p:sp>
          <p:nvSpPr>
            <p:cNvPr id="387" name="Rectangle"/>
            <p:cNvSpPr/>
            <p:nvPr/>
          </p:nvSpPr>
          <p:spPr>
            <a:xfrm>
              <a:off x="0" y="0"/>
              <a:ext cx="508000" cy="931863"/>
            </a:xfrm>
            <a:prstGeom prst="rect">
              <a:avLst/>
            </a:prstGeom>
            <a:solidFill>
              <a:srgbClr val="000000"/>
            </a:solidFill>
            <a:ln w="25400" cap="flat">
              <a:solidFill>
                <a:srgbClr val="9F9EA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88" name="y"/>
            <p:cNvSpPr txBox="1"/>
            <p:nvPr/>
          </p:nvSpPr>
          <p:spPr>
            <a:xfrm>
              <a:off x="58419" y="222827"/>
              <a:ext cx="391161"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y</a:t>
              </a:r>
            </a:p>
          </p:txBody>
        </p:sp>
      </p:grpSp>
      <p:grpSp>
        <p:nvGrpSpPr>
          <p:cNvPr id="392" name="Group"/>
          <p:cNvGrpSpPr/>
          <p:nvPr/>
        </p:nvGrpSpPr>
        <p:grpSpPr>
          <a:xfrm>
            <a:off x="4800600" y="4495800"/>
            <a:ext cx="762000" cy="762000"/>
            <a:chOff x="0" y="0"/>
            <a:chExt cx="762000" cy="762000"/>
          </a:xfrm>
        </p:grpSpPr>
        <p:sp>
          <p:nvSpPr>
            <p:cNvPr id="390" name="Square"/>
            <p:cNvSpPr/>
            <p:nvPr/>
          </p:nvSpPr>
          <p:spPr>
            <a:xfrm>
              <a:off x="0" y="0"/>
              <a:ext cx="762000" cy="762000"/>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30000"/>
              </a:pPr>
              <a:endParaRPr/>
            </a:p>
          </p:txBody>
        </p:sp>
        <p:sp>
          <p:nvSpPr>
            <p:cNvPr id="391" name="Wo"/>
            <p:cNvSpPr txBox="1"/>
            <p:nvPr/>
          </p:nvSpPr>
          <p:spPr>
            <a:xfrm>
              <a:off x="58419" y="205669"/>
              <a:ext cx="6451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o</a:t>
              </a:r>
            </a:p>
          </p:txBody>
        </p:sp>
      </p:grpSp>
      <p:grpSp>
        <p:nvGrpSpPr>
          <p:cNvPr id="395" name="Group"/>
          <p:cNvGrpSpPr/>
          <p:nvPr/>
        </p:nvGrpSpPr>
        <p:grpSpPr>
          <a:xfrm>
            <a:off x="4800600" y="2971800"/>
            <a:ext cx="762000" cy="762000"/>
            <a:chOff x="0" y="0"/>
            <a:chExt cx="762000" cy="762000"/>
          </a:xfrm>
        </p:grpSpPr>
        <p:sp>
          <p:nvSpPr>
            <p:cNvPr id="393" name="Square"/>
            <p:cNvSpPr/>
            <p:nvPr/>
          </p:nvSpPr>
          <p:spPr>
            <a:xfrm>
              <a:off x="0" y="0"/>
              <a:ext cx="762000" cy="762000"/>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30000"/>
              </a:pPr>
              <a:endParaRPr/>
            </a:p>
          </p:txBody>
        </p:sp>
        <p:sp>
          <p:nvSpPr>
            <p:cNvPr id="394" name="Wh"/>
            <p:cNvSpPr txBox="1"/>
            <p:nvPr/>
          </p:nvSpPr>
          <p:spPr>
            <a:xfrm>
              <a:off x="58419" y="205669"/>
              <a:ext cx="6451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h</a:t>
              </a:r>
            </a:p>
          </p:txBody>
        </p:sp>
      </p:grpSp>
      <p:grpSp>
        <p:nvGrpSpPr>
          <p:cNvPr id="398" name="Group"/>
          <p:cNvGrpSpPr/>
          <p:nvPr/>
        </p:nvGrpSpPr>
        <p:grpSpPr>
          <a:xfrm>
            <a:off x="5638800" y="4430496"/>
            <a:ext cx="381000" cy="892608"/>
            <a:chOff x="0" y="0"/>
            <a:chExt cx="381000" cy="892606"/>
          </a:xfrm>
        </p:grpSpPr>
        <p:sp>
          <p:nvSpPr>
            <p:cNvPr id="396" name="Rectangle"/>
            <p:cNvSpPr/>
            <p:nvPr/>
          </p:nvSpPr>
          <p:spPr>
            <a:xfrm>
              <a:off x="0" y="65303"/>
              <a:ext cx="381000" cy="762001"/>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397" name="h’"/>
            <p:cNvSpPr txBox="1"/>
            <p:nvPr/>
          </p:nvSpPr>
          <p:spPr>
            <a:xfrm>
              <a:off x="58419" y="-1"/>
              <a:ext cx="264161" cy="8926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aseline="30000">
                  <a:solidFill>
                    <a:srgbClr val="FFFFFF"/>
                  </a:solidFill>
                </a:defRPr>
              </a:lvl1pPr>
            </a:lstStyle>
            <a:p>
              <a:r>
                <a:t>h’</a:t>
              </a:r>
            </a:p>
          </p:txBody>
        </p:sp>
      </p:grpSp>
      <p:pic>
        <p:nvPicPr>
          <p:cNvPr id="399" name="image.png" descr="image.png"/>
          <p:cNvPicPr>
            <a:picLocks noChangeAspect="1"/>
          </p:cNvPicPr>
          <p:nvPr/>
        </p:nvPicPr>
        <p:blipFill>
          <a:blip r:embed="rId3"/>
          <a:stretch>
            <a:fillRect/>
          </a:stretch>
        </p:blipFill>
        <p:spPr>
          <a:xfrm>
            <a:off x="4267200" y="4724400"/>
            <a:ext cx="1974850" cy="354013"/>
          </a:xfrm>
          <a:prstGeom prst="rect">
            <a:avLst/>
          </a:prstGeom>
          <a:ln w="12700">
            <a:miter lim="400000"/>
          </a:ln>
        </p:spPr>
      </p:pic>
      <p:sp>
        <p:nvSpPr>
          <p:cNvPr id="400" name="softmax"/>
          <p:cNvSpPr txBox="1"/>
          <p:nvPr/>
        </p:nvSpPr>
        <p:spPr>
          <a:xfrm>
            <a:off x="4008120" y="5257800"/>
            <a:ext cx="1167448"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a:lvl1pPr>
          </a:lstStyle>
          <a:p>
            <a:r>
              <a:t>softmax</a:t>
            </a:r>
          </a:p>
        </p:txBody>
      </p:sp>
      <p:pic>
        <p:nvPicPr>
          <p:cNvPr id="401" name="image.png" descr="image.png"/>
          <p:cNvPicPr>
            <a:picLocks noChangeAspect="1"/>
          </p:cNvPicPr>
          <p:nvPr/>
        </p:nvPicPr>
        <p:blipFill>
          <a:blip r:embed="rId4"/>
          <a:stretch>
            <a:fillRect/>
          </a:stretch>
        </p:blipFill>
        <p:spPr>
          <a:xfrm>
            <a:off x="4327525" y="3200400"/>
            <a:ext cx="3213100" cy="354013"/>
          </a:xfrm>
          <a:prstGeom prst="rect">
            <a:avLst/>
          </a:prstGeom>
          <a:ln w="12700">
            <a:miter lim="400000"/>
          </a:ln>
        </p:spPr>
      </p:pic>
      <p:grpSp>
        <p:nvGrpSpPr>
          <p:cNvPr id="408" name="Group"/>
          <p:cNvGrpSpPr/>
          <p:nvPr/>
        </p:nvGrpSpPr>
        <p:grpSpPr>
          <a:xfrm>
            <a:off x="6095999" y="2971800"/>
            <a:ext cx="1066801" cy="779463"/>
            <a:chOff x="0" y="0"/>
            <a:chExt cx="1066800" cy="779462"/>
          </a:xfrm>
        </p:grpSpPr>
        <p:grpSp>
          <p:nvGrpSpPr>
            <p:cNvPr id="404" name="Group"/>
            <p:cNvGrpSpPr/>
            <p:nvPr/>
          </p:nvGrpSpPr>
          <p:grpSpPr>
            <a:xfrm>
              <a:off x="-1" y="0"/>
              <a:ext cx="685801" cy="762000"/>
              <a:chOff x="0" y="0"/>
              <a:chExt cx="685800" cy="761999"/>
            </a:xfrm>
          </p:grpSpPr>
          <p:sp>
            <p:nvSpPr>
              <p:cNvPr id="402" name="Rectangle"/>
              <p:cNvSpPr/>
              <p:nvPr/>
            </p:nvSpPr>
            <p:spPr>
              <a:xfrm>
                <a:off x="0" y="0"/>
                <a:ext cx="685800" cy="762000"/>
              </a:xfrm>
              <a:prstGeom prst="rect">
                <a:avLst/>
              </a:prstGeom>
              <a:solidFill>
                <a:schemeClr val="accent1"/>
              </a:solidFill>
              <a:ln w="25400" cap="flat">
                <a:solidFill>
                  <a:srgbClr val="9595BC"/>
                </a:solidFill>
                <a:prstDash val="solid"/>
                <a:round/>
              </a:ln>
              <a:effectLst/>
            </p:spPr>
            <p:txBody>
              <a:bodyPr wrap="square" lIns="45719" tIns="45719" rIns="45719" bIns="45719" numCol="1" anchor="ctr">
                <a:noAutofit/>
              </a:bodyPr>
              <a:lstStyle/>
              <a:p>
                <a:pPr algn="ctr">
                  <a:defRPr sz="1800" baseline="30000"/>
                </a:pPr>
                <a:endParaRPr/>
              </a:p>
            </p:txBody>
          </p:sp>
          <p:sp>
            <p:nvSpPr>
              <p:cNvPr id="403" name="Wi"/>
              <p:cNvSpPr txBox="1"/>
              <p:nvPr/>
            </p:nvSpPr>
            <p:spPr>
              <a:xfrm>
                <a:off x="58419" y="205669"/>
                <a:ext cx="56896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pPr algn="ctr">
                  <a:defRPr sz="1800"/>
                </a:pPr>
                <a:r>
                  <a:t>W</a:t>
                </a:r>
                <a:r>
                  <a:rPr baseline="30000"/>
                  <a:t>i</a:t>
                </a:r>
              </a:p>
            </p:txBody>
          </p:sp>
        </p:grpSp>
        <p:grpSp>
          <p:nvGrpSpPr>
            <p:cNvPr id="407" name="Group"/>
            <p:cNvGrpSpPr/>
            <p:nvPr/>
          </p:nvGrpSpPr>
          <p:grpSpPr>
            <a:xfrm>
              <a:off x="762000" y="0"/>
              <a:ext cx="304800" cy="779463"/>
              <a:chOff x="0" y="0"/>
              <a:chExt cx="304800" cy="779462"/>
            </a:xfrm>
          </p:grpSpPr>
          <p:sp>
            <p:nvSpPr>
              <p:cNvPr id="405" name="Rectangle"/>
              <p:cNvSpPr/>
              <p:nvPr/>
            </p:nvSpPr>
            <p:spPr>
              <a:xfrm>
                <a:off x="0" y="0"/>
                <a:ext cx="304800" cy="779463"/>
              </a:xfrm>
              <a:prstGeom prst="rect">
                <a:avLst/>
              </a:prstGeom>
              <a:solidFill>
                <a:srgbClr val="000000"/>
              </a:solidFill>
              <a:ln w="25400" cap="flat">
                <a:solidFill>
                  <a:srgbClr val="000000"/>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406" name="x"/>
              <p:cNvSpPr txBox="1"/>
              <p:nvPr/>
            </p:nvSpPr>
            <p:spPr>
              <a:xfrm>
                <a:off x="58419" y="146627"/>
                <a:ext cx="187962"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a:solidFill>
                      <a:srgbClr val="FFFFFF"/>
                    </a:solidFill>
                  </a:defRPr>
                </a:lvl1pPr>
              </a:lstStyle>
              <a:p>
                <a:r>
                  <a:t>x</a:t>
                </a:r>
              </a:p>
            </p:txBody>
          </p:sp>
        </p:grpSp>
      </p:grpSp>
      <p:pic>
        <p:nvPicPr>
          <p:cNvPr id="409" name="image.png" descr="image.png"/>
          <p:cNvPicPr>
            <a:picLocks noChangeAspect="1"/>
          </p:cNvPicPr>
          <p:nvPr/>
        </p:nvPicPr>
        <p:blipFill>
          <a:blip r:embed="rId5"/>
          <a:stretch>
            <a:fillRect/>
          </a:stretch>
        </p:blipFill>
        <p:spPr>
          <a:xfrm>
            <a:off x="5864225" y="3224212"/>
            <a:ext cx="354013" cy="433388"/>
          </a:xfrm>
          <a:prstGeom prst="rect">
            <a:avLst/>
          </a:prstGeom>
          <a:ln w="12700">
            <a:miter lim="400000"/>
          </a:ln>
        </p:spPr>
      </p:pic>
      <p:grpSp>
        <p:nvGrpSpPr>
          <p:cNvPr id="412" name="Group"/>
          <p:cNvGrpSpPr/>
          <p:nvPr/>
        </p:nvGrpSpPr>
        <p:grpSpPr>
          <a:xfrm>
            <a:off x="5638800" y="2971800"/>
            <a:ext cx="228600" cy="762000"/>
            <a:chOff x="0" y="0"/>
            <a:chExt cx="228600" cy="762000"/>
          </a:xfrm>
        </p:grpSpPr>
        <p:sp>
          <p:nvSpPr>
            <p:cNvPr id="410" name="Rectangle"/>
            <p:cNvSpPr/>
            <p:nvPr/>
          </p:nvSpPr>
          <p:spPr>
            <a:xfrm>
              <a:off x="0" y="0"/>
              <a:ext cx="228600" cy="762000"/>
            </a:xfrm>
            <a:prstGeom prst="rect">
              <a:avLst/>
            </a:prstGeom>
            <a:solidFill>
              <a:srgbClr val="000000"/>
            </a:solidFill>
            <a:ln w="25400" cap="flat">
              <a:solidFill>
                <a:srgbClr val="8F8F9D"/>
              </a:solidFill>
              <a:prstDash val="solid"/>
              <a:round/>
            </a:ln>
            <a:effectLst/>
          </p:spPr>
          <p:txBody>
            <a:bodyPr wrap="square" lIns="45719" tIns="45719" rIns="45719" bIns="45719" numCol="1" anchor="ctr">
              <a:noAutofit/>
            </a:bodyPr>
            <a:lstStyle/>
            <a:p>
              <a:pPr algn="ctr">
                <a:defRPr sz="2800" baseline="30000">
                  <a:solidFill>
                    <a:srgbClr val="FFFFFF"/>
                  </a:solidFill>
                </a:defRPr>
              </a:pPr>
              <a:endParaRPr/>
            </a:p>
          </p:txBody>
        </p:sp>
        <p:sp>
          <p:nvSpPr>
            <p:cNvPr id="411" name="h"/>
            <p:cNvSpPr txBox="1"/>
            <p:nvPr/>
          </p:nvSpPr>
          <p:spPr>
            <a:xfrm>
              <a:off x="58419" y="137896"/>
              <a:ext cx="111762" cy="4862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2800" baseline="30000">
                  <a:solidFill>
                    <a:srgbClr val="FFFFFF"/>
                  </a:solidFill>
                </a:defRPr>
              </a:lvl1pPr>
            </a:lstStyle>
            <a:p>
              <a:r>
                <a:t>h</a:t>
              </a:r>
            </a:p>
          </p:txBody>
        </p:sp>
      </p:grpSp>
      <p:sp>
        <p:nvSpPr>
          <p:cNvPr id="413" name="Note, y is computed…"/>
          <p:cNvSpPr txBox="1"/>
          <p:nvPr/>
        </p:nvSpPr>
        <p:spPr>
          <a:xfrm>
            <a:off x="6675119" y="4572000"/>
            <a:ext cx="2124371"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Note, y is computed</a:t>
            </a:r>
          </a:p>
          <a:p>
            <a:pPr>
              <a:defRPr sz="1800"/>
            </a:pPr>
            <a:r>
              <a:t>from h’</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0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9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4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4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38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7" nodeType="clickEffect">
                                  <p:stCondLst>
                                    <p:cond delay="0"/>
                                  </p:stCondLst>
                                  <p:iterate>
                                    <p:tmAbs val="0"/>
                                  </p:iterate>
                                  <p:childTnLst>
                                    <p:set>
                                      <p:cBhvr>
                                        <p:cTn id="29" fill="hold"/>
                                        <p:tgtEl>
                                          <p:spTgt spid="39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3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9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0" nodeType="clickEffect">
                                  <p:stCondLst>
                                    <p:cond delay="0"/>
                                  </p:stCondLst>
                                  <p:iterate>
                                    <p:tmAbs val="0"/>
                                  </p:iterate>
                                  <p:childTnLst>
                                    <p:set>
                                      <p:cBhvr>
                                        <p:cTn id="40" fill="hold"/>
                                        <p:tgtEl>
                                          <p:spTgt spid="3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1" nodeType="clickEffect">
                                  <p:stCondLst>
                                    <p:cond delay="0"/>
                                  </p:stCondLst>
                                  <p:iterate>
                                    <p:tmAbs val="0"/>
                                  </p:iterate>
                                  <p:childTnLst>
                                    <p:set>
                                      <p:cBhvr>
                                        <p:cTn id="44" fill="hold"/>
                                        <p:tgtEl>
                                          <p:spTgt spid="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6" animBg="1" advAuto="0"/>
      <p:bldP spid="389" grpId="10" animBg="1" advAuto="0"/>
      <p:bldP spid="392" grpId="8" animBg="1" advAuto="0"/>
      <p:bldP spid="395" grpId="3" animBg="1" advAuto="0"/>
      <p:bldP spid="398" grpId="7" animBg="1" advAuto="0"/>
      <p:bldP spid="399" grpId="9" animBg="1" advAuto="0"/>
      <p:bldP spid="400" grpId="11" animBg="1" advAuto="0"/>
      <p:bldP spid="401" grpId="5" animBg="1" advAuto="0"/>
      <p:bldP spid="408" grpId="1" animBg="1" advAuto="0"/>
      <p:bldP spid="409" grpId="2" animBg="1" advAuto="0"/>
      <p:bldP spid="412" grpId="4"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roblems with naive RNN"/>
          <p:cNvSpPr txBox="1">
            <a:spLocks noGrp="1"/>
          </p:cNvSpPr>
          <p:nvPr>
            <p:ph type="title" idx="4294967295"/>
          </p:nvPr>
        </p:nvSpPr>
        <p:spPr>
          <a:xfrm>
            <a:off x="457200" y="274637"/>
            <a:ext cx="8229600" cy="1143001"/>
          </a:xfrm>
          <a:prstGeom prst="rect">
            <a:avLst/>
          </a:prstGeom>
        </p:spPr>
        <p:txBody>
          <a:bodyPr>
            <a:normAutofit/>
          </a:bodyPr>
          <a:lstStyle/>
          <a:p>
            <a:r>
              <a:t>Problems with naive RNN</a:t>
            </a:r>
          </a:p>
        </p:txBody>
      </p:sp>
      <p:sp>
        <p:nvSpPr>
          <p:cNvPr id="416" name="When dealing with a time series, it tends to forget old information. When there is a distant relationship of unknown length, we wish to have a “memory” to it.…"/>
          <p:cNvSpPr txBox="1">
            <a:spLocks noGrp="1"/>
          </p:cNvSpPr>
          <p:nvPr>
            <p:ph type="body" idx="4294967295"/>
          </p:nvPr>
        </p:nvSpPr>
        <p:spPr>
          <a:xfrm>
            <a:off x="457200" y="1600200"/>
            <a:ext cx="8229600" cy="4530725"/>
          </a:xfrm>
          <a:prstGeom prst="rect">
            <a:avLst/>
          </a:prstGeom>
        </p:spPr>
        <p:txBody>
          <a:bodyPr>
            <a:normAutofit/>
          </a:bodyPr>
          <a:lstStyle/>
          <a:p>
            <a:pPr>
              <a:buChar char="●"/>
            </a:pPr>
            <a:r>
              <a:t>When dealing with a time series, it tends to forget old information. When there is a distant relationship of unknown length, we wish to have a “memory” to it.</a:t>
            </a:r>
          </a:p>
          <a:p>
            <a:pPr>
              <a:buChar char="●"/>
            </a:pPr>
            <a:r>
              <a:t>Vanishing gradient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image.png" descr="image.png"/>
          <p:cNvPicPr>
            <a:picLocks noChangeAspect="1"/>
          </p:cNvPicPr>
          <p:nvPr/>
        </p:nvPicPr>
        <p:blipFill>
          <a:blip r:embed="rId2"/>
          <a:stretch>
            <a:fillRect/>
          </a:stretch>
        </p:blipFill>
        <p:spPr>
          <a:xfrm>
            <a:off x="3200400" y="2438400"/>
            <a:ext cx="2514600" cy="3073400"/>
          </a:xfrm>
          <a:prstGeom prst="rect">
            <a:avLst/>
          </a:prstGeom>
          <a:ln w="12700">
            <a:miter lim="400000"/>
          </a:ln>
        </p:spPr>
      </p:pic>
      <p:pic>
        <p:nvPicPr>
          <p:cNvPr id="419" name="image.png" descr="image.png"/>
          <p:cNvPicPr>
            <a:picLocks noChangeAspect="1"/>
          </p:cNvPicPr>
          <p:nvPr/>
        </p:nvPicPr>
        <p:blipFill>
          <a:blip r:embed="rId3"/>
          <a:stretch>
            <a:fillRect/>
          </a:stretch>
        </p:blipFill>
        <p:spPr>
          <a:xfrm>
            <a:off x="304800" y="228600"/>
            <a:ext cx="9144000" cy="1703388"/>
          </a:xfrm>
          <a:prstGeom prst="rect">
            <a:avLst/>
          </a:prstGeom>
          <a:ln w="12700">
            <a:miter lim="400000"/>
          </a:ln>
        </p:spPr>
      </p:pic>
      <p:sp>
        <p:nvSpPr>
          <p:cNvPr id="420" name="The sigmoid layer outputs numbers between 0-1 determine how much…"/>
          <p:cNvSpPr txBox="1"/>
          <p:nvPr/>
        </p:nvSpPr>
        <p:spPr>
          <a:xfrm>
            <a:off x="426719" y="5867400"/>
            <a:ext cx="8058930" cy="617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800"/>
            </a:pPr>
            <a:r>
              <a:t>The sigmoid layer outputs numbers between 0-1 determine how much </a:t>
            </a:r>
          </a:p>
          <a:p>
            <a:pPr>
              <a:defRPr sz="1800"/>
            </a:pPr>
            <a:r>
              <a:t>each component should be let through. Pink X gate is point-wise multiplication.</a:t>
            </a:r>
          </a:p>
        </p:txBody>
      </p:sp>
    </p:spTree>
  </p:cSld>
  <p:clrMapOvr>
    <a:masterClrMapping/>
  </p:clrMapOvr>
  <p:transition spd="med"/>
</p:sld>
</file>

<file path=ppt/theme/theme1.xml><?xml version="1.0" encoding="utf-8"?>
<a:theme xmlns:a="http://schemas.openxmlformats.org/drawingml/2006/main" name="Watermark">
  <a:themeElements>
    <a:clrScheme name="Watermark">
      <a:dk1>
        <a:srgbClr val="000000"/>
      </a:dk1>
      <a:lt1>
        <a:srgbClr val="FFFFFF"/>
      </a:lt1>
      <a:dk2>
        <a:srgbClr val="A7A7A7"/>
      </a:dk2>
      <a:lt2>
        <a:srgbClr val="535353"/>
      </a:lt2>
      <a:accent1>
        <a:srgbClr val="CCCCFF"/>
      </a:accent1>
      <a:accent2>
        <a:srgbClr val="D9D8EC"/>
      </a:accent2>
      <a:accent3>
        <a:srgbClr val="9BBB59"/>
      </a:accent3>
      <a:accent4>
        <a:srgbClr val="8064A2"/>
      </a:accent4>
      <a:accent5>
        <a:srgbClr val="4BACC6"/>
      </a:accent5>
      <a:accent6>
        <a:srgbClr val="F79646"/>
      </a:accent6>
      <a:hlink>
        <a:srgbClr val="0000FF"/>
      </a:hlink>
      <a:folHlink>
        <a:srgbClr val="FF00FF"/>
      </a:folHlink>
    </a:clrScheme>
    <a:fontScheme name="Watermark">
      <a:majorFont>
        <a:latin typeface="Helvetica"/>
        <a:ea typeface="Helvetica"/>
        <a:cs typeface="Helvetica"/>
      </a:majorFont>
      <a:minorFont>
        <a:latin typeface="Calibri"/>
        <a:ea typeface="Calibri"/>
        <a:cs typeface="Calibri"/>
      </a:minorFont>
    </a:fontScheme>
    <a:fmtScheme name="Waterm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atermark">
  <a:themeElements>
    <a:clrScheme name="Watermark">
      <a:dk1>
        <a:srgbClr val="000000"/>
      </a:dk1>
      <a:lt1>
        <a:srgbClr val="FFFFFF"/>
      </a:lt1>
      <a:dk2>
        <a:srgbClr val="A7A7A7"/>
      </a:dk2>
      <a:lt2>
        <a:srgbClr val="535353"/>
      </a:lt2>
      <a:accent1>
        <a:srgbClr val="CCCCFF"/>
      </a:accent1>
      <a:accent2>
        <a:srgbClr val="D9D8EC"/>
      </a:accent2>
      <a:accent3>
        <a:srgbClr val="9BBB59"/>
      </a:accent3>
      <a:accent4>
        <a:srgbClr val="8064A2"/>
      </a:accent4>
      <a:accent5>
        <a:srgbClr val="4BACC6"/>
      </a:accent5>
      <a:accent6>
        <a:srgbClr val="F79646"/>
      </a:accent6>
      <a:hlink>
        <a:srgbClr val="0000FF"/>
      </a:hlink>
      <a:folHlink>
        <a:srgbClr val="FF00FF"/>
      </a:folHlink>
    </a:clrScheme>
    <a:fontScheme name="Watermark">
      <a:majorFont>
        <a:latin typeface="Helvetica"/>
        <a:ea typeface="Helvetica"/>
        <a:cs typeface="Helvetica"/>
      </a:majorFont>
      <a:minorFont>
        <a:latin typeface="Calibri"/>
        <a:ea typeface="Calibri"/>
        <a:cs typeface="Calibri"/>
      </a:minorFont>
    </a:fontScheme>
    <a:fmtScheme name="Waterm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1473</Words>
  <Application>Microsoft Macintosh PowerPoint</Application>
  <PresentationFormat>On-screen Show (4:3)</PresentationFormat>
  <Paragraphs>490</Paragraphs>
  <Slides>39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新細明體</vt:lpstr>
      <vt:lpstr>Arial</vt:lpstr>
      <vt:lpstr>Calibri</vt:lpstr>
      <vt:lpstr>Lucida Grande</vt:lpstr>
      <vt:lpstr>Times New Roman</vt:lpstr>
      <vt:lpstr>Wingdings</vt:lpstr>
      <vt:lpstr>Watermark</vt:lpstr>
      <vt:lpstr>Lecture 6 Smaller Network: RNN</vt:lpstr>
      <vt:lpstr>Recurrent Neural Network</vt:lpstr>
      <vt:lpstr>How does RNN reduce complexity?</vt:lpstr>
      <vt:lpstr>PowerPoint Presentation</vt:lpstr>
      <vt:lpstr>PowerPoint Presentation</vt:lpstr>
      <vt:lpstr>PowerPoint Presentation</vt:lpstr>
      <vt:lpstr>Naïve RNN</vt:lpstr>
      <vt:lpstr>Problems with naive RNN</vt:lpstr>
      <vt:lpstr>PowerPoint Presentation</vt:lpstr>
      <vt:lpstr>LSTM</vt:lpstr>
      <vt:lpstr>PowerPoint Presentation</vt:lpstr>
      <vt:lpstr>RNN vs LSTM</vt:lpstr>
      <vt:lpstr>Peephole LSTM</vt:lpstr>
      <vt:lpstr>Naïve RNN vs LSTM</vt:lpstr>
      <vt:lpstr>PowerPoint Presentation</vt:lpstr>
      <vt:lpstr>PowerPoint Presentation</vt:lpstr>
      <vt:lpstr>PowerPoint Presentation</vt:lpstr>
      <vt:lpstr>LSTM information flow</vt:lpstr>
      <vt:lpstr>GRU – gated recurrent unit  (more compression)</vt:lpstr>
      <vt:lpstr>PowerPoint Presentation</vt:lpstr>
      <vt:lpstr>PowerPoint Presentation</vt:lpstr>
      <vt:lpstr>PowerPoint Presentation</vt:lpstr>
      <vt:lpstr>PowerPoint Presentation</vt:lpstr>
      <vt:lpstr>PowerPoint Presentation</vt:lpstr>
      <vt:lpstr>PowerPoint Presentation</vt:lpstr>
      <vt:lpstr>Grid LSTM</vt:lpstr>
      <vt:lpstr>Grid LSTM</vt:lpstr>
      <vt:lpstr>Applications of LSTM / RNN</vt:lpstr>
      <vt:lpstr>Neural machine translation</vt:lpstr>
      <vt:lpstr>Sequence to sequence chat model</vt:lpstr>
      <vt:lpstr>Chat with context</vt:lpstr>
      <vt:lpstr>Baidu’s speech recognition using RNN</vt:lpstr>
      <vt:lpstr>Attention</vt:lpstr>
      <vt:lpstr>Image caption generation using attention (From CY Lee lecture)</vt:lpstr>
      <vt:lpstr>Image Caption Generation</vt:lpstr>
      <vt:lpstr>Image Caption Generation</vt:lpstr>
      <vt:lpstr>Image Caption Generation</vt:lpstr>
      <vt:lpstr>Image Caption Generation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Mantha, Pavan</cp:lastModifiedBy>
  <cp:revision>2</cp:revision>
  <dcterms:modified xsi:type="dcterms:W3CDTF">2025-10-27T04:59:39Z</dcterms:modified>
</cp:coreProperties>
</file>